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23" r:id="rId3"/>
    <p:sldId id="298" r:id="rId4"/>
    <p:sldId id="310" r:id="rId5"/>
    <p:sldId id="300" r:id="rId6"/>
    <p:sldId id="304" r:id="rId7"/>
    <p:sldId id="306" r:id="rId8"/>
    <p:sldId id="312" r:id="rId9"/>
    <p:sldId id="315" r:id="rId10"/>
    <p:sldId id="319" r:id="rId11"/>
    <p:sldId id="320" r:id="rId12"/>
    <p:sldId id="321" r:id="rId13"/>
    <p:sldId id="324" r:id="rId14"/>
    <p:sldId id="325" r:id="rId15"/>
    <p:sldId id="322" r:id="rId16"/>
    <p:sldId id="277" r:id="rId17"/>
  </p:sldIdLst>
  <p:sldSz cx="12192000" cy="6858000"/>
  <p:notesSz cx="6669088"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74" autoAdjust="0"/>
  </p:normalViewPr>
  <p:slideViewPr>
    <p:cSldViewPr snapToGrid="0">
      <p:cViewPr varScale="1">
        <p:scale>
          <a:sx n="86" d="100"/>
          <a:sy n="86" d="100"/>
        </p:scale>
        <p:origin x="73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98EB5-9101-4A71-B876-5A449E8794C8}" type="doc">
      <dgm:prSet loTypeId="urn:microsoft.com/office/officeart/2005/8/layout/hierarchy3#1" loCatId="hierarchy" qsTypeId="urn:microsoft.com/office/officeart/2005/8/quickstyle/simple2" qsCatId="simple" csTypeId="urn:microsoft.com/office/officeart/2005/8/colors/colorful1#1" csCatId="colorful" phldr="1"/>
      <dgm:spPr/>
      <dgm:t>
        <a:bodyPr/>
        <a:lstStyle/>
        <a:p>
          <a:endParaRPr lang="en-US"/>
        </a:p>
      </dgm:t>
    </dgm:pt>
    <dgm:pt modelId="{74E6026D-A743-492F-B762-ECB42E9A84A4}">
      <dgm:prSet phldrT="[Text]" custT="1"/>
      <dgm:spPr>
        <a:xfrm>
          <a:off x="86376" y="875"/>
          <a:ext cx="1071562" cy="719489"/>
        </a:xfrm>
        <a:solidFill>
          <a:srgbClr val="ED7D31">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Cashew</a:t>
          </a:r>
        </a:p>
      </dgm:t>
    </dgm:pt>
    <dgm:pt modelId="{213369EC-307C-4F1E-A542-1E9546C6039D}" type="parTrans" cxnId="{2292F99A-B17E-4A6F-AF52-3C764AECCAFB}">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5A019C74-708E-4F5A-B145-C4D599428FEB}" type="sibTrans" cxnId="{2292F99A-B17E-4A6F-AF52-3C764AECCAFB}">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4BBA3E98-E6FE-4F02-8C52-7C6F8EBFDC5C}">
      <dgm:prSet phldrT="[Text]" custT="1"/>
      <dgm:spPr>
        <a:xfrm>
          <a:off x="300689" y="854310"/>
          <a:ext cx="857249" cy="535781"/>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buNone/>
          </a:pPr>
          <a:endParaRPr lang="en-US"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buNone/>
          </a:pPr>
          <a:r>
            <a:rPr lang="en-US"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kernel</a:t>
          </a:r>
        </a:p>
        <a:p>
          <a:pPr>
            <a:buNone/>
          </a:pPr>
          <a:endParaRPr lang="en-US"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buNone/>
          </a:pPr>
          <a:endParaRPr lang="en-US"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dgm:t>
    </dgm:pt>
    <dgm:pt modelId="{6937B352-9EC2-4164-9627-8B53BDE5B9D0}" type="parTrans" cxnId="{6D09F5DE-83DA-43E9-AA71-F8E98212942F}">
      <dgm:prSet/>
      <dgm:spPr>
        <a:xfrm>
          <a:off x="193532" y="720365"/>
          <a:ext cx="107156" cy="401835"/>
        </a:xfrm>
        <a:noFill/>
        <a:ln w="12700" cap="flat" cmpd="sng" algn="ctr">
          <a:solidFill>
            <a:srgbClr val="ED7D31">
              <a:hueOff val="0"/>
              <a:satOff val="0"/>
              <a:lumOff val="0"/>
              <a:alphaOff val="0"/>
            </a:srgbClr>
          </a:solidFill>
          <a:prstDash val="solid"/>
          <a:miter lim="800000"/>
        </a:ln>
        <a:effectLs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3658D440-53BC-4077-A765-B327A03D9E07}" type="sibTrans" cxnId="{6D09F5DE-83DA-43E9-AA71-F8E98212942F}">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33098F65-EE86-4404-973E-3C464E788A41}">
      <dgm:prSet phldrT="[Text]" custT="1"/>
      <dgm:spPr>
        <a:xfrm>
          <a:off x="300689" y="1524036"/>
          <a:ext cx="1130558" cy="617295"/>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None/>
          </a:pPr>
          <a:r>
            <a:rPr lang="pt-PT" sz="1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Confectionery</a:t>
          </a:r>
          <a:endParaRPr lang="en-US"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buNone/>
          </a:pPr>
          <a:endParaRPr lang="en-US"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dgm:t>
    </dgm:pt>
    <dgm:pt modelId="{591CBCDC-88C8-4CAC-A252-7601B6EE2A38}" type="parTrans" cxnId="{40FF03DA-C28B-4097-81BA-D6ABA3802730}">
      <dgm:prSet/>
      <dgm:spPr>
        <a:xfrm>
          <a:off x="193532" y="720365"/>
          <a:ext cx="107156" cy="1112319"/>
        </a:xfrm>
        <a:noFill/>
        <a:ln w="12700" cap="flat" cmpd="sng" algn="ctr">
          <a:solidFill>
            <a:srgbClr val="ED7D31">
              <a:hueOff val="0"/>
              <a:satOff val="0"/>
              <a:lumOff val="0"/>
              <a:alphaOff val="0"/>
            </a:srgbClr>
          </a:solidFill>
          <a:prstDash val="solid"/>
          <a:miter lim="800000"/>
        </a:ln>
        <a:effectLs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2C5DE0FC-00FF-4913-8698-AB55E78B8E19}" type="sibTrans" cxnId="{40FF03DA-C28B-4097-81BA-D6ABA3802730}">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2499D3EA-2C23-48CD-A1AD-B442100A7B4C}">
      <dgm:prSet phldrT="[Text]" custT="1"/>
      <dgm:spPr>
        <a:xfrm>
          <a:off x="1466105" y="875"/>
          <a:ext cx="1165163" cy="716794"/>
        </a:xfrm>
        <a:solidFill>
          <a:srgbClr val="A5A5A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endParaRPr lang="en-US"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buNone/>
          </a:pPr>
          <a:r>
            <a:rPr lang="en-US"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CNSL</a:t>
          </a:r>
        </a:p>
        <a:p>
          <a:pPr>
            <a:buNone/>
          </a:pPr>
          <a:endParaRPr lang="en-US"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dgm:t>
    </dgm:pt>
    <dgm:pt modelId="{1090A93F-948B-491B-B877-EB0E430FB273}" type="parTrans" cxnId="{9666B0AF-4E8D-44DE-A1E5-CCE216B777EA}">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9E6F7B12-3966-45DC-B6E4-874F52EB1EEB}" type="sibTrans" cxnId="{9666B0AF-4E8D-44DE-A1E5-CCE216B777EA}">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D1F0D408-3AC3-4CDD-A809-31E2E0BC20F7}">
      <dgm:prSet phldrT="[Text]" custT="1"/>
      <dgm:spPr>
        <a:xfrm>
          <a:off x="1699138" y="851615"/>
          <a:ext cx="994384" cy="984942"/>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Resin</a:t>
          </a:r>
        </a:p>
        <a:p>
          <a:pPr>
            <a:buNone/>
          </a:pPr>
          <a:r>
            <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leather</a:t>
          </a:r>
        </a:p>
        <a:p>
          <a:pPr>
            <a:buNone/>
          </a:pPr>
          <a:r>
            <a:rPr lang="pt-PT" sz="1400" b="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Varnishes</a:t>
          </a:r>
          <a:endPar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dgm:t>
    </dgm:pt>
    <dgm:pt modelId="{76F95DAB-3913-49F6-8D48-CDF02F737128}" type="parTrans" cxnId="{CAC6BEA5-BBF0-4AF7-B2C5-33A53E646CCC}">
      <dgm:prSet/>
      <dgm:spPr>
        <a:xfrm>
          <a:off x="1582621" y="717670"/>
          <a:ext cx="116516" cy="626416"/>
        </a:xfrm>
        <a:noFill/>
        <a:ln w="12700" cap="flat" cmpd="sng" algn="ctr">
          <a:solidFill>
            <a:srgbClr val="ED7D31">
              <a:hueOff val="0"/>
              <a:satOff val="0"/>
              <a:lumOff val="0"/>
              <a:alphaOff val="0"/>
            </a:srgbClr>
          </a:solidFill>
          <a:prstDash val="solid"/>
          <a:miter lim="800000"/>
        </a:ln>
        <a:effectLs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972BEC79-F77F-4BAD-9C84-5F26AD6D7E9C}" type="sibTrans" cxnId="{CAC6BEA5-BBF0-4AF7-B2C5-33A53E646CCC}">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3362DEB5-A9B5-40C0-AB59-97A44365240A}">
      <dgm:prSet phldrT="[Text]" custT="1"/>
      <dgm:spPr>
        <a:xfrm>
          <a:off x="1812732" y="2640937"/>
          <a:ext cx="1232828" cy="930769"/>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buNone/>
          </a:pPr>
          <a:r>
            <a:rPr lang="pt-PT" sz="1400" b="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Pharmaceutical</a:t>
          </a:r>
          <a:r>
            <a:rPr lang="pt-PT"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pt-PT" sz="1400" b="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products</a:t>
          </a:r>
          <a:r>
            <a:rPr lang="pt-PT"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&amp; Cosmetics</a:t>
          </a:r>
        </a:p>
      </dgm:t>
    </dgm:pt>
    <dgm:pt modelId="{412F1A19-6EAD-4C68-A225-81A7470BB159}" type="parTrans" cxnId="{A14819B6-969B-4B23-B2A8-22884A1B0863}">
      <dgm:prSet/>
      <dgm:spPr>
        <a:xfrm>
          <a:off x="1582621" y="717670"/>
          <a:ext cx="230110" cy="2388652"/>
        </a:xfrm>
        <a:noFill/>
        <a:ln w="12700" cap="flat" cmpd="sng" algn="ctr">
          <a:solidFill>
            <a:srgbClr val="ED7D31">
              <a:hueOff val="0"/>
              <a:satOff val="0"/>
              <a:lumOff val="0"/>
              <a:alphaOff val="0"/>
            </a:srgbClr>
          </a:solidFill>
          <a:prstDash val="solid"/>
          <a:miter lim="800000"/>
        </a:ln>
        <a:effectLs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8AA0BE94-0C2B-40A7-8CCD-92EA1B9AE8B0}" type="sibTrans" cxnId="{A14819B6-969B-4B23-B2A8-22884A1B0863}">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53DB2A2F-41C0-4DA1-9FA2-E7AF349AB9A4}">
      <dgm:prSet custT="1"/>
      <dgm:spPr>
        <a:xfrm>
          <a:off x="300689" y="2275277"/>
          <a:ext cx="1095111" cy="774787"/>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buNone/>
          </a:pPr>
          <a:r>
            <a:rPr lang="en-US"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Butter</a:t>
          </a:r>
        </a:p>
        <a:p>
          <a:pPr>
            <a:buNone/>
          </a:pPr>
          <a:r>
            <a:rPr lang="pt-PT" sz="1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flour</a:t>
          </a:r>
          <a:endParaRPr lang="en-US"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buNone/>
          </a:pPr>
          <a:r>
            <a:rPr lang="en-US"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Milk</a:t>
          </a:r>
        </a:p>
      </dgm:t>
    </dgm:pt>
    <dgm:pt modelId="{CDBEC79D-07B9-4749-B5E5-0B8B65C4A930}" type="parTrans" cxnId="{F875C330-486E-499E-8395-3DEF627EB41D}">
      <dgm:prSet/>
      <dgm:spPr>
        <a:xfrm>
          <a:off x="193532" y="720365"/>
          <a:ext cx="107156" cy="1942306"/>
        </a:xfrm>
        <a:noFill/>
        <a:ln w="12700" cap="flat" cmpd="sng" algn="ctr">
          <a:solidFill>
            <a:srgbClr val="ED7D31">
              <a:hueOff val="0"/>
              <a:satOff val="0"/>
              <a:lumOff val="0"/>
              <a:alphaOff val="0"/>
            </a:srgbClr>
          </a:solidFill>
          <a:prstDash val="solid"/>
          <a:miter lim="800000"/>
        </a:ln>
        <a:effectLs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AB4A0FBC-08B5-40B5-91CC-B7BCED4B32EE}" type="sibTrans" cxnId="{F875C330-486E-499E-8395-3DEF627EB41D}">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89EE2AE4-DE36-414B-A849-CB3A85D2698F}">
      <dgm:prSet custT="1"/>
      <dgm:spPr>
        <a:xfrm>
          <a:off x="1699138" y="1970503"/>
          <a:ext cx="1107104" cy="535781"/>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pPr>
            <a:buNone/>
          </a:pPr>
          <a:r>
            <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Paint</a:t>
          </a:r>
        </a:p>
        <a:p>
          <a:pPr>
            <a:buNone/>
          </a:pPr>
          <a:r>
            <a:rPr lang="en-US" sz="1400" b="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Borracha</a:t>
          </a:r>
          <a:r>
            <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1400" b="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sintética</a:t>
          </a:r>
          <a:endPar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dgm:t>
    </dgm:pt>
    <dgm:pt modelId="{DF83A92D-BDDC-44E5-82D7-27ADE9B1B4D3}" type="parTrans" cxnId="{CF238142-957E-43CC-BD5F-B31E359A1F89}">
      <dgm:prSet/>
      <dgm:spPr>
        <a:xfrm>
          <a:off x="1582621" y="717670"/>
          <a:ext cx="116516" cy="1520723"/>
        </a:xfrm>
        <a:noFill/>
        <a:ln w="12700" cap="flat" cmpd="sng" algn="ctr">
          <a:solidFill>
            <a:srgbClr val="ED7D31">
              <a:hueOff val="0"/>
              <a:satOff val="0"/>
              <a:lumOff val="0"/>
              <a:alphaOff val="0"/>
            </a:srgbClr>
          </a:solidFill>
          <a:prstDash val="solid"/>
          <a:miter lim="800000"/>
        </a:ln>
        <a:effectLs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A5749006-9DE0-4DE9-B7D3-946682C8873C}" type="sibTrans" cxnId="{CF238142-957E-43CC-BD5F-B31E359A1F89}">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E57F9FF0-325E-4260-9C50-6D0E483EDD0E}">
      <dgm:prSet custT="1"/>
      <dgm:spPr>
        <a:xfrm>
          <a:off x="4328460" y="0"/>
          <a:ext cx="1071562" cy="656916"/>
        </a:xfrm>
        <a:solidFill>
          <a:srgbClr val="FFC000">
            <a:lumMod val="60000"/>
            <a:lumOff val="4000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Pulp</a:t>
          </a:r>
        </a:p>
      </dgm:t>
    </dgm:pt>
    <dgm:pt modelId="{7A84B450-8DE6-4EA5-9ECA-A396AC8536B2}" type="parTrans" cxnId="{826B89C6-6736-412C-A4D7-1C861F7E4F53}">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276F5B1F-B084-4B85-84FB-FDA9470B31C0}" type="sibTrans" cxnId="{826B89C6-6736-412C-A4D7-1C861F7E4F53}">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48C48772-034C-4B09-BA81-ADC3E6760405}">
      <dgm:prSet custT="1"/>
      <dgm:spPr>
        <a:xfrm>
          <a:off x="2985544" y="875"/>
          <a:ext cx="1071562" cy="648766"/>
        </a:xfrm>
        <a:solidFill>
          <a:srgbClr val="FFC000">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sz="1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Pseudofruit</a:t>
          </a:r>
          <a:endParaRPr lang="en-US"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dgm:t>
    </dgm:pt>
    <dgm:pt modelId="{67C806B9-D73E-43D9-B4B2-FC855747F104}" type="parTrans" cxnId="{7E6E52FE-2494-4705-B99A-A898985FBD0B}">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9113B498-1DC7-417D-AAAA-7BE2934F10C1}" type="sibTrans" cxnId="{7E6E52FE-2494-4705-B99A-A898985FBD0B}">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63A9DA28-8467-43A1-BCD2-6AAA050582D0}">
      <dgm:prSet custT="1"/>
      <dgm:spPr>
        <a:xfrm>
          <a:off x="3199857" y="1453313"/>
          <a:ext cx="1075025" cy="638870"/>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buNone/>
          </a:pPr>
          <a:r>
            <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syrup, nectars,</a:t>
          </a:r>
        </a:p>
        <a:p>
          <a:pPr>
            <a:buNone/>
          </a:pPr>
          <a:r>
            <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Vinegar …</a:t>
          </a:r>
        </a:p>
      </dgm:t>
    </dgm:pt>
    <dgm:pt modelId="{E5EADBE8-0441-4A32-A4AD-DBAED16A9C23}" type="sibTrans" cxnId="{C8CDB6B9-1BCB-4BC9-BE8F-54185C349094}">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94DCDA50-EC6B-468B-A63A-D9195AB911B8}" type="parTrans" cxnId="{C8CDB6B9-1BCB-4BC9-BE8F-54185C349094}">
      <dgm:prSet/>
      <dgm:spPr>
        <a:xfrm>
          <a:off x="3092700" y="649641"/>
          <a:ext cx="107156" cy="1123107"/>
        </a:xfrm>
        <a:noFill/>
        <a:ln w="12700" cap="flat" cmpd="sng" algn="ctr">
          <a:solidFill>
            <a:srgbClr val="ED7D31">
              <a:hueOff val="0"/>
              <a:satOff val="0"/>
              <a:lumOff val="0"/>
              <a:alphaOff val="0"/>
            </a:srgbClr>
          </a:solidFill>
          <a:prstDash val="solid"/>
          <a:miter lim="800000"/>
        </a:ln>
        <a:effectLs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76BBC444-7ABF-4777-8E11-B1411E931984}">
      <dgm:prSet custT="1"/>
      <dgm:spPr>
        <a:xfrm>
          <a:off x="3199857" y="783587"/>
          <a:ext cx="857249" cy="535781"/>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None/>
          </a:pPr>
          <a:endPar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buNone/>
          </a:pPr>
          <a:endParaRPr lang="en-US"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buNone/>
          </a:pPr>
          <a:r>
            <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Juice </a:t>
          </a:r>
        </a:p>
        <a:p>
          <a:pPr>
            <a:buNone/>
          </a:pPr>
          <a:r>
            <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Soft drinks</a:t>
          </a:r>
        </a:p>
        <a:p>
          <a:pPr>
            <a:buNone/>
          </a:pPr>
          <a:endPar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buNone/>
          </a:pPr>
          <a:endPar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dgm:t>
    </dgm:pt>
    <dgm:pt modelId="{96900D47-A951-4528-9C34-039A686E1952}" type="sibTrans" cxnId="{2D47CC77-1D0A-447D-B911-9C962B790AD7}">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A7DCE846-61C6-4992-AB17-A7217DF1B7B2}" type="parTrans" cxnId="{2D47CC77-1D0A-447D-B911-9C962B790AD7}">
      <dgm:prSet/>
      <dgm:spPr>
        <a:xfrm>
          <a:off x="3092700" y="649641"/>
          <a:ext cx="107156" cy="401835"/>
        </a:xfrm>
        <a:noFill/>
        <a:ln w="12700" cap="flat" cmpd="sng" algn="ctr">
          <a:solidFill>
            <a:srgbClr val="ED7D31">
              <a:hueOff val="0"/>
              <a:satOff val="0"/>
              <a:lumOff val="0"/>
              <a:alphaOff val="0"/>
            </a:srgbClr>
          </a:solidFill>
          <a:prstDash val="solid"/>
          <a:miter lim="800000"/>
        </a:ln>
        <a:effectLs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A77F94A0-B293-4B8D-B008-0654CA2B691E}">
      <dgm:prSet custT="1"/>
      <dgm:spPr>
        <a:xfrm>
          <a:off x="4542773" y="791736"/>
          <a:ext cx="857249" cy="535781"/>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pPr algn="l">
            <a:buNone/>
          </a:pPr>
          <a:r>
            <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Animal food</a:t>
          </a:r>
        </a:p>
        <a:p>
          <a:pPr algn="l">
            <a:buNone/>
          </a:pPr>
          <a:r>
            <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Flour</a:t>
          </a:r>
        </a:p>
        <a:p>
          <a:pPr algn="l">
            <a:buNone/>
          </a:pPr>
          <a:r>
            <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Cashew powder</a:t>
          </a:r>
        </a:p>
      </dgm:t>
    </dgm:pt>
    <dgm:pt modelId="{709E9EBC-FB98-479B-9DBE-5942878E7A7E}" type="parTrans" cxnId="{37A98BFA-6FE3-4F57-BC5F-C45F0AB85753}">
      <dgm:prSet/>
      <dgm:spPr>
        <a:xfrm>
          <a:off x="4435617" y="656916"/>
          <a:ext cx="107156" cy="402711"/>
        </a:xfrm>
        <a:noFill/>
        <a:ln w="12700" cap="flat" cmpd="sng" algn="ctr">
          <a:solidFill>
            <a:srgbClr val="ED7D31">
              <a:hueOff val="0"/>
              <a:satOff val="0"/>
              <a:lumOff val="0"/>
              <a:alphaOff val="0"/>
            </a:srgbClr>
          </a:solidFill>
          <a:prstDash val="solid"/>
          <a:miter lim="800000"/>
        </a:ln>
        <a:effectLs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36F5EA1B-9576-4003-AE94-11CE6FD84471}" type="sibTrans" cxnId="{37A98BFA-6FE3-4F57-BC5F-C45F0AB85753}">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118F27AE-2C04-4464-A494-84B5B19CE048}">
      <dgm:prSet custT="1"/>
      <dgm:spPr>
        <a:xfrm>
          <a:off x="4542773" y="1461463"/>
          <a:ext cx="857249" cy="535781"/>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buNone/>
          </a:pPr>
          <a:r>
            <a:rPr lang="en-US"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Fruit compotes</a:t>
          </a:r>
        </a:p>
      </dgm:t>
    </dgm:pt>
    <dgm:pt modelId="{070751C0-43BF-4830-B417-5BCB350A8FE7}" type="parTrans" cxnId="{CFBCCD4F-B82A-48DC-A2EA-3AF879895EFD}">
      <dgm:prSet/>
      <dgm:spPr>
        <a:xfrm>
          <a:off x="4435617" y="656916"/>
          <a:ext cx="107156" cy="1072437"/>
        </a:xfrm>
        <a:noFill/>
        <a:ln w="12700" cap="flat" cmpd="sng" algn="ctr">
          <a:solidFill>
            <a:srgbClr val="ED7D31">
              <a:hueOff val="0"/>
              <a:satOff val="0"/>
              <a:lumOff val="0"/>
              <a:alphaOff val="0"/>
            </a:srgbClr>
          </a:solidFill>
          <a:prstDash val="solid"/>
          <a:miter lim="800000"/>
        </a:ln>
        <a:effectLs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5228EA5B-6C6F-433A-A9FE-09499CF75E2C}" type="sibTrans" cxnId="{CFBCCD4F-B82A-48DC-A2EA-3AF879895EFD}">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7668785E-E0A7-40F1-BF3D-2F5EBD2873B7}">
      <dgm:prSet custT="1"/>
      <dgm:spPr>
        <a:xfrm>
          <a:off x="3199857" y="2226130"/>
          <a:ext cx="1095702" cy="1256615"/>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Jelly</a:t>
          </a:r>
        </a:p>
        <a:p>
          <a:pPr>
            <a:buNone/>
          </a:pPr>
          <a:r>
            <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Raisins</a:t>
          </a:r>
        </a:p>
        <a:p>
          <a:pPr>
            <a:buNone/>
          </a:pPr>
          <a:r>
            <a:rPr lang="pt-PT" sz="1400" b="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pectin</a:t>
          </a:r>
          <a:endPar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buNone/>
          </a:pPr>
          <a:r>
            <a:rPr lang="en-US" sz="1400" b="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Hambuguer</a:t>
          </a:r>
          <a:endPar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buNone/>
          </a:pPr>
          <a:r>
            <a:rPr lang="en-US" sz="1400" b="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Dried pear</a:t>
          </a:r>
        </a:p>
      </dgm:t>
    </dgm:pt>
    <dgm:pt modelId="{011F93BB-E669-46AE-BA65-773BC17E7EC3}" type="parTrans" cxnId="{55346B3B-0685-4E87-BAFD-062E1ED7B1EE}">
      <dgm:prSet/>
      <dgm:spPr>
        <a:xfrm>
          <a:off x="3092700" y="649641"/>
          <a:ext cx="107156" cy="2204796"/>
        </a:xfrm>
        <a:noFill/>
        <a:ln w="12700" cap="flat" cmpd="sng" algn="ctr">
          <a:solidFill>
            <a:srgbClr val="ED7D31">
              <a:hueOff val="0"/>
              <a:satOff val="0"/>
              <a:lumOff val="0"/>
              <a:alphaOff val="0"/>
            </a:srgbClr>
          </a:solidFill>
          <a:prstDash val="solid"/>
          <a:miter lim="800000"/>
        </a:ln>
        <a:effectLs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F01F5F5E-FC19-44F7-AC38-D65C7B666B42}" type="sibTrans" cxnId="{55346B3B-0685-4E87-BAFD-062E1ED7B1EE}">
      <dgm:prSet/>
      <dgm:spPr/>
      <dgm:t>
        <a:bodyPr/>
        <a:lstStyle/>
        <a:p>
          <a:endParaRPr lang="en-US" sz="1400" b="1">
            <a:solidFill>
              <a:schemeClr val="tx1"/>
            </a:solidFill>
            <a:latin typeface="Times New Roman" panose="02020603050405020304" pitchFamily="18" charset="0"/>
            <a:cs typeface="Times New Roman" panose="02020603050405020304" pitchFamily="18" charset="0"/>
          </a:endParaRPr>
        </a:p>
      </dgm:t>
    </dgm:pt>
    <dgm:pt modelId="{D32B2C0C-CC8F-4947-BE9D-774A84E686FB}" type="pres">
      <dgm:prSet presAssocID="{09098EB5-9101-4A71-B876-5A449E8794C8}" presName="diagram" presStyleCnt="0">
        <dgm:presLayoutVars>
          <dgm:chPref val="1"/>
          <dgm:dir/>
          <dgm:animOne val="branch"/>
          <dgm:animLvl val="lvl"/>
          <dgm:resizeHandles/>
        </dgm:presLayoutVars>
      </dgm:prSet>
      <dgm:spPr/>
      <dgm:t>
        <a:bodyPr/>
        <a:lstStyle/>
        <a:p>
          <a:endParaRPr lang="en-US"/>
        </a:p>
      </dgm:t>
    </dgm:pt>
    <dgm:pt modelId="{D80AA19E-F3EF-488C-90FC-6A108D075E8F}" type="pres">
      <dgm:prSet presAssocID="{74E6026D-A743-492F-B762-ECB42E9A84A4}" presName="root" presStyleCnt="0"/>
      <dgm:spPr/>
    </dgm:pt>
    <dgm:pt modelId="{2ECBEB21-8D36-44CD-A0DC-F641C91F87AB}" type="pres">
      <dgm:prSet presAssocID="{74E6026D-A743-492F-B762-ECB42E9A84A4}" presName="rootComposite" presStyleCnt="0"/>
      <dgm:spPr/>
    </dgm:pt>
    <dgm:pt modelId="{F556D280-EE2E-4C36-B6CA-F705675DF272}" type="pres">
      <dgm:prSet presAssocID="{74E6026D-A743-492F-B762-ECB42E9A84A4}" presName="rootText" presStyleLbl="node1" presStyleIdx="0" presStyleCnt="4" custScaleY="134288"/>
      <dgm:spPr>
        <a:prstGeom prst="roundRect">
          <a:avLst>
            <a:gd name="adj" fmla="val 10000"/>
          </a:avLst>
        </a:prstGeom>
      </dgm:spPr>
      <dgm:t>
        <a:bodyPr/>
        <a:lstStyle/>
        <a:p>
          <a:endParaRPr lang="en-US"/>
        </a:p>
      </dgm:t>
    </dgm:pt>
    <dgm:pt modelId="{127A9E2A-A5C0-422F-AC4A-898F677C3E3C}" type="pres">
      <dgm:prSet presAssocID="{74E6026D-A743-492F-B762-ECB42E9A84A4}" presName="rootConnector" presStyleLbl="node1" presStyleIdx="0" presStyleCnt="4"/>
      <dgm:spPr/>
      <dgm:t>
        <a:bodyPr/>
        <a:lstStyle/>
        <a:p>
          <a:endParaRPr lang="en-US"/>
        </a:p>
      </dgm:t>
    </dgm:pt>
    <dgm:pt modelId="{6E938C4D-E20B-4D77-9E88-BA6FB42A76E5}" type="pres">
      <dgm:prSet presAssocID="{74E6026D-A743-492F-B762-ECB42E9A84A4}" presName="childShape" presStyleCnt="0"/>
      <dgm:spPr/>
    </dgm:pt>
    <dgm:pt modelId="{379B058F-00D7-4EEB-9207-097C42E85C59}" type="pres">
      <dgm:prSet presAssocID="{6937B352-9EC2-4164-9627-8B53BDE5B9D0}" presName="Name13" presStyleLbl="parChTrans1D2" presStyleIdx="0" presStyleCnt="11"/>
      <dgm:spPr>
        <a:custGeom>
          <a:avLst/>
          <a:gdLst/>
          <a:ahLst/>
          <a:cxnLst/>
          <a:rect l="0" t="0" r="0" b="0"/>
          <a:pathLst>
            <a:path>
              <a:moveTo>
                <a:pt x="0" y="0"/>
              </a:moveTo>
              <a:lnTo>
                <a:pt x="0" y="401835"/>
              </a:lnTo>
              <a:lnTo>
                <a:pt x="107156" y="401835"/>
              </a:lnTo>
            </a:path>
          </a:pathLst>
        </a:custGeom>
      </dgm:spPr>
      <dgm:t>
        <a:bodyPr/>
        <a:lstStyle/>
        <a:p>
          <a:endParaRPr lang="en-US"/>
        </a:p>
      </dgm:t>
    </dgm:pt>
    <dgm:pt modelId="{40993006-7A43-4FFF-9FE6-D134CE93D739}" type="pres">
      <dgm:prSet presAssocID="{4BBA3E98-E6FE-4F02-8C52-7C6F8EBFDC5C}" presName="childText" presStyleLbl="bgAcc1" presStyleIdx="0" presStyleCnt="11">
        <dgm:presLayoutVars>
          <dgm:bulletEnabled val="1"/>
        </dgm:presLayoutVars>
      </dgm:prSet>
      <dgm:spPr>
        <a:prstGeom prst="roundRect">
          <a:avLst>
            <a:gd name="adj" fmla="val 10000"/>
          </a:avLst>
        </a:prstGeom>
      </dgm:spPr>
      <dgm:t>
        <a:bodyPr/>
        <a:lstStyle/>
        <a:p>
          <a:endParaRPr lang="en-US"/>
        </a:p>
      </dgm:t>
    </dgm:pt>
    <dgm:pt modelId="{82FAB6A2-38BF-4915-86F7-3EB4A438EDFE}" type="pres">
      <dgm:prSet presAssocID="{591CBCDC-88C8-4CAC-A252-7601B6EE2A38}" presName="Name13" presStyleLbl="parChTrans1D2" presStyleIdx="1" presStyleCnt="11"/>
      <dgm:spPr>
        <a:custGeom>
          <a:avLst/>
          <a:gdLst/>
          <a:ahLst/>
          <a:cxnLst/>
          <a:rect l="0" t="0" r="0" b="0"/>
          <a:pathLst>
            <a:path>
              <a:moveTo>
                <a:pt x="0" y="0"/>
              </a:moveTo>
              <a:lnTo>
                <a:pt x="0" y="1112319"/>
              </a:lnTo>
              <a:lnTo>
                <a:pt x="107156" y="1112319"/>
              </a:lnTo>
            </a:path>
          </a:pathLst>
        </a:custGeom>
      </dgm:spPr>
      <dgm:t>
        <a:bodyPr/>
        <a:lstStyle/>
        <a:p>
          <a:endParaRPr lang="en-US"/>
        </a:p>
      </dgm:t>
    </dgm:pt>
    <dgm:pt modelId="{CA2FF4D3-0223-4787-B554-EA11F32793DA}" type="pres">
      <dgm:prSet presAssocID="{33098F65-EE86-4404-973E-3C464E788A41}" presName="childText" presStyleLbl="bgAcc1" presStyleIdx="1" presStyleCnt="11" custScaleX="155264" custScaleY="115214" custLinFactNeighborX="1406" custLinFactNeighborY="1472">
        <dgm:presLayoutVars>
          <dgm:bulletEnabled val="1"/>
        </dgm:presLayoutVars>
      </dgm:prSet>
      <dgm:spPr>
        <a:prstGeom prst="roundRect">
          <a:avLst>
            <a:gd name="adj" fmla="val 10000"/>
          </a:avLst>
        </a:prstGeom>
      </dgm:spPr>
      <dgm:t>
        <a:bodyPr/>
        <a:lstStyle/>
        <a:p>
          <a:endParaRPr lang="en-US"/>
        </a:p>
      </dgm:t>
    </dgm:pt>
    <dgm:pt modelId="{DFE8EA5B-F8B9-4000-84D6-96F8C3309C1F}" type="pres">
      <dgm:prSet presAssocID="{CDBEC79D-07B9-4749-B5E5-0B8B65C4A930}" presName="Name13" presStyleLbl="parChTrans1D2" presStyleIdx="2" presStyleCnt="11"/>
      <dgm:spPr>
        <a:custGeom>
          <a:avLst/>
          <a:gdLst/>
          <a:ahLst/>
          <a:cxnLst/>
          <a:rect l="0" t="0" r="0" b="0"/>
          <a:pathLst>
            <a:path>
              <a:moveTo>
                <a:pt x="0" y="0"/>
              </a:moveTo>
              <a:lnTo>
                <a:pt x="0" y="1942306"/>
              </a:lnTo>
              <a:lnTo>
                <a:pt x="107156" y="1942306"/>
              </a:lnTo>
            </a:path>
          </a:pathLst>
        </a:custGeom>
      </dgm:spPr>
      <dgm:t>
        <a:bodyPr/>
        <a:lstStyle/>
        <a:p>
          <a:endParaRPr lang="en-US"/>
        </a:p>
      </dgm:t>
    </dgm:pt>
    <dgm:pt modelId="{09AE68AE-0BC7-4B94-B4EA-DFFAA681033F}" type="pres">
      <dgm:prSet presAssocID="{53DB2A2F-41C0-4DA1-9FA2-E7AF349AB9A4}" presName="childText" presStyleLbl="bgAcc1" presStyleIdx="2" presStyleCnt="11" custScaleX="127747" custScaleY="144609" custLinFactNeighborX="1406" custLinFactNeighborY="-1172">
        <dgm:presLayoutVars>
          <dgm:bulletEnabled val="1"/>
        </dgm:presLayoutVars>
      </dgm:prSet>
      <dgm:spPr>
        <a:prstGeom prst="roundRect">
          <a:avLst>
            <a:gd name="adj" fmla="val 10000"/>
          </a:avLst>
        </a:prstGeom>
      </dgm:spPr>
      <dgm:t>
        <a:bodyPr/>
        <a:lstStyle/>
        <a:p>
          <a:endParaRPr lang="en-US"/>
        </a:p>
      </dgm:t>
    </dgm:pt>
    <dgm:pt modelId="{1E9C9131-F5DA-42B3-B456-6D749FC2FD97}" type="pres">
      <dgm:prSet presAssocID="{2499D3EA-2C23-48CD-A1AD-B442100A7B4C}" presName="root" presStyleCnt="0"/>
      <dgm:spPr/>
    </dgm:pt>
    <dgm:pt modelId="{FC51E654-AA0F-454B-BDCB-223E74B44C3B}" type="pres">
      <dgm:prSet presAssocID="{2499D3EA-2C23-48CD-A1AD-B442100A7B4C}" presName="rootComposite" presStyleCnt="0"/>
      <dgm:spPr/>
    </dgm:pt>
    <dgm:pt modelId="{019530DE-698C-4311-B469-177A9AAAC5D4}" type="pres">
      <dgm:prSet presAssocID="{2499D3EA-2C23-48CD-A1AD-B442100A7B4C}" presName="rootText" presStyleLbl="node1" presStyleIdx="1" presStyleCnt="4" custScaleX="108735" custScaleY="133785"/>
      <dgm:spPr>
        <a:prstGeom prst="roundRect">
          <a:avLst>
            <a:gd name="adj" fmla="val 10000"/>
          </a:avLst>
        </a:prstGeom>
      </dgm:spPr>
      <dgm:t>
        <a:bodyPr/>
        <a:lstStyle/>
        <a:p>
          <a:endParaRPr lang="en-US"/>
        </a:p>
      </dgm:t>
    </dgm:pt>
    <dgm:pt modelId="{937DCFDA-0BC0-4832-A7D8-98522D94D8A1}" type="pres">
      <dgm:prSet presAssocID="{2499D3EA-2C23-48CD-A1AD-B442100A7B4C}" presName="rootConnector" presStyleLbl="node1" presStyleIdx="1" presStyleCnt="4"/>
      <dgm:spPr/>
      <dgm:t>
        <a:bodyPr/>
        <a:lstStyle/>
        <a:p>
          <a:endParaRPr lang="en-US"/>
        </a:p>
      </dgm:t>
    </dgm:pt>
    <dgm:pt modelId="{95F83E24-F197-425C-BD52-2D854ABF451B}" type="pres">
      <dgm:prSet presAssocID="{2499D3EA-2C23-48CD-A1AD-B442100A7B4C}" presName="childShape" presStyleCnt="0"/>
      <dgm:spPr/>
    </dgm:pt>
    <dgm:pt modelId="{75462733-F0F9-4223-A953-8DD3923FEBF7}" type="pres">
      <dgm:prSet presAssocID="{76F95DAB-3913-49F6-8D48-CDF02F737128}" presName="Name13" presStyleLbl="parChTrans1D2" presStyleIdx="3" presStyleCnt="11"/>
      <dgm:spPr>
        <a:custGeom>
          <a:avLst/>
          <a:gdLst/>
          <a:ahLst/>
          <a:cxnLst/>
          <a:rect l="0" t="0" r="0" b="0"/>
          <a:pathLst>
            <a:path>
              <a:moveTo>
                <a:pt x="0" y="0"/>
              </a:moveTo>
              <a:lnTo>
                <a:pt x="0" y="626416"/>
              </a:lnTo>
              <a:lnTo>
                <a:pt x="116516" y="626416"/>
              </a:lnTo>
            </a:path>
          </a:pathLst>
        </a:custGeom>
      </dgm:spPr>
      <dgm:t>
        <a:bodyPr/>
        <a:lstStyle/>
        <a:p>
          <a:endParaRPr lang="en-US"/>
        </a:p>
      </dgm:t>
    </dgm:pt>
    <dgm:pt modelId="{3DB22671-6C4D-43DD-8946-A1E047E06881}" type="pres">
      <dgm:prSet presAssocID="{D1F0D408-3AC3-4CDD-A809-31E2E0BC20F7}" presName="childText" presStyleLbl="bgAcc1" presStyleIdx="3" presStyleCnt="11" custScaleX="115997" custScaleY="183833" custLinFactNeighborX="2036" custLinFactNeighborY="749">
        <dgm:presLayoutVars>
          <dgm:bulletEnabled val="1"/>
        </dgm:presLayoutVars>
      </dgm:prSet>
      <dgm:spPr>
        <a:prstGeom prst="roundRect">
          <a:avLst>
            <a:gd name="adj" fmla="val 10000"/>
          </a:avLst>
        </a:prstGeom>
      </dgm:spPr>
      <dgm:t>
        <a:bodyPr/>
        <a:lstStyle/>
        <a:p>
          <a:endParaRPr lang="en-US"/>
        </a:p>
      </dgm:t>
    </dgm:pt>
    <dgm:pt modelId="{8DC7760D-3EC5-41E5-82E5-5172514E1900}" type="pres">
      <dgm:prSet presAssocID="{DF83A92D-BDDC-44E5-82D7-27ADE9B1B4D3}" presName="Name13" presStyleLbl="parChTrans1D2" presStyleIdx="4" presStyleCnt="11"/>
      <dgm:spPr>
        <a:custGeom>
          <a:avLst/>
          <a:gdLst/>
          <a:ahLst/>
          <a:cxnLst/>
          <a:rect l="0" t="0" r="0" b="0"/>
          <a:pathLst>
            <a:path>
              <a:moveTo>
                <a:pt x="0" y="0"/>
              </a:moveTo>
              <a:lnTo>
                <a:pt x="0" y="1520723"/>
              </a:lnTo>
              <a:lnTo>
                <a:pt x="116516" y="1520723"/>
              </a:lnTo>
            </a:path>
          </a:pathLst>
        </a:custGeom>
      </dgm:spPr>
      <dgm:t>
        <a:bodyPr/>
        <a:lstStyle/>
        <a:p>
          <a:endParaRPr lang="en-US"/>
        </a:p>
      </dgm:t>
    </dgm:pt>
    <dgm:pt modelId="{E02B908E-E172-4089-9329-27379F77E6CE}" type="pres">
      <dgm:prSet presAssocID="{89EE2AE4-DE36-414B-A849-CB3A85D2698F}" presName="childText" presStyleLbl="bgAcc1" presStyleIdx="4" presStyleCnt="11" custScaleX="129146" custScaleY="143341" custLinFactNeighborX="2675" custLinFactNeighborY="3669">
        <dgm:presLayoutVars>
          <dgm:bulletEnabled val="1"/>
        </dgm:presLayoutVars>
      </dgm:prSet>
      <dgm:spPr>
        <a:prstGeom prst="roundRect">
          <a:avLst>
            <a:gd name="adj" fmla="val 10000"/>
          </a:avLst>
        </a:prstGeom>
      </dgm:spPr>
      <dgm:t>
        <a:bodyPr/>
        <a:lstStyle/>
        <a:p>
          <a:endParaRPr lang="en-US"/>
        </a:p>
      </dgm:t>
    </dgm:pt>
    <dgm:pt modelId="{CEBF7B7F-AC3D-4CDC-858F-C0B624368677}" type="pres">
      <dgm:prSet presAssocID="{412F1A19-6EAD-4C68-A225-81A7470BB159}" presName="Name13" presStyleLbl="parChTrans1D2" presStyleIdx="5" presStyleCnt="11"/>
      <dgm:spPr>
        <a:custGeom>
          <a:avLst/>
          <a:gdLst/>
          <a:ahLst/>
          <a:cxnLst/>
          <a:rect l="0" t="0" r="0" b="0"/>
          <a:pathLst>
            <a:path>
              <a:moveTo>
                <a:pt x="0" y="0"/>
              </a:moveTo>
              <a:lnTo>
                <a:pt x="0" y="2388652"/>
              </a:lnTo>
              <a:lnTo>
                <a:pt x="230110" y="2388652"/>
              </a:lnTo>
            </a:path>
          </a:pathLst>
        </a:custGeom>
      </dgm:spPr>
      <dgm:t>
        <a:bodyPr/>
        <a:lstStyle/>
        <a:p>
          <a:endParaRPr lang="en-US"/>
        </a:p>
      </dgm:t>
    </dgm:pt>
    <dgm:pt modelId="{1931AF45-3EA9-4BC0-BEF6-FD6ACA8E832E}" type="pres">
      <dgm:prSet presAssocID="{3362DEB5-A9B5-40C0-AB59-97A44365240A}" presName="childText" presStyleLbl="bgAcc1" presStyleIdx="5" presStyleCnt="11" custScaleX="163780" custScaleY="173722" custLinFactNeighborX="13251" custLinFactNeighborY="132">
        <dgm:presLayoutVars>
          <dgm:bulletEnabled val="1"/>
        </dgm:presLayoutVars>
      </dgm:prSet>
      <dgm:spPr>
        <a:prstGeom prst="roundRect">
          <a:avLst>
            <a:gd name="adj" fmla="val 10000"/>
          </a:avLst>
        </a:prstGeom>
      </dgm:spPr>
      <dgm:t>
        <a:bodyPr/>
        <a:lstStyle/>
        <a:p>
          <a:endParaRPr lang="en-US"/>
        </a:p>
      </dgm:t>
    </dgm:pt>
    <dgm:pt modelId="{1BB533EF-76D5-433B-BABE-AB61DEC3A665}" type="pres">
      <dgm:prSet presAssocID="{48C48772-034C-4B09-BA81-ADC3E6760405}" presName="root" presStyleCnt="0"/>
      <dgm:spPr/>
    </dgm:pt>
    <dgm:pt modelId="{ABC742C0-C505-4D4F-8F9C-0B96D9A0783B}" type="pres">
      <dgm:prSet presAssocID="{48C48772-034C-4B09-BA81-ADC3E6760405}" presName="rootComposite" presStyleCnt="0"/>
      <dgm:spPr/>
    </dgm:pt>
    <dgm:pt modelId="{5EF46A72-064A-4C28-B1E2-62369CCC5BC0}" type="pres">
      <dgm:prSet presAssocID="{48C48772-034C-4B09-BA81-ADC3E6760405}" presName="rootText" presStyleLbl="node1" presStyleIdx="2" presStyleCnt="4" custScaleX="128204" custScaleY="121088"/>
      <dgm:spPr>
        <a:prstGeom prst="roundRect">
          <a:avLst>
            <a:gd name="adj" fmla="val 10000"/>
          </a:avLst>
        </a:prstGeom>
      </dgm:spPr>
      <dgm:t>
        <a:bodyPr/>
        <a:lstStyle/>
        <a:p>
          <a:endParaRPr lang="en-US"/>
        </a:p>
      </dgm:t>
    </dgm:pt>
    <dgm:pt modelId="{B16E9575-6F7C-4014-878B-BC845FF6E3B5}" type="pres">
      <dgm:prSet presAssocID="{48C48772-034C-4B09-BA81-ADC3E6760405}" presName="rootConnector" presStyleLbl="node1" presStyleIdx="2" presStyleCnt="4"/>
      <dgm:spPr/>
      <dgm:t>
        <a:bodyPr/>
        <a:lstStyle/>
        <a:p>
          <a:endParaRPr lang="en-US"/>
        </a:p>
      </dgm:t>
    </dgm:pt>
    <dgm:pt modelId="{34833B4B-84F9-4791-B1B4-2AC8577B3DC9}" type="pres">
      <dgm:prSet presAssocID="{48C48772-034C-4B09-BA81-ADC3E6760405}" presName="childShape" presStyleCnt="0"/>
      <dgm:spPr/>
    </dgm:pt>
    <dgm:pt modelId="{30F2F82B-A3A1-4DD4-88BE-6E4391A774D3}" type="pres">
      <dgm:prSet presAssocID="{A7DCE846-61C6-4992-AB17-A7217DF1B7B2}" presName="Name13" presStyleLbl="parChTrans1D2" presStyleIdx="6" presStyleCnt="11"/>
      <dgm:spPr>
        <a:custGeom>
          <a:avLst/>
          <a:gdLst/>
          <a:ahLst/>
          <a:cxnLst/>
          <a:rect l="0" t="0" r="0" b="0"/>
          <a:pathLst>
            <a:path>
              <a:moveTo>
                <a:pt x="0" y="0"/>
              </a:moveTo>
              <a:lnTo>
                <a:pt x="0" y="401835"/>
              </a:lnTo>
              <a:lnTo>
                <a:pt x="107156" y="401835"/>
              </a:lnTo>
            </a:path>
          </a:pathLst>
        </a:custGeom>
      </dgm:spPr>
      <dgm:t>
        <a:bodyPr/>
        <a:lstStyle/>
        <a:p>
          <a:endParaRPr lang="en-US"/>
        </a:p>
      </dgm:t>
    </dgm:pt>
    <dgm:pt modelId="{C3D1E301-9970-4AD0-BB79-EBA06FD8C0B0}" type="pres">
      <dgm:prSet presAssocID="{76BBC444-7ABF-4777-8E11-B1411E931984}" presName="childText" presStyleLbl="bgAcc1" presStyleIdx="6" presStyleCnt="11" custScaleX="132098" custScaleY="123820" custLinFactNeighborX="-4757" custLinFactNeighborY="-13267">
        <dgm:presLayoutVars>
          <dgm:bulletEnabled val="1"/>
        </dgm:presLayoutVars>
      </dgm:prSet>
      <dgm:spPr>
        <a:prstGeom prst="roundRect">
          <a:avLst>
            <a:gd name="adj" fmla="val 10000"/>
          </a:avLst>
        </a:prstGeom>
      </dgm:spPr>
      <dgm:t>
        <a:bodyPr/>
        <a:lstStyle/>
        <a:p>
          <a:endParaRPr lang="en-US"/>
        </a:p>
      </dgm:t>
    </dgm:pt>
    <dgm:pt modelId="{BA8866A7-3E27-40FF-845E-E4D319ACD592}" type="pres">
      <dgm:prSet presAssocID="{94DCDA50-EC6B-468B-A63A-D9195AB911B8}" presName="Name13" presStyleLbl="parChTrans1D2" presStyleIdx="7" presStyleCnt="11"/>
      <dgm:spPr>
        <a:custGeom>
          <a:avLst/>
          <a:gdLst/>
          <a:ahLst/>
          <a:cxnLst/>
          <a:rect l="0" t="0" r="0" b="0"/>
          <a:pathLst>
            <a:path>
              <a:moveTo>
                <a:pt x="0" y="0"/>
              </a:moveTo>
              <a:lnTo>
                <a:pt x="0" y="1123107"/>
              </a:lnTo>
              <a:lnTo>
                <a:pt x="107156" y="1123107"/>
              </a:lnTo>
            </a:path>
          </a:pathLst>
        </a:custGeom>
      </dgm:spPr>
      <dgm:t>
        <a:bodyPr/>
        <a:lstStyle/>
        <a:p>
          <a:endParaRPr lang="en-US"/>
        </a:p>
      </dgm:t>
    </dgm:pt>
    <dgm:pt modelId="{38E26FE0-A989-4367-9561-DE0EA73B6974}" type="pres">
      <dgm:prSet presAssocID="{63A9DA28-8467-43A1-BCD2-6AAA050582D0}" presName="childText" presStyleLbl="bgAcc1" presStyleIdx="7" presStyleCnt="11" custScaleX="173928" custScaleY="152029" custLinFactNeighborX="2771" custLinFactNeighborY="-5513">
        <dgm:presLayoutVars>
          <dgm:bulletEnabled val="1"/>
        </dgm:presLayoutVars>
      </dgm:prSet>
      <dgm:spPr>
        <a:prstGeom prst="roundRect">
          <a:avLst>
            <a:gd name="adj" fmla="val 10000"/>
          </a:avLst>
        </a:prstGeom>
      </dgm:spPr>
      <dgm:t>
        <a:bodyPr/>
        <a:lstStyle/>
        <a:p>
          <a:endParaRPr lang="en-US"/>
        </a:p>
      </dgm:t>
    </dgm:pt>
    <dgm:pt modelId="{1ABC3D7C-A106-4A37-9D1F-D722780C8A47}" type="pres">
      <dgm:prSet presAssocID="{011F93BB-E669-46AE-BA65-773BC17E7EC3}" presName="Name13" presStyleLbl="parChTrans1D2" presStyleIdx="8" presStyleCnt="11"/>
      <dgm:spPr>
        <a:custGeom>
          <a:avLst/>
          <a:gdLst/>
          <a:ahLst/>
          <a:cxnLst/>
          <a:rect l="0" t="0" r="0" b="0"/>
          <a:pathLst>
            <a:path>
              <a:moveTo>
                <a:pt x="0" y="0"/>
              </a:moveTo>
              <a:lnTo>
                <a:pt x="0" y="2204796"/>
              </a:lnTo>
              <a:lnTo>
                <a:pt x="107156" y="2204796"/>
              </a:lnTo>
            </a:path>
          </a:pathLst>
        </a:custGeom>
      </dgm:spPr>
      <dgm:t>
        <a:bodyPr/>
        <a:lstStyle/>
        <a:p>
          <a:endParaRPr lang="en-US"/>
        </a:p>
      </dgm:t>
    </dgm:pt>
    <dgm:pt modelId="{D3A12F7E-7B66-4FE8-8A11-EAC21E0D9A19}" type="pres">
      <dgm:prSet presAssocID="{7668785E-E0A7-40F1-BF3D-2F5EBD2873B7}" presName="childText" presStyleLbl="bgAcc1" presStyleIdx="8" presStyleCnt="11" custScaleX="189880" custScaleY="274885" custLinFactNeighborX="4548" custLinFactNeighborY="-2426">
        <dgm:presLayoutVars>
          <dgm:bulletEnabled val="1"/>
        </dgm:presLayoutVars>
      </dgm:prSet>
      <dgm:spPr>
        <a:prstGeom prst="roundRect">
          <a:avLst>
            <a:gd name="adj" fmla="val 10000"/>
          </a:avLst>
        </a:prstGeom>
      </dgm:spPr>
      <dgm:t>
        <a:bodyPr/>
        <a:lstStyle/>
        <a:p>
          <a:endParaRPr lang="en-US"/>
        </a:p>
      </dgm:t>
    </dgm:pt>
    <dgm:pt modelId="{321D7E1F-6BDC-4C6F-8384-7D7277C46279}" type="pres">
      <dgm:prSet presAssocID="{E57F9FF0-325E-4260-9C50-6D0E483EDD0E}" presName="root" presStyleCnt="0"/>
      <dgm:spPr/>
    </dgm:pt>
    <dgm:pt modelId="{BEC80166-EEDF-4AA2-B092-E9FD5E71EE22}" type="pres">
      <dgm:prSet presAssocID="{E57F9FF0-325E-4260-9C50-6D0E483EDD0E}" presName="rootComposite" presStyleCnt="0"/>
      <dgm:spPr/>
    </dgm:pt>
    <dgm:pt modelId="{515D2E71-080E-4F75-94C8-E2FB0ACDBE52}" type="pres">
      <dgm:prSet presAssocID="{E57F9FF0-325E-4260-9C50-6D0E483EDD0E}" presName="rootText" presStyleLbl="node1" presStyleIdx="3" presStyleCnt="4" custScaleY="122609" custLinFactNeighborY="-3300"/>
      <dgm:spPr>
        <a:prstGeom prst="roundRect">
          <a:avLst>
            <a:gd name="adj" fmla="val 10000"/>
          </a:avLst>
        </a:prstGeom>
      </dgm:spPr>
      <dgm:t>
        <a:bodyPr/>
        <a:lstStyle/>
        <a:p>
          <a:endParaRPr lang="en-US"/>
        </a:p>
      </dgm:t>
    </dgm:pt>
    <dgm:pt modelId="{77C0959D-FF38-4E85-B877-A11DDFC5F64F}" type="pres">
      <dgm:prSet presAssocID="{E57F9FF0-325E-4260-9C50-6D0E483EDD0E}" presName="rootConnector" presStyleLbl="node1" presStyleIdx="3" presStyleCnt="4"/>
      <dgm:spPr/>
      <dgm:t>
        <a:bodyPr/>
        <a:lstStyle/>
        <a:p>
          <a:endParaRPr lang="en-US"/>
        </a:p>
      </dgm:t>
    </dgm:pt>
    <dgm:pt modelId="{DF70E4F1-66A2-4B9C-9DFD-C2F84F89D4F2}" type="pres">
      <dgm:prSet presAssocID="{E57F9FF0-325E-4260-9C50-6D0E483EDD0E}" presName="childShape" presStyleCnt="0"/>
      <dgm:spPr/>
    </dgm:pt>
    <dgm:pt modelId="{45F7FF67-D899-4ACC-AF71-219C0FE6023D}" type="pres">
      <dgm:prSet presAssocID="{709E9EBC-FB98-479B-9DBE-5942878E7A7E}" presName="Name13" presStyleLbl="parChTrans1D2" presStyleIdx="9" presStyleCnt="11"/>
      <dgm:spPr>
        <a:custGeom>
          <a:avLst/>
          <a:gdLst/>
          <a:ahLst/>
          <a:cxnLst/>
          <a:rect l="0" t="0" r="0" b="0"/>
          <a:pathLst>
            <a:path>
              <a:moveTo>
                <a:pt x="0" y="0"/>
              </a:moveTo>
              <a:lnTo>
                <a:pt x="0" y="402711"/>
              </a:lnTo>
              <a:lnTo>
                <a:pt x="107156" y="402711"/>
              </a:lnTo>
            </a:path>
          </a:pathLst>
        </a:custGeom>
      </dgm:spPr>
      <dgm:t>
        <a:bodyPr/>
        <a:lstStyle/>
        <a:p>
          <a:endParaRPr lang="en-US"/>
        </a:p>
      </dgm:t>
    </dgm:pt>
    <dgm:pt modelId="{2A048F5E-1E24-41FB-87E7-D0DA252BC6DF}" type="pres">
      <dgm:prSet presAssocID="{A77F94A0-B293-4B8D-B008-0654CA2B691E}" presName="childText" presStyleLbl="bgAcc1" presStyleIdx="9" presStyleCnt="11" custScaleX="154889" custScaleY="134864">
        <dgm:presLayoutVars>
          <dgm:bulletEnabled val="1"/>
        </dgm:presLayoutVars>
      </dgm:prSet>
      <dgm:spPr>
        <a:prstGeom prst="roundRect">
          <a:avLst>
            <a:gd name="adj" fmla="val 10000"/>
          </a:avLst>
        </a:prstGeom>
      </dgm:spPr>
      <dgm:t>
        <a:bodyPr/>
        <a:lstStyle/>
        <a:p>
          <a:endParaRPr lang="en-US"/>
        </a:p>
      </dgm:t>
    </dgm:pt>
    <dgm:pt modelId="{5522C239-5BDD-4F1B-B13B-879DD748B1AA}" type="pres">
      <dgm:prSet presAssocID="{070751C0-43BF-4830-B417-5BCB350A8FE7}" presName="Name13" presStyleLbl="parChTrans1D2" presStyleIdx="10" presStyleCnt="11"/>
      <dgm:spPr>
        <a:custGeom>
          <a:avLst/>
          <a:gdLst/>
          <a:ahLst/>
          <a:cxnLst/>
          <a:rect l="0" t="0" r="0" b="0"/>
          <a:pathLst>
            <a:path>
              <a:moveTo>
                <a:pt x="0" y="0"/>
              </a:moveTo>
              <a:lnTo>
                <a:pt x="0" y="1072437"/>
              </a:lnTo>
              <a:lnTo>
                <a:pt x="107156" y="1072437"/>
              </a:lnTo>
            </a:path>
          </a:pathLst>
        </a:custGeom>
      </dgm:spPr>
      <dgm:t>
        <a:bodyPr/>
        <a:lstStyle/>
        <a:p>
          <a:endParaRPr lang="en-US"/>
        </a:p>
      </dgm:t>
    </dgm:pt>
    <dgm:pt modelId="{2323FE94-1F5E-4B4F-9D76-94D2EDDB9115}" type="pres">
      <dgm:prSet presAssocID="{118F27AE-2C04-4464-A494-84B5B19CE048}" presName="childText" presStyleLbl="bgAcc1" presStyleIdx="10" presStyleCnt="11" custScaleX="111454">
        <dgm:presLayoutVars>
          <dgm:bulletEnabled val="1"/>
        </dgm:presLayoutVars>
      </dgm:prSet>
      <dgm:spPr>
        <a:prstGeom prst="roundRect">
          <a:avLst>
            <a:gd name="adj" fmla="val 10000"/>
          </a:avLst>
        </a:prstGeom>
      </dgm:spPr>
      <dgm:t>
        <a:bodyPr/>
        <a:lstStyle/>
        <a:p>
          <a:endParaRPr lang="en-US"/>
        </a:p>
      </dgm:t>
    </dgm:pt>
  </dgm:ptLst>
  <dgm:cxnLst>
    <dgm:cxn modelId="{4A34728B-8CEA-4AE6-8BA9-98DF900E907E}" type="presOf" srcId="{070751C0-43BF-4830-B417-5BCB350A8FE7}" destId="{5522C239-5BDD-4F1B-B13B-879DD748B1AA}" srcOrd="0" destOrd="0" presId="urn:microsoft.com/office/officeart/2005/8/layout/hierarchy3#1"/>
    <dgm:cxn modelId="{F39B6082-8ED1-407A-940A-1C88710BB747}" type="presOf" srcId="{709E9EBC-FB98-479B-9DBE-5942878E7A7E}" destId="{45F7FF67-D899-4ACC-AF71-219C0FE6023D}" srcOrd="0" destOrd="0" presId="urn:microsoft.com/office/officeart/2005/8/layout/hierarchy3#1"/>
    <dgm:cxn modelId="{2292F99A-B17E-4A6F-AF52-3C764AECCAFB}" srcId="{09098EB5-9101-4A71-B876-5A449E8794C8}" destId="{74E6026D-A743-492F-B762-ECB42E9A84A4}" srcOrd="0" destOrd="0" parTransId="{213369EC-307C-4F1E-A542-1E9546C6039D}" sibTransId="{5A019C74-708E-4F5A-B145-C4D599428FEB}"/>
    <dgm:cxn modelId="{DC8782F3-1D1B-42CF-BA24-2229AA4F1266}" type="presOf" srcId="{48C48772-034C-4B09-BA81-ADC3E6760405}" destId="{5EF46A72-064A-4C28-B1E2-62369CCC5BC0}" srcOrd="0" destOrd="0" presId="urn:microsoft.com/office/officeart/2005/8/layout/hierarchy3#1"/>
    <dgm:cxn modelId="{B19F1D82-F8A0-41C2-9CF9-8A31DF2BBDFB}" type="presOf" srcId="{76BBC444-7ABF-4777-8E11-B1411E931984}" destId="{C3D1E301-9970-4AD0-BB79-EBA06FD8C0B0}" srcOrd="0" destOrd="0" presId="urn:microsoft.com/office/officeart/2005/8/layout/hierarchy3#1"/>
    <dgm:cxn modelId="{826B89C6-6736-412C-A4D7-1C861F7E4F53}" srcId="{09098EB5-9101-4A71-B876-5A449E8794C8}" destId="{E57F9FF0-325E-4260-9C50-6D0E483EDD0E}" srcOrd="3" destOrd="0" parTransId="{7A84B450-8DE6-4EA5-9ECA-A396AC8536B2}" sibTransId="{276F5B1F-B084-4B85-84FB-FDA9470B31C0}"/>
    <dgm:cxn modelId="{07CAE73F-FEB3-4077-B1B2-8E6185764680}" type="presOf" srcId="{74E6026D-A743-492F-B762-ECB42E9A84A4}" destId="{127A9E2A-A5C0-422F-AC4A-898F677C3E3C}" srcOrd="1" destOrd="0" presId="urn:microsoft.com/office/officeart/2005/8/layout/hierarchy3#1"/>
    <dgm:cxn modelId="{B85C5680-9AED-489A-8AAF-6530798669CA}" type="presOf" srcId="{E57F9FF0-325E-4260-9C50-6D0E483EDD0E}" destId="{515D2E71-080E-4F75-94C8-E2FB0ACDBE52}" srcOrd="0" destOrd="0" presId="urn:microsoft.com/office/officeart/2005/8/layout/hierarchy3#1"/>
    <dgm:cxn modelId="{C8CDB6B9-1BCB-4BC9-BE8F-54185C349094}" srcId="{48C48772-034C-4B09-BA81-ADC3E6760405}" destId="{63A9DA28-8467-43A1-BCD2-6AAA050582D0}" srcOrd="1" destOrd="0" parTransId="{94DCDA50-EC6B-468B-A63A-D9195AB911B8}" sibTransId="{E5EADBE8-0441-4A32-A4AD-DBAED16A9C23}"/>
    <dgm:cxn modelId="{7E6E52FE-2494-4705-B99A-A898985FBD0B}" srcId="{09098EB5-9101-4A71-B876-5A449E8794C8}" destId="{48C48772-034C-4B09-BA81-ADC3E6760405}" srcOrd="2" destOrd="0" parTransId="{67C806B9-D73E-43D9-B4B2-FC855747F104}" sibTransId="{9113B498-1DC7-417D-AAAA-7BE2934F10C1}"/>
    <dgm:cxn modelId="{3C6B86FE-E566-4F39-9206-242B3D4F5615}" type="presOf" srcId="{E57F9FF0-325E-4260-9C50-6D0E483EDD0E}" destId="{77C0959D-FF38-4E85-B877-A11DDFC5F64F}" srcOrd="1" destOrd="0" presId="urn:microsoft.com/office/officeart/2005/8/layout/hierarchy3#1"/>
    <dgm:cxn modelId="{BCAE1CC3-8A41-46DE-BA62-7BF3A742D31A}" type="presOf" srcId="{4BBA3E98-E6FE-4F02-8C52-7C6F8EBFDC5C}" destId="{40993006-7A43-4FFF-9FE6-D134CE93D739}" srcOrd="0" destOrd="0" presId="urn:microsoft.com/office/officeart/2005/8/layout/hierarchy3#1"/>
    <dgm:cxn modelId="{C904070A-0E5C-4E2B-B164-8C5626A4E994}" type="presOf" srcId="{A7DCE846-61C6-4992-AB17-A7217DF1B7B2}" destId="{30F2F82B-A3A1-4DD4-88BE-6E4391A774D3}" srcOrd="0" destOrd="0" presId="urn:microsoft.com/office/officeart/2005/8/layout/hierarchy3#1"/>
    <dgm:cxn modelId="{1A1F2F43-B115-413B-84C1-4586C20D743E}" type="presOf" srcId="{53DB2A2F-41C0-4DA1-9FA2-E7AF349AB9A4}" destId="{09AE68AE-0BC7-4B94-B4EA-DFFAA681033F}" srcOrd="0" destOrd="0" presId="urn:microsoft.com/office/officeart/2005/8/layout/hierarchy3#1"/>
    <dgm:cxn modelId="{9666B0AF-4E8D-44DE-A1E5-CCE216B777EA}" srcId="{09098EB5-9101-4A71-B876-5A449E8794C8}" destId="{2499D3EA-2C23-48CD-A1AD-B442100A7B4C}" srcOrd="1" destOrd="0" parTransId="{1090A93F-948B-491B-B877-EB0E430FB273}" sibTransId="{9E6F7B12-3966-45DC-B6E4-874F52EB1EEB}"/>
    <dgm:cxn modelId="{CAC6BEA5-BBF0-4AF7-B2C5-33A53E646CCC}" srcId="{2499D3EA-2C23-48CD-A1AD-B442100A7B4C}" destId="{D1F0D408-3AC3-4CDD-A809-31E2E0BC20F7}" srcOrd="0" destOrd="0" parTransId="{76F95DAB-3913-49F6-8D48-CDF02F737128}" sibTransId="{972BEC79-F77F-4BAD-9C84-5F26AD6D7E9C}"/>
    <dgm:cxn modelId="{8B29B216-0491-4D82-9DD1-231C29789556}" type="presOf" srcId="{412F1A19-6EAD-4C68-A225-81A7470BB159}" destId="{CEBF7B7F-AC3D-4CDC-858F-C0B624368677}" srcOrd="0" destOrd="0" presId="urn:microsoft.com/office/officeart/2005/8/layout/hierarchy3#1"/>
    <dgm:cxn modelId="{E8964CD8-7C86-42B0-9C8F-1009ABDBACC1}" type="presOf" srcId="{3362DEB5-A9B5-40C0-AB59-97A44365240A}" destId="{1931AF45-3EA9-4BC0-BEF6-FD6ACA8E832E}" srcOrd="0" destOrd="0" presId="urn:microsoft.com/office/officeart/2005/8/layout/hierarchy3#1"/>
    <dgm:cxn modelId="{53E0C4A8-C915-45A8-9C59-123015293911}" type="presOf" srcId="{DF83A92D-BDDC-44E5-82D7-27ADE9B1B4D3}" destId="{8DC7760D-3EC5-41E5-82E5-5172514E1900}" srcOrd="0" destOrd="0" presId="urn:microsoft.com/office/officeart/2005/8/layout/hierarchy3#1"/>
    <dgm:cxn modelId="{586AD3B9-5F59-4556-B8B3-C8DED5812D02}" type="presOf" srcId="{89EE2AE4-DE36-414B-A849-CB3A85D2698F}" destId="{E02B908E-E172-4089-9329-27379F77E6CE}" srcOrd="0" destOrd="0" presId="urn:microsoft.com/office/officeart/2005/8/layout/hierarchy3#1"/>
    <dgm:cxn modelId="{714A26E3-0976-435F-A264-AB0BC000752C}" type="presOf" srcId="{76F95DAB-3913-49F6-8D48-CDF02F737128}" destId="{75462733-F0F9-4223-A953-8DD3923FEBF7}" srcOrd="0" destOrd="0" presId="urn:microsoft.com/office/officeart/2005/8/layout/hierarchy3#1"/>
    <dgm:cxn modelId="{F8BE5340-72B2-483E-BBA9-041E61DC0116}" type="presOf" srcId="{33098F65-EE86-4404-973E-3C464E788A41}" destId="{CA2FF4D3-0223-4787-B554-EA11F32793DA}" srcOrd="0" destOrd="0" presId="urn:microsoft.com/office/officeart/2005/8/layout/hierarchy3#1"/>
    <dgm:cxn modelId="{7C4491F2-7178-4B88-8BB0-3F1B4B6F0AF9}" type="presOf" srcId="{94DCDA50-EC6B-468B-A63A-D9195AB911B8}" destId="{BA8866A7-3E27-40FF-845E-E4D319ACD592}" srcOrd="0" destOrd="0" presId="urn:microsoft.com/office/officeart/2005/8/layout/hierarchy3#1"/>
    <dgm:cxn modelId="{E5866A9A-6DB4-4114-8A49-E7877078B6E0}" type="presOf" srcId="{74E6026D-A743-492F-B762-ECB42E9A84A4}" destId="{F556D280-EE2E-4C36-B6CA-F705675DF272}" srcOrd="0" destOrd="0" presId="urn:microsoft.com/office/officeart/2005/8/layout/hierarchy3#1"/>
    <dgm:cxn modelId="{07D3BAEF-8ECA-46FE-9F2B-594E36FE193D}" type="presOf" srcId="{6937B352-9EC2-4164-9627-8B53BDE5B9D0}" destId="{379B058F-00D7-4EEB-9207-097C42E85C59}" srcOrd="0" destOrd="0" presId="urn:microsoft.com/office/officeart/2005/8/layout/hierarchy3#1"/>
    <dgm:cxn modelId="{CD6336A7-2155-4446-8D8E-F0E14BE324D4}" type="presOf" srcId="{118F27AE-2C04-4464-A494-84B5B19CE048}" destId="{2323FE94-1F5E-4B4F-9D76-94D2EDDB9115}" srcOrd="0" destOrd="0" presId="urn:microsoft.com/office/officeart/2005/8/layout/hierarchy3#1"/>
    <dgm:cxn modelId="{CFBCCD4F-B82A-48DC-A2EA-3AF879895EFD}" srcId="{E57F9FF0-325E-4260-9C50-6D0E483EDD0E}" destId="{118F27AE-2C04-4464-A494-84B5B19CE048}" srcOrd="1" destOrd="0" parTransId="{070751C0-43BF-4830-B417-5BCB350A8FE7}" sibTransId="{5228EA5B-6C6F-433A-A9FE-09499CF75E2C}"/>
    <dgm:cxn modelId="{4C01ABE2-CB69-4787-AB95-B7A2E79EA72B}" type="presOf" srcId="{48C48772-034C-4B09-BA81-ADC3E6760405}" destId="{B16E9575-6F7C-4014-878B-BC845FF6E3B5}" srcOrd="1" destOrd="0" presId="urn:microsoft.com/office/officeart/2005/8/layout/hierarchy3#1"/>
    <dgm:cxn modelId="{0745ABF2-B177-451F-88A1-72786E1A6ACF}" type="presOf" srcId="{63A9DA28-8467-43A1-BCD2-6AAA050582D0}" destId="{38E26FE0-A989-4367-9561-DE0EA73B6974}" srcOrd="0" destOrd="0" presId="urn:microsoft.com/office/officeart/2005/8/layout/hierarchy3#1"/>
    <dgm:cxn modelId="{E00386EB-B6D4-42B9-BB13-AB259529A91E}" type="presOf" srcId="{2499D3EA-2C23-48CD-A1AD-B442100A7B4C}" destId="{019530DE-698C-4311-B469-177A9AAAC5D4}" srcOrd="0" destOrd="0" presId="urn:microsoft.com/office/officeart/2005/8/layout/hierarchy3#1"/>
    <dgm:cxn modelId="{39D5FC61-E48A-46BC-B3F6-EED9F826C349}" type="presOf" srcId="{591CBCDC-88C8-4CAC-A252-7601B6EE2A38}" destId="{82FAB6A2-38BF-4915-86F7-3EB4A438EDFE}" srcOrd="0" destOrd="0" presId="urn:microsoft.com/office/officeart/2005/8/layout/hierarchy3#1"/>
    <dgm:cxn modelId="{F875C330-486E-499E-8395-3DEF627EB41D}" srcId="{74E6026D-A743-492F-B762-ECB42E9A84A4}" destId="{53DB2A2F-41C0-4DA1-9FA2-E7AF349AB9A4}" srcOrd="2" destOrd="0" parTransId="{CDBEC79D-07B9-4749-B5E5-0B8B65C4A930}" sibTransId="{AB4A0FBC-08B5-40B5-91CC-B7BCED4B32EE}"/>
    <dgm:cxn modelId="{77659FA4-AE09-48C3-89ED-DAA250BA7F3E}" type="presOf" srcId="{09098EB5-9101-4A71-B876-5A449E8794C8}" destId="{D32B2C0C-CC8F-4947-BE9D-774A84E686FB}" srcOrd="0" destOrd="0" presId="urn:microsoft.com/office/officeart/2005/8/layout/hierarchy3#1"/>
    <dgm:cxn modelId="{37A98BFA-6FE3-4F57-BC5F-C45F0AB85753}" srcId="{E57F9FF0-325E-4260-9C50-6D0E483EDD0E}" destId="{A77F94A0-B293-4B8D-B008-0654CA2B691E}" srcOrd="0" destOrd="0" parTransId="{709E9EBC-FB98-479B-9DBE-5942878E7A7E}" sibTransId="{36F5EA1B-9576-4003-AE94-11CE6FD84471}"/>
    <dgm:cxn modelId="{A14819B6-969B-4B23-B2A8-22884A1B0863}" srcId="{2499D3EA-2C23-48CD-A1AD-B442100A7B4C}" destId="{3362DEB5-A9B5-40C0-AB59-97A44365240A}" srcOrd="2" destOrd="0" parTransId="{412F1A19-6EAD-4C68-A225-81A7470BB159}" sibTransId="{8AA0BE94-0C2B-40A7-8CCD-92EA1B9AE8B0}"/>
    <dgm:cxn modelId="{40FF03DA-C28B-4097-81BA-D6ABA3802730}" srcId="{74E6026D-A743-492F-B762-ECB42E9A84A4}" destId="{33098F65-EE86-4404-973E-3C464E788A41}" srcOrd="1" destOrd="0" parTransId="{591CBCDC-88C8-4CAC-A252-7601B6EE2A38}" sibTransId="{2C5DE0FC-00FF-4913-8698-AB55E78B8E19}"/>
    <dgm:cxn modelId="{CF238142-957E-43CC-BD5F-B31E359A1F89}" srcId="{2499D3EA-2C23-48CD-A1AD-B442100A7B4C}" destId="{89EE2AE4-DE36-414B-A849-CB3A85D2698F}" srcOrd="1" destOrd="0" parTransId="{DF83A92D-BDDC-44E5-82D7-27ADE9B1B4D3}" sibTransId="{A5749006-9DE0-4DE9-B7D3-946682C8873C}"/>
    <dgm:cxn modelId="{55346B3B-0685-4E87-BAFD-062E1ED7B1EE}" srcId="{48C48772-034C-4B09-BA81-ADC3E6760405}" destId="{7668785E-E0A7-40F1-BF3D-2F5EBD2873B7}" srcOrd="2" destOrd="0" parTransId="{011F93BB-E669-46AE-BA65-773BC17E7EC3}" sibTransId="{F01F5F5E-FC19-44F7-AC38-D65C7B666B42}"/>
    <dgm:cxn modelId="{845500EA-D329-4DC8-8D38-208A51D27D10}" type="presOf" srcId="{7668785E-E0A7-40F1-BF3D-2F5EBD2873B7}" destId="{D3A12F7E-7B66-4FE8-8A11-EAC21E0D9A19}" srcOrd="0" destOrd="0" presId="urn:microsoft.com/office/officeart/2005/8/layout/hierarchy3#1"/>
    <dgm:cxn modelId="{C10A4D56-3293-476A-A08E-40549FC683DE}" type="presOf" srcId="{011F93BB-E669-46AE-BA65-773BC17E7EC3}" destId="{1ABC3D7C-A106-4A37-9D1F-D722780C8A47}" srcOrd="0" destOrd="0" presId="urn:microsoft.com/office/officeart/2005/8/layout/hierarchy3#1"/>
    <dgm:cxn modelId="{8F522D51-2152-48D0-B076-B40EE8BBDFE1}" type="presOf" srcId="{D1F0D408-3AC3-4CDD-A809-31E2E0BC20F7}" destId="{3DB22671-6C4D-43DD-8946-A1E047E06881}" srcOrd="0" destOrd="0" presId="urn:microsoft.com/office/officeart/2005/8/layout/hierarchy3#1"/>
    <dgm:cxn modelId="{2D47CC77-1D0A-447D-B911-9C962B790AD7}" srcId="{48C48772-034C-4B09-BA81-ADC3E6760405}" destId="{76BBC444-7ABF-4777-8E11-B1411E931984}" srcOrd="0" destOrd="0" parTransId="{A7DCE846-61C6-4992-AB17-A7217DF1B7B2}" sibTransId="{96900D47-A951-4528-9C34-039A686E1952}"/>
    <dgm:cxn modelId="{BCCA142E-A5A9-47C3-8BEA-22F0B000124A}" type="presOf" srcId="{2499D3EA-2C23-48CD-A1AD-B442100A7B4C}" destId="{937DCFDA-0BC0-4832-A7D8-98522D94D8A1}" srcOrd="1" destOrd="0" presId="urn:microsoft.com/office/officeart/2005/8/layout/hierarchy3#1"/>
    <dgm:cxn modelId="{6D09F5DE-83DA-43E9-AA71-F8E98212942F}" srcId="{74E6026D-A743-492F-B762-ECB42E9A84A4}" destId="{4BBA3E98-E6FE-4F02-8C52-7C6F8EBFDC5C}" srcOrd="0" destOrd="0" parTransId="{6937B352-9EC2-4164-9627-8B53BDE5B9D0}" sibTransId="{3658D440-53BC-4077-A765-B327A03D9E07}"/>
    <dgm:cxn modelId="{A969B3B6-4592-481F-9528-8AD0F3C2BDC2}" type="presOf" srcId="{CDBEC79D-07B9-4749-B5E5-0B8B65C4A930}" destId="{DFE8EA5B-F8B9-4000-84D6-96F8C3309C1F}" srcOrd="0" destOrd="0" presId="urn:microsoft.com/office/officeart/2005/8/layout/hierarchy3#1"/>
    <dgm:cxn modelId="{1C65B03F-CFF6-4BDD-AFAC-5A08A72BB98C}" type="presOf" srcId="{A77F94A0-B293-4B8D-B008-0654CA2B691E}" destId="{2A048F5E-1E24-41FB-87E7-D0DA252BC6DF}" srcOrd="0" destOrd="0" presId="urn:microsoft.com/office/officeart/2005/8/layout/hierarchy3#1"/>
    <dgm:cxn modelId="{CC3BB224-7227-4BAC-8CC4-0F97D7C4FD11}" type="presParOf" srcId="{D32B2C0C-CC8F-4947-BE9D-774A84E686FB}" destId="{D80AA19E-F3EF-488C-90FC-6A108D075E8F}" srcOrd="0" destOrd="0" presId="urn:microsoft.com/office/officeart/2005/8/layout/hierarchy3#1"/>
    <dgm:cxn modelId="{A73C97AF-D532-4201-9D4F-FE5A2631DCF3}" type="presParOf" srcId="{D80AA19E-F3EF-488C-90FC-6A108D075E8F}" destId="{2ECBEB21-8D36-44CD-A0DC-F641C91F87AB}" srcOrd="0" destOrd="0" presId="urn:microsoft.com/office/officeart/2005/8/layout/hierarchy3#1"/>
    <dgm:cxn modelId="{5C54D474-91CE-46B9-A3AA-8E225A176E0B}" type="presParOf" srcId="{2ECBEB21-8D36-44CD-A0DC-F641C91F87AB}" destId="{F556D280-EE2E-4C36-B6CA-F705675DF272}" srcOrd="0" destOrd="0" presId="urn:microsoft.com/office/officeart/2005/8/layout/hierarchy3#1"/>
    <dgm:cxn modelId="{744EFA6C-56D9-4CE5-9238-CEC057A3C78E}" type="presParOf" srcId="{2ECBEB21-8D36-44CD-A0DC-F641C91F87AB}" destId="{127A9E2A-A5C0-422F-AC4A-898F677C3E3C}" srcOrd="1" destOrd="0" presId="urn:microsoft.com/office/officeart/2005/8/layout/hierarchy3#1"/>
    <dgm:cxn modelId="{26BEF293-03F3-4E36-8540-80A610C5E793}" type="presParOf" srcId="{D80AA19E-F3EF-488C-90FC-6A108D075E8F}" destId="{6E938C4D-E20B-4D77-9E88-BA6FB42A76E5}" srcOrd="1" destOrd="0" presId="urn:microsoft.com/office/officeart/2005/8/layout/hierarchy3#1"/>
    <dgm:cxn modelId="{5F389F77-07A4-4E4A-8F12-5ED6A5B8DFD4}" type="presParOf" srcId="{6E938C4D-E20B-4D77-9E88-BA6FB42A76E5}" destId="{379B058F-00D7-4EEB-9207-097C42E85C59}" srcOrd="0" destOrd="0" presId="urn:microsoft.com/office/officeart/2005/8/layout/hierarchy3#1"/>
    <dgm:cxn modelId="{38E8E46A-582A-480F-AACA-B6C6C79FECE3}" type="presParOf" srcId="{6E938C4D-E20B-4D77-9E88-BA6FB42A76E5}" destId="{40993006-7A43-4FFF-9FE6-D134CE93D739}" srcOrd="1" destOrd="0" presId="urn:microsoft.com/office/officeart/2005/8/layout/hierarchy3#1"/>
    <dgm:cxn modelId="{004E0060-E523-4EA6-928A-0005CA283257}" type="presParOf" srcId="{6E938C4D-E20B-4D77-9E88-BA6FB42A76E5}" destId="{82FAB6A2-38BF-4915-86F7-3EB4A438EDFE}" srcOrd="2" destOrd="0" presId="urn:microsoft.com/office/officeart/2005/8/layout/hierarchy3#1"/>
    <dgm:cxn modelId="{E364D3DA-0569-46C3-8B0D-1C95FE3510DA}" type="presParOf" srcId="{6E938C4D-E20B-4D77-9E88-BA6FB42A76E5}" destId="{CA2FF4D3-0223-4787-B554-EA11F32793DA}" srcOrd="3" destOrd="0" presId="urn:microsoft.com/office/officeart/2005/8/layout/hierarchy3#1"/>
    <dgm:cxn modelId="{C55B01DC-55F3-458A-A979-61C4CB3AA817}" type="presParOf" srcId="{6E938C4D-E20B-4D77-9E88-BA6FB42A76E5}" destId="{DFE8EA5B-F8B9-4000-84D6-96F8C3309C1F}" srcOrd="4" destOrd="0" presId="urn:microsoft.com/office/officeart/2005/8/layout/hierarchy3#1"/>
    <dgm:cxn modelId="{913EA0C4-4C7E-412C-B8FA-2873355A0E1B}" type="presParOf" srcId="{6E938C4D-E20B-4D77-9E88-BA6FB42A76E5}" destId="{09AE68AE-0BC7-4B94-B4EA-DFFAA681033F}" srcOrd="5" destOrd="0" presId="urn:microsoft.com/office/officeart/2005/8/layout/hierarchy3#1"/>
    <dgm:cxn modelId="{B55BB372-3D7E-44FC-AA4D-F57B97D1700B}" type="presParOf" srcId="{D32B2C0C-CC8F-4947-BE9D-774A84E686FB}" destId="{1E9C9131-F5DA-42B3-B456-6D749FC2FD97}" srcOrd="1" destOrd="0" presId="urn:microsoft.com/office/officeart/2005/8/layout/hierarchy3#1"/>
    <dgm:cxn modelId="{3A8F5E47-4F1F-43FD-9486-51CBED2754BE}" type="presParOf" srcId="{1E9C9131-F5DA-42B3-B456-6D749FC2FD97}" destId="{FC51E654-AA0F-454B-BDCB-223E74B44C3B}" srcOrd="0" destOrd="0" presId="urn:microsoft.com/office/officeart/2005/8/layout/hierarchy3#1"/>
    <dgm:cxn modelId="{BD478727-81BE-4C52-9003-785211DC2142}" type="presParOf" srcId="{FC51E654-AA0F-454B-BDCB-223E74B44C3B}" destId="{019530DE-698C-4311-B469-177A9AAAC5D4}" srcOrd="0" destOrd="0" presId="urn:microsoft.com/office/officeart/2005/8/layout/hierarchy3#1"/>
    <dgm:cxn modelId="{8B78DD28-501D-4DF1-89EA-5FB961E2598D}" type="presParOf" srcId="{FC51E654-AA0F-454B-BDCB-223E74B44C3B}" destId="{937DCFDA-0BC0-4832-A7D8-98522D94D8A1}" srcOrd="1" destOrd="0" presId="urn:microsoft.com/office/officeart/2005/8/layout/hierarchy3#1"/>
    <dgm:cxn modelId="{436B33CF-BDBD-4DE0-B938-B72377EE28D9}" type="presParOf" srcId="{1E9C9131-F5DA-42B3-B456-6D749FC2FD97}" destId="{95F83E24-F197-425C-BD52-2D854ABF451B}" srcOrd="1" destOrd="0" presId="urn:microsoft.com/office/officeart/2005/8/layout/hierarchy3#1"/>
    <dgm:cxn modelId="{CB435E6B-38C4-4795-9CF1-7E86DC0CBCC7}" type="presParOf" srcId="{95F83E24-F197-425C-BD52-2D854ABF451B}" destId="{75462733-F0F9-4223-A953-8DD3923FEBF7}" srcOrd="0" destOrd="0" presId="urn:microsoft.com/office/officeart/2005/8/layout/hierarchy3#1"/>
    <dgm:cxn modelId="{E5FD4A6A-97E8-4C24-A045-CD7F73AD90C6}" type="presParOf" srcId="{95F83E24-F197-425C-BD52-2D854ABF451B}" destId="{3DB22671-6C4D-43DD-8946-A1E047E06881}" srcOrd="1" destOrd="0" presId="urn:microsoft.com/office/officeart/2005/8/layout/hierarchy3#1"/>
    <dgm:cxn modelId="{3E0ABCC1-4AE8-4AE5-A7B3-A1D42A15D930}" type="presParOf" srcId="{95F83E24-F197-425C-BD52-2D854ABF451B}" destId="{8DC7760D-3EC5-41E5-82E5-5172514E1900}" srcOrd="2" destOrd="0" presId="urn:microsoft.com/office/officeart/2005/8/layout/hierarchy3#1"/>
    <dgm:cxn modelId="{9AE8E035-24E4-43E0-8787-4C8DA24ABA37}" type="presParOf" srcId="{95F83E24-F197-425C-BD52-2D854ABF451B}" destId="{E02B908E-E172-4089-9329-27379F77E6CE}" srcOrd="3" destOrd="0" presId="urn:microsoft.com/office/officeart/2005/8/layout/hierarchy3#1"/>
    <dgm:cxn modelId="{5F29D07C-788A-4CEC-AE09-CAF5A38C7D22}" type="presParOf" srcId="{95F83E24-F197-425C-BD52-2D854ABF451B}" destId="{CEBF7B7F-AC3D-4CDC-858F-C0B624368677}" srcOrd="4" destOrd="0" presId="urn:microsoft.com/office/officeart/2005/8/layout/hierarchy3#1"/>
    <dgm:cxn modelId="{3717AEC0-D759-4806-9A50-2F3A69E4E413}" type="presParOf" srcId="{95F83E24-F197-425C-BD52-2D854ABF451B}" destId="{1931AF45-3EA9-4BC0-BEF6-FD6ACA8E832E}" srcOrd="5" destOrd="0" presId="urn:microsoft.com/office/officeart/2005/8/layout/hierarchy3#1"/>
    <dgm:cxn modelId="{352D07C4-4E50-437C-B76A-42B7F88BA0A3}" type="presParOf" srcId="{D32B2C0C-CC8F-4947-BE9D-774A84E686FB}" destId="{1BB533EF-76D5-433B-BABE-AB61DEC3A665}" srcOrd="2" destOrd="0" presId="urn:microsoft.com/office/officeart/2005/8/layout/hierarchy3#1"/>
    <dgm:cxn modelId="{7B37A994-D2AE-47B2-9544-AC941686DD51}" type="presParOf" srcId="{1BB533EF-76D5-433B-BABE-AB61DEC3A665}" destId="{ABC742C0-C505-4D4F-8F9C-0B96D9A0783B}" srcOrd="0" destOrd="0" presId="urn:microsoft.com/office/officeart/2005/8/layout/hierarchy3#1"/>
    <dgm:cxn modelId="{AF95B7F5-05FD-4B05-B198-44428BC68799}" type="presParOf" srcId="{ABC742C0-C505-4D4F-8F9C-0B96D9A0783B}" destId="{5EF46A72-064A-4C28-B1E2-62369CCC5BC0}" srcOrd="0" destOrd="0" presId="urn:microsoft.com/office/officeart/2005/8/layout/hierarchy3#1"/>
    <dgm:cxn modelId="{25CB6F65-8951-4AA3-A971-BF374499AAF5}" type="presParOf" srcId="{ABC742C0-C505-4D4F-8F9C-0B96D9A0783B}" destId="{B16E9575-6F7C-4014-878B-BC845FF6E3B5}" srcOrd="1" destOrd="0" presId="urn:microsoft.com/office/officeart/2005/8/layout/hierarchy3#1"/>
    <dgm:cxn modelId="{F7890777-7FAF-4ED2-888D-5DF69F2C3129}" type="presParOf" srcId="{1BB533EF-76D5-433B-BABE-AB61DEC3A665}" destId="{34833B4B-84F9-4791-B1B4-2AC8577B3DC9}" srcOrd="1" destOrd="0" presId="urn:microsoft.com/office/officeart/2005/8/layout/hierarchy3#1"/>
    <dgm:cxn modelId="{C5A51B6F-8973-4118-A2F8-B7FDD1BC8C87}" type="presParOf" srcId="{34833B4B-84F9-4791-B1B4-2AC8577B3DC9}" destId="{30F2F82B-A3A1-4DD4-88BE-6E4391A774D3}" srcOrd="0" destOrd="0" presId="urn:microsoft.com/office/officeart/2005/8/layout/hierarchy3#1"/>
    <dgm:cxn modelId="{4B17C3C8-9F75-4753-A352-146B9DA7607A}" type="presParOf" srcId="{34833B4B-84F9-4791-B1B4-2AC8577B3DC9}" destId="{C3D1E301-9970-4AD0-BB79-EBA06FD8C0B0}" srcOrd="1" destOrd="0" presId="urn:microsoft.com/office/officeart/2005/8/layout/hierarchy3#1"/>
    <dgm:cxn modelId="{1F613C1C-71CF-45FD-B95D-35A4137509BB}" type="presParOf" srcId="{34833B4B-84F9-4791-B1B4-2AC8577B3DC9}" destId="{BA8866A7-3E27-40FF-845E-E4D319ACD592}" srcOrd="2" destOrd="0" presId="urn:microsoft.com/office/officeart/2005/8/layout/hierarchy3#1"/>
    <dgm:cxn modelId="{DB329E5A-C360-4D70-A0EC-A5844A0ED717}" type="presParOf" srcId="{34833B4B-84F9-4791-B1B4-2AC8577B3DC9}" destId="{38E26FE0-A989-4367-9561-DE0EA73B6974}" srcOrd="3" destOrd="0" presId="urn:microsoft.com/office/officeart/2005/8/layout/hierarchy3#1"/>
    <dgm:cxn modelId="{EDEBFE8C-4611-4910-9B2D-D56EBB6822A9}" type="presParOf" srcId="{34833B4B-84F9-4791-B1B4-2AC8577B3DC9}" destId="{1ABC3D7C-A106-4A37-9D1F-D722780C8A47}" srcOrd="4" destOrd="0" presId="urn:microsoft.com/office/officeart/2005/8/layout/hierarchy3#1"/>
    <dgm:cxn modelId="{1A1A41C0-F98C-412F-A6B0-F470E1D0E250}" type="presParOf" srcId="{34833B4B-84F9-4791-B1B4-2AC8577B3DC9}" destId="{D3A12F7E-7B66-4FE8-8A11-EAC21E0D9A19}" srcOrd="5" destOrd="0" presId="urn:microsoft.com/office/officeart/2005/8/layout/hierarchy3#1"/>
    <dgm:cxn modelId="{61DA9D06-773E-42F0-86E3-74F8AD78FE50}" type="presParOf" srcId="{D32B2C0C-CC8F-4947-BE9D-774A84E686FB}" destId="{321D7E1F-6BDC-4C6F-8384-7D7277C46279}" srcOrd="3" destOrd="0" presId="urn:microsoft.com/office/officeart/2005/8/layout/hierarchy3#1"/>
    <dgm:cxn modelId="{0AC5B311-E212-465E-AC98-DCF843DB7C76}" type="presParOf" srcId="{321D7E1F-6BDC-4C6F-8384-7D7277C46279}" destId="{BEC80166-EEDF-4AA2-B092-E9FD5E71EE22}" srcOrd="0" destOrd="0" presId="urn:microsoft.com/office/officeart/2005/8/layout/hierarchy3#1"/>
    <dgm:cxn modelId="{4855CFF6-767E-40BE-8021-B50A3295C795}" type="presParOf" srcId="{BEC80166-EEDF-4AA2-B092-E9FD5E71EE22}" destId="{515D2E71-080E-4F75-94C8-E2FB0ACDBE52}" srcOrd="0" destOrd="0" presId="urn:microsoft.com/office/officeart/2005/8/layout/hierarchy3#1"/>
    <dgm:cxn modelId="{7451FB0F-CC2B-4BFA-A681-870ABB97F7CB}" type="presParOf" srcId="{BEC80166-EEDF-4AA2-B092-E9FD5E71EE22}" destId="{77C0959D-FF38-4E85-B877-A11DDFC5F64F}" srcOrd="1" destOrd="0" presId="urn:microsoft.com/office/officeart/2005/8/layout/hierarchy3#1"/>
    <dgm:cxn modelId="{AD9210CA-B097-40A8-B4AD-E1AE77C0EB61}" type="presParOf" srcId="{321D7E1F-6BDC-4C6F-8384-7D7277C46279}" destId="{DF70E4F1-66A2-4B9C-9DFD-C2F84F89D4F2}" srcOrd="1" destOrd="0" presId="urn:microsoft.com/office/officeart/2005/8/layout/hierarchy3#1"/>
    <dgm:cxn modelId="{A08D5BCC-0AC4-4339-B800-A59318D783C7}" type="presParOf" srcId="{DF70E4F1-66A2-4B9C-9DFD-C2F84F89D4F2}" destId="{45F7FF67-D899-4ACC-AF71-219C0FE6023D}" srcOrd="0" destOrd="0" presId="urn:microsoft.com/office/officeart/2005/8/layout/hierarchy3#1"/>
    <dgm:cxn modelId="{073907AC-079B-4C0F-B5C9-E25E8D5A532E}" type="presParOf" srcId="{DF70E4F1-66A2-4B9C-9DFD-C2F84F89D4F2}" destId="{2A048F5E-1E24-41FB-87E7-D0DA252BC6DF}" srcOrd="1" destOrd="0" presId="urn:microsoft.com/office/officeart/2005/8/layout/hierarchy3#1"/>
    <dgm:cxn modelId="{BFCFD3A2-6C56-4F10-8F08-64520911DDE6}" type="presParOf" srcId="{DF70E4F1-66A2-4B9C-9DFD-C2F84F89D4F2}" destId="{5522C239-5BDD-4F1B-B13B-879DD748B1AA}" srcOrd="2" destOrd="0" presId="urn:microsoft.com/office/officeart/2005/8/layout/hierarchy3#1"/>
    <dgm:cxn modelId="{C0BF815F-7917-47D7-8957-BF5163971EAB}" type="presParOf" srcId="{DF70E4F1-66A2-4B9C-9DFD-C2F84F89D4F2}" destId="{2323FE94-1F5E-4B4F-9D76-94D2EDDB9115}" srcOrd="3" destOrd="0" presId="urn:microsoft.com/office/officeart/2005/8/layout/hierarchy3#1"/>
  </dgm:cxnLst>
  <dgm:bg>
    <a:solidFill>
      <a:schemeClr val="accent2">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6D280-EE2E-4C36-B6CA-F705675DF272}">
      <dsp:nvSpPr>
        <dsp:cNvPr id="0" name=""/>
        <dsp:cNvSpPr/>
      </dsp:nvSpPr>
      <dsp:spPr>
        <a:xfrm>
          <a:off x="2034346" y="829"/>
          <a:ext cx="1142317" cy="766997"/>
        </a:xfrm>
        <a:prstGeom prst="roundRect">
          <a:avLst>
            <a:gd name="adj" fmla="val 10000"/>
          </a:avLst>
        </a:prstGeom>
        <a:solidFill>
          <a:srgbClr val="ED7D31">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buNone/>
          </a:pPr>
          <a:r>
            <a:rPr lang="en-US" sz="14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Cashew</a:t>
          </a:r>
        </a:p>
      </dsp:txBody>
      <dsp:txXfrm>
        <a:off x="2056811" y="23294"/>
        <a:ext cx="1097387" cy="722067"/>
      </dsp:txXfrm>
    </dsp:sp>
    <dsp:sp modelId="{379B058F-00D7-4EEB-9207-097C42E85C59}">
      <dsp:nvSpPr>
        <dsp:cNvPr id="0" name=""/>
        <dsp:cNvSpPr/>
      </dsp:nvSpPr>
      <dsp:spPr>
        <a:xfrm>
          <a:off x="2148578" y="767827"/>
          <a:ext cx="114231" cy="428369"/>
        </a:xfrm>
        <a:custGeom>
          <a:avLst/>
          <a:gdLst/>
          <a:ahLst/>
          <a:cxnLst/>
          <a:rect l="0" t="0" r="0" b="0"/>
          <a:pathLst>
            <a:path>
              <a:moveTo>
                <a:pt x="0" y="0"/>
              </a:moveTo>
              <a:lnTo>
                <a:pt x="0" y="401835"/>
              </a:lnTo>
              <a:lnTo>
                <a:pt x="107156" y="401835"/>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0993006-7A43-4FFF-9FE6-D134CE93D739}">
      <dsp:nvSpPr>
        <dsp:cNvPr id="0" name=""/>
        <dsp:cNvSpPr/>
      </dsp:nvSpPr>
      <dsp:spPr>
        <a:xfrm>
          <a:off x="2262809" y="910617"/>
          <a:ext cx="913854" cy="571158"/>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buNone/>
          </a:pPr>
          <a:endParaRPr lang="en-US" sz="14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lvl="0" algn="ctr" defTabSz="622300">
            <a:lnSpc>
              <a:spcPct val="90000"/>
            </a:lnSpc>
            <a:spcBef>
              <a:spcPct val="0"/>
            </a:spcBef>
            <a:spcAft>
              <a:spcPct val="35000"/>
            </a:spcAft>
            <a:buNone/>
          </a:pPr>
          <a:r>
            <a:rPr lang="en-US" sz="14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kernel</a:t>
          </a:r>
        </a:p>
        <a:p>
          <a:pPr lvl="0" algn="ctr" defTabSz="622300">
            <a:lnSpc>
              <a:spcPct val="90000"/>
            </a:lnSpc>
            <a:spcBef>
              <a:spcPct val="0"/>
            </a:spcBef>
            <a:spcAft>
              <a:spcPct val="35000"/>
            </a:spcAft>
            <a:buNone/>
          </a:pPr>
          <a:endParaRPr lang="en-US" sz="14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lvl="0" algn="ctr" defTabSz="622300">
            <a:lnSpc>
              <a:spcPct val="90000"/>
            </a:lnSpc>
            <a:spcBef>
              <a:spcPct val="0"/>
            </a:spcBef>
            <a:spcAft>
              <a:spcPct val="35000"/>
            </a:spcAft>
            <a:buNone/>
          </a:pPr>
          <a:endParaRPr lang="en-US" sz="14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dsp:txBody>
      <dsp:txXfrm>
        <a:off x="2279538" y="927346"/>
        <a:ext cx="880396" cy="537700"/>
      </dsp:txXfrm>
    </dsp:sp>
    <dsp:sp modelId="{82FAB6A2-38BF-4915-86F7-3EB4A438EDFE}">
      <dsp:nvSpPr>
        <dsp:cNvPr id="0" name=""/>
        <dsp:cNvSpPr/>
      </dsp:nvSpPr>
      <dsp:spPr>
        <a:xfrm>
          <a:off x="2148578" y="767827"/>
          <a:ext cx="127080" cy="1194173"/>
        </a:xfrm>
        <a:custGeom>
          <a:avLst/>
          <a:gdLst/>
          <a:ahLst/>
          <a:cxnLst/>
          <a:rect l="0" t="0" r="0" b="0"/>
          <a:pathLst>
            <a:path>
              <a:moveTo>
                <a:pt x="0" y="0"/>
              </a:moveTo>
              <a:lnTo>
                <a:pt x="0" y="1112319"/>
              </a:lnTo>
              <a:lnTo>
                <a:pt x="107156" y="1112319"/>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A2FF4D3-0223-4787-B554-EA11F32793DA}">
      <dsp:nvSpPr>
        <dsp:cNvPr id="0" name=""/>
        <dsp:cNvSpPr/>
      </dsp:nvSpPr>
      <dsp:spPr>
        <a:xfrm>
          <a:off x="2275658" y="1632973"/>
          <a:ext cx="1418886" cy="658055"/>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buNone/>
          </a:pPr>
          <a:r>
            <a:rPr lang="pt-PT" sz="1400" b="1" kern="12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Confectionery</a:t>
          </a:r>
          <a:endParaRPr lang="en-US" sz="14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lvl="0" algn="ctr" defTabSz="622300">
            <a:lnSpc>
              <a:spcPct val="90000"/>
            </a:lnSpc>
            <a:spcBef>
              <a:spcPct val="0"/>
            </a:spcBef>
            <a:spcAft>
              <a:spcPct val="35000"/>
            </a:spcAft>
            <a:buNone/>
          </a:pPr>
          <a:endParaRPr lang="en-US" sz="14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dsp:txBody>
      <dsp:txXfrm>
        <a:off x="2294932" y="1652247"/>
        <a:ext cx="1380338" cy="619507"/>
      </dsp:txXfrm>
    </dsp:sp>
    <dsp:sp modelId="{DFE8EA5B-F8B9-4000-84D6-96F8C3309C1F}">
      <dsp:nvSpPr>
        <dsp:cNvPr id="0" name=""/>
        <dsp:cNvSpPr/>
      </dsp:nvSpPr>
      <dsp:spPr>
        <a:xfrm>
          <a:off x="2148578" y="767827"/>
          <a:ext cx="127080" cy="2063862"/>
        </a:xfrm>
        <a:custGeom>
          <a:avLst/>
          <a:gdLst/>
          <a:ahLst/>
          <a:cxnLst/>
          <a:rect l="0" t="0" r="0" b="0"/>
          <a:pathLst>
            <a:path>
              <a:moveTo>
                <a:pt x="0" y="0"/>
              </a:moveTo>
              <a:lnTo>
                <a:pt x="0" y="1942306"/>
              </a:lnTo>
              <a:lnTo>
                <a:pt x="107156" y="1942306"/>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9AE68AE-0BC7-4B94-B4EA-DFFAA681033F}">
      <dsp:nvSpPr>
        <dsp:cNvPr id="0" name=""/>
        <dsp:cNvSpPr/>
      </dsp:nvSpPr>
      <dsp:spPr>
        <a:xfrm>
          <a:off x="2275658" y="2418716"/>
          <a:ext cx="1167421" cy="825947"/>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buNone/>
          </a:pPr>
          <a:r>
            <a:rPr lang="en-US" sz="14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Butter</a:t>
          </a:r>
        </a:p>
        <a:p>
          <a:pPr lvl="0" algn="ctr" defTabSz="622300">
            <a:lnSpc>
              <a:spcPct val="90000"/>
            </a:lnSpc>
            <a:spcBef>
              <a:spcPct val="0"/>
            </a:spcBef>
            <a:spcAft>
              <a:spcPct val="35000"/>
            </a:spcAft>
            <a:buNone/>
          </a:pPr>
          <a:r>
            <a:rPr lang="pt-PT" sz="1400" b="1" kern="12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flour</a:t>
          </a:r>
          <a:endParaRPr lang="en-US" sz="14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lvl="0" algn="ctr" defTabSz="622300">
            <a:lnSpc>
              <a:spcPct val="90000"/>
            </a:lnSpc>
            <a:spcBef>
              <a:spcPct val="0"/>
            </a:spcBef>
            <a:spcAft>
              <a:spcPct val="35000"/>
            </a:spcAft>
            <a:buNone/>
          </a:pPr>
          <a:r>
            <a:rPr lang="en-US" sz="14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Milk</a:t>
          </a:r>
        </a:p>
      </dsp:txBody>
      <dsp:txXfrm>
        <a:off x="2299849" y="2442907"/>
        <a:ext cx="1119039" cy="777565"/>
      </dsp:txXfrm>
    </dsp:sp>
    <dsp:sp modelId="{019530DE-698C-4311-B469-177A9AAAC5D4}">
      <dsp:nvSpPr>
        <dsp:cNvPr id="0" name=""/>
        <dsp:cNvSpPr/>
      </dsp:nvSpPr>
      <dsp:spPr>
        <a:xfrm>
          <a:off x="3718856" y="829"/>
          <a:ext cx="1242099" cy="764124"/>
        </a:xfrm>
        <a:prstGeom prst="roundRect">
          <a:avLst>
            <a:gd name="adj" fmla="val 10000"/>
          </a:avLst>
        </a:prstGeom>
        <a:solidFill>
          <a:srgbClr val="A5A5A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buNone/>
          </a:pPr>
          <a:endParaRPr lang="en-US" sz="14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lvl="0" algn="ctr" defTabSz="622300">
            <a:lnSpc>
              <a:spcPct val="90000"/>
            </a:lnSpc>
            <a:spcBef>
              <a:spcPct val="0"/>
            </a:spcBef>
            <a:spcAft>
              <a:spcPct val="35000"/>
            </a:spcAft>
            <a:buNone/>
          </a:pPr>
          <a:r>
            <a:rPr lang="en-US" sz="14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CNSL</a:t>
          </a:r>
        </a:p>
        <a:p>
          <a:pPr lvl="0" algn="ctr" defTabSz="622300">
            <a:lnSpc>
              <a:spcPct val="90000"/>
            </a:lnSpc>
            <a:spcBef>
              <a:spcPct val="0"/>
            </a:spcBef>
            <a:spcAft>
              <a:spcPct val="35000"/>
            </a:spcAft>
            <a:buNone/>
          </a:pPr>
          <a:endParaRPr lang="en-US" sz="14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dsp:txBody>
      <dsp:txXfrm>
        <a:off x="3741236" y="23209"/>
        <a:ext cx="1197339" cy="719364"/>
      </dsp:txXfrm>
    </dsp:sp>
    <dsp:sp modelId="{75462733-F0F9-4223-A953-8DD3923FEBF7}">
      <dsp:nvSpPr>
        <dsp:cNvPr id="0" name=""/>
        <dsp:cNvSpPr/>
      </dsp:nvSpPr>
      <dsp:spPr>
        <a:xfrm>
          <a:off x="3843066" y="764954"/>
          <a:ext cx="142816" cy="672057"/>
        </a:xfrm>
        <a:custGeom>
          <a:avLst/>
          <a:gdLst/>
          <a:ahLst/>
          <a:cxnLst/>
          <a:rect l="0" t="0" r="0" b="0"/>
          <a:pathLst>
            <a:path>
              <a:moveTo>
                <a:pt x="0" y="0"/>
              </a:moveTo>
              <a:lnTo>
                <a:pt x="0" y="626416"/>
              </a:lnTo>
              <a:lnTo>
                <a:pt x="116516" y="626416"/>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DB22671-6C4D-43DD-8946-A1E047E06881}">
      <dsp:nvSpPr>
        <dsp:cNvPr id="0" name=""/>
        <dsp:cNvSpPr/>
      </dsp:nvSpPr>
      <dsp:spPr>
        <a:xfrm>
          <a:off x="3985882" y="912022"/>
          <a:ext cx="1060043" cy="1049978"/>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buNone/>
          </a:pPr>
          <a:r>
            <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Resin</a:t>
          </a:r>
        </a:p>
        <a:p>
          <a:pPr lvl="0" algn="ctr" defTabSz="622300">
            <a:lnSpc>
              <a:spcPct val="90000"/>
            </a:lnSpc>
            <a:spcBef>
              <a:spcPct val="0"/>
            </a:spcBef>
            <a:spcAft>
              <a:spcPct val="35000"/>
            </a:spcAft>
            <a:buNone/>
          </a:pPr>
          <a:r>
            <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leather</a:t>
          </a:r>
        </a:p>
        <a:p>
          <a:pPr lvl="0" algn="ctr" defTabSz="622300">
            <a:lnSpc>
              <a:spcPct val="90000"/>
            </a:lnSpc>
            <a:spcBef>
              <a:spcPct val="0"/>
            </a:spcBef>
            <a:spcAft>
              <a:spcPct val="35000"/>
            </a:spcAft>
            <a:buNone/>
          </a:pPr>
          <a:r>
            <a:rPr lang="pt-PT" sz="1400" b="0" kern="12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Varnishes</a:t>
          </a:r>
          <a:endPar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dsp:txBody>
      <dsp:txXfrm>
        <a:off x="4016635" y="942775"/>
        <a:ext cx="998537" cy="988472"/>
      </dsp:txXfrm>
    </dsp:sp>
    <dsp:sp modelId="{8DC7760D-3EC5-41E5-82E5-5172514E1900}">
      <dsp:nvSpPr>
        <dsp:cNvPr id="0" name=""/>
        <dsp:cNvSpPr/>
      </dsp:nvSpPr>
      <dsp:spPr>
        <a:xfrm>
          <a:off x="3843066" y="764954"/>
          <a:ext cx="148655" cy="1765866"/>
        </a:xfrm>
        <a:custGeom>
          <a:avLst/>
          <a:gdLst/>
          <a:ahLst/>
          <a:cxnLst/>
          <a:rect l="0" t="0" r="0" b="0"/>
          <a:pathLst>
            <a:path>
              <a:moveTo>
                <a:pt x="0" y="0"/>
              </a:moveTo>
              <a:lnTo>
                <a:pt x="0" y="1520723"/>
              </a:lnTo>
              <a:lnTo>
                <a:pt x="116516" y="1520723"/>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02B908E-E172-4089-9329-27379F77E6CE}">
      <dsp:nvSpPr>
        <dsp:cNvPr id="0" name=""/>
        <dsp:cNvSpPr/>
      </dsp:nvSpPr>
      <dsp:spPr>
        <a:xfrm>
          <a:off x="3991721" y="2121468"/>
          <a:ext cx="1180206" cy="818704"/>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buNone/>
          </a:pPr>
          <a:r>
            <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Paint</a:t>
          </a:r>
        </a:p>
        <a:p>
          <a:pPr lvl="0" algn="ctr" defTabSz="622300">
            <a:lnSpc>
              <a:spcPct val="90000"/>
            </a:lnSpc>
            <a:spcBef>
              <a:spcPct val="0"/>
            </a:spcBef>
            <a:spcAft>
              <a:spcPct val="35000"/>
            </a:spcAft>
            <a:buNone/>
          </a:pPr>
          <a:r>
            <a:rPr lang="en-US" sz="1400" b="0" kern="12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Borracha</a:t>
          </a:r>
          <a:r>
            <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1400" b="0" kern="12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sintética</a:t>
          </a:r>
          <a:endPar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dsp:txBody>
      <dsp:txXfrm>
        <a:off x="4015700" y="2145447"/>
        <a:ext cx="1132248" cy="770746"/>
      </dsp:txXfrm>
    </dsp:sp>
    <dsp:sp modelId="{CEBF7B7F-AC3D-4CDC-858F-C0B624368677}">
      <dsp:nvSpPr>
        <dsp:cNvPr id="0" name=""/>
        <dsp:cNvSpPr/>
      </dsp:nvSpPr>
      <dsp:spPr>
        <a:xfrm>
          <a:off x="3843066" y="764954"/>
          <a:ext cx="245304" cy="2793921"/>
        </a:xfrm>
        <a:custGeom>
          <a:avLst/>
          <a:gdLst/>
          <a:ahLst/>
          <a:cxnLst/>
          <a:rect l="0" t="0" r="0" b="0"/>
          <a:pathLst>
            <a:path>
              <a:moveTo>
                <a:pt x="0" y="0"/>
              </a:moveTo>
              <a:lnTo>
                <a:pt x="0" y="2388652"/>
              </a:lnTo>
              <a:lnTo>
                <a:pt x="230110" y="2388652"/>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931AF45-3EA9-4BC0-BEF6-FD6ACA8E832E}">
      <dsp:nvSpPr>
        <dsp:cNvPr id="0" name=""/>
        <dsp:cNvSpPr/>
      </dsp:nvSpPr>
      <dsp:spPr>
        <a:xfrm>
          <a:off x="4088370" y="3062761"/>
          <a:ext cx="1496710" cy="992228"/>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buNone/>
          </a:pPr>
          <a:r>
            <a:rPr lang="pt-PT" sz="1400" b="0" kern="12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Pharmaceutical</a:t>
          </a:r>
          <a:r>
            <a:rPr lang="pt-PT"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pt-PT" sz="1400" b="0" kern="12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products</a:t>
          </a:r>
          <a:r>
            <a:rPr lang="pt-PT"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&amp; Cosmetics</a:t>
          </a:r>
        </a:p>
      </dsp:txBody>
      <dsp:txXfrm>
        <a:off x="4117431" y="3091822"/>
        <a:ext cx="1438588" cy="934106"/>
      </dsp:txXfrm>
    </dsp:sp>
    <dsp:sp modelId="{5EF46A72-064A-4C28-B1E2-62369CCC5BC0}">
      <dsp:nvSpPr>
        <dsp:cNvPr id="0" name=""/>
        <dsp:cNvSpPr/>
      </dsp:nvSpPr>
      <dsp:spPr>
        <a:xfrm>
          <a:off x="5456666" y="829"/>
          <a:ext cx="1464497" cy="691604"/>
        </a:xfrm>
        <a:prstGeom prst="roundRect">
          <a:avLst>
            <a:gd name="adj" fmla="val 10000"/>
          </a:avLst>
        </a:prstGeom>
        <a:solidFill>
          <a:srgbClr val="FFC000">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buNone/>
          </a:pPr>
          <a:r>
            <a:rPr lang="en-US" sz="1400" b="1" kern="12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Pseudofruit</a:t>
          </a:r>
          <a:endParaRPr lang="en-US" sz="14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dsp:txBody>
      <dsp:txXfrm>
        <a:off x="5476922" y="21085"/>
        <a:ext cx="1423985" cy="651092"/>
      </dsp:txXfrm>
    </dsp:sp>
    <dsp:sp modelId="{30F2F82B-A3A1-4DD4-88BE-6E4391A774D3}">
      <dsp:nvSpPr>
        <dsp:cNvPr id="0" name=""/>
        <dsp:cNvSpPr/>
      </dsp:nvSpPr>
      <dsp:spPr>
        <a:xfrm>
          <a:off x="5603116" y="692434"/>
          <a:ext cx="102977" cy="420618"/>
        </a:xfrm>
        <a:custGeom>
          <a:avLst/>
          <a:gdLst/>
          <a:ahLst/>
          <a:cxnLst/>
          <a:rect l="0" t="0" r="0" b="0"/>
          <a:pathLst>
            <a:path>
              <a:moveTo>
                <a:pt x="0" y="0"/>
              </a:moveTo>
              <a:lnTo>
                <a:pt x="0" y="401835"/>
              </a:lnTo>
              <a:lnTo>
                <a:pt x="107156" y="401835"/>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3D1E301-9970-4AD0-BB79-EBA06FD8C0B0}">
      <dsp:nvSpPr>
        <dsp:cNvPr id="0" name=""/>
        <dsp:cNvSpPr/>
      </dsp:nvSpPr>
      <dsp:spPr>
        <a:xfrm>
          <a:off x="5706093" y="759448"/>
          <a:ext cx="1207183" cy="707208"/>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buNone/>
          </a:pPr>
          <a:endPar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lvl="0" algn="ctr" defTabSz="622300">
            <a:lnSpc>
              <a:spcPct val="90000"/>
            </a:lnSpc>
            <a:spcBef>
              <a:spcPct val="0"/>
            </a:spcBef>
            <a:spcAft>
              <a:spcPct val="35000"/>
            </a:spcAft>
            <a:buNone/>
          </a:pPr>
          <a:endParaRPr lang="en-US" sz="14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lvl="0" algn="ctr" defTabSz="622300">
            <a:lnSpc>
              <a:spcPct val="90000"/>
            </a:lnSpc>
            <a:spcBef>
              <a:spcPct val="0"/>
            </a:spcBef>
            <a:spcAft>
              <a:spcPct val="35000"/>
            </a:spcAft>
            <a:buNone/>
          </a:pPr>
          <a:r>
            <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Juice </a:t>
          </a:r>
        </a:p>
        <a:p>
          <a:pPr lvl="0" algn="ctr" defTabSz="622300">
            <a:lnSpc>
              <a:spcPct val="90000"/>
            </a:lnSpc>
            <a:spcBef>
              <a:spcPct val="0"/>
            </a:spcBef>
            <a:spcAft>
              <a:spcPct val="35000"/>
            </a:spcAft>
            <a:buNone/>
          </a:pPr>
          <a:r>
            <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Soft drinks</a:t>
          </a:r>
        </a:p>
        <a:p>
          <a:pPr lvl="0" algn="ctr" defTabSz="622300">
            <a:lnSpc>
              <a:spcPct val="90000"/>
            </a:lnSpc>
            <a:spcBef>
              <a:spcPct val="0"/>
            </a:spcBef>
            <a:spcAft>
              <a:spcPct val="35000"/>
            </a:spcAft>
            <a:buNone/>
          </a:pPr>
          <a:endPar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lvl="0" algn="ctr" defTabSz="622300">
            <a:lnSpc>
              <a:spcPct val="90000"/>
            </a:lnSpc>
            <a:spcBef>
              <a:spcPct val="0"/>
            </a:spcBef>
            <a:spcAft>
              <a:spcPct val="35000"/>
            </a:spcAft>
            <a:buNone/>
          </a:pPr>
          <a:endPar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dsp:txBody>
      <dsp:txXfrm>
        <a:off x="5726806" y="780161"/>
        <a:ext cx="1165757" cy="665782"/>
      </dsp:txXfrm>
    </dsp:sp>
    <dsp:sp modelId="{BA8866A7-3E27-40FF-845E-E4D319ACD592}">
      <dsp:nvSpPr>
        <dsp:cNvPr id="0" name=""/>
        <dsp:cNvSpPr/>
      </dsp:nvSpPr>
      <dsp:spPr>
        <a:xfrm>
          <a:off x="5603116" y="692434"/>
          <a:ext cx="171772" cy="1395464"/>
        </a:xfrm>
        <a:custGeom>
          <a:avLst/>
          <a:gdLst/>
          <a:ahLst/>
          <a:cxnLst/>
          <a:rect l="0" t="0" r="0" b="0"/>
          <a:pathLst>
            <a:path>
              <a:moveTo>
                <a:pt x="0" y="0"/>
              </a:moveTo>
              <a:lnTo>
                <a:pt x="0" y="1123107"/>
              </a:lnTo>
              <a:lnTo>
                <a:pt x="107156" y="1123107"/>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8E26FE0-A989-4367-9561-DE0EA73B6974}">
      <dsp:nvSpPr>
        <dsp:cNvPr id="0" name=""/>
        <dsp:cNvSpPr/>
      </dsp:nvSpPr>
      <dsp:spPr>
        <a:xfrm>
          <a:off x="5774888" y="1653735"/>
          <a:ext cx="1589448" cy="868327"/>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buNone/>
          </a:pPr>
          <a:r>
            <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syrup, nectars,</a:t>
          </a:r>
        </a:p>
        <a:p>
          <a:pPr lvl="0" algn="ctr" defTabSz="622300">
            <a:lnSpc>
              <a:spcPct val="90000"/>
            </a:lnSpc>
            <a:spcBef>
              <a:spcPct val="0"/>
            </a:spcBef>
            <a:spcAft>
              <a:spcPct val="35000"/>
            </a:spcAft>
            <a:buNone/>
          </a:pPr>
          <a:r>
            <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Vinegar …</a:t>
          </a:r>
        </a:p>
      </dsp:txBody>
      <dsp:txXfrm>
        <a:off x="5800320" y="1679167"/>
        <a:ext cx="1538584" cy="817463"/>
      </dsp:txXfrm>
    </dsp:sp>
    <dsp:sp modelId="{1ABC3D7C-A106-4A37-9D1F-D722780C8A47}">
      <dsp:nvSpPr>
        <dsp:cNvPr id="0" name=""/>
        <dsp:cNvSpPr/>
      </dsp:nvSpPr>
      <dsp:spPr>
        <a:xfrm>
          <a:off x="5603116" y="692434"/>
          <a:ext cx="188011" cy="2775064"/>
        </a:xfrm>
        <a:custGeom>
          <a:avLst/>
          <a:gdLst/>
          <a:ahLst/>
          <a:cxnLst/>
          <a:rect l="0" t="0" r="0" b="0"/>
          <a:pathLst>
            <a:path>
              <a:moveTo>
                <a:pt x="0" y="0"/>
              </a:moveTo>
              <a:lnTo>
                <a:pt x="0" y="2204796"/>
              </a:lnTo>
              <a:lnTo>
                <a:pt x="107156" y="2204796"/>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3A12F7E-7B66-4FE8-8A11-EAC21E0D9A19}">
      <dsp:nvSpPr>
        <dsp:cNvPr id="0" name=""/>
        <dsp:cNvSpPr/>
      </dsp:nvSpPr>
      <dsp:spPr>
        <a:xfrm>
          <a:off x="5791128" y="2682483"/>
          <a:ext cx="1735226" cy="157003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buNone/>
          </a:pPr>
          <a:r>
            <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Jelly</a:t>
          </a:r>
        </a:p>
        <a:p>
          <a:pPr lvl="0" algn="ctr" defTabSz="622300">
            <a:lnSpc>
              <a:spcPct val="90000"/>
            </a:lnSpc>
            <a:spcBef>
              <a:spcPct val="0"/>
            </a:spcBef>
            <a:spcAft>
              <a:spcPct val="35000"/>
            </a:spcAft>
            <a:buNone/>
          </a:pPr>
          <a:r>
            <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Raisins</a:t>
          </a:r>
        </a:p>
        <a:p>
          <a:pPr lvl="0" algn="ctr" defTabSz="622300">
            <a:lnSpc>
              <a:spcPct val="90000"/>
            </a:lnSpc>
            <a:spcBef>
              <a:spcPct val="0"/>
            </a:spcBef>
            <a:spcAft>
              <a:spcPct val="35000"/>
            </a:spcAft>
            <a:buNone/>
          </a:pPr>
          <a:r>
            <a:rPr lang="pt-PT" sz="1400" b="0" kern="12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pectin</a:t>
          </a:r>
          <a:endPar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lvl="0" algn="ctr" defTabSz="622300">
            <a:lnSpc>
              <a:spcPct val="90000"/>
            </a:lnSpc>
            <a:spcBef>
              <a:spcPct val="0"/>
            </a:spcBef>
            <a:spcAft>
              <a:spcPct val="35000"/>
            </a:spcAft>
            <a:buNone/>
          </a:pPr>
          <a:r>
            <a:rPr lang="en-US" sz="1400" b="0" kern="12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Hambuguer</a:t>
          </a:r>
          <a:endPar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lvl="0" algn="ctr" defTabSz="622300">
            <a:lnSpc>
              <a:spcPct val="90000"/>
            </a:lnSpc>
            <a:spcBef>
              <a:spcPct val="0"/>
            </a:spcBef>
            <a:spcAft>
              <a:spcPct val="35000"/>
            </a:spcAft>
            <a:buNone/>
          </a:pPr>
          <a:r>
            <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Dried pear</a:t>
          </a:r>
        </a:p>
      </dsp:txBody>
      <dsp:txXfrm>
        <a:off x="5837113" y="2728468"/>
        <a:ext cx="1643256" cy="1478060"/>
      </dsp:txXfrm>
    </dsp:sp>
    <dsp:sp modelId="{515D2E71-080E-4F75-94C8-E2FB0ACDBE52}">
      <dsp:nvSpPr>
        <dsp:cNvPr id="0" name=""/>
        <dsp:cNvSpPr/>
      </dsp:nvSpPr>
      <dsp:spPr>
        <a:xfrm>
          <a:off x="7396130" y="0"/>
          <a:ext cx="1142317" cy="700292"/>
        </a:xfrm>
        <a:prstGeom prst="roundRect">
          <a:avLst>
            <a:gd name="adj" fmla="val 10000"/>
          </a:avLst>
        </a:prstGeom>
        <a:solidFill>
          <a:srgbClr val="FFC000">
            <a:lumMod val="60000"/>
            <a:lumOff val="4000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buNone/>
          </a:pPr>
          <a:r>
            <a:rPr lang="en-US" sz="14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Pulp</a:t>
          </a:r>
        </a:p>
      </dsp:txBody>
      <dsp:txXfrm>
        <a:off x="7416641" y="20511"/>
        <a:ext cx="1101295" cy="659270"/>
      </dsp:txXfrm>
    </dsp:sp>
    <dsp:sp modelId="{45F7FF67-D899-4ACC-AF71-219C0FE6023D}">
      <dsp:nvSpPr>
        <dsp:cNvPr id="0" name=""/>
        <dsp:cNvSpPr/>
      </dsp:nvSpPr>
      <dsp:spPr>
        <a:xfrm>
          <a:off x="7510362" y="700292"/>
          <a:ext cx="114231" cy="528763"/>
        </a:xfrm>
        <a:custGeom>
          <a:avLst/>
          <a:gdLst/>
          <a:ahLst/>
          <a:cxnLst/>
          <a:rect l="0" t="0" r="0" b="0"/>
          <a:pathLst>
            <a:path>
              <a:moveTo>
                <a:pt x="0" y="0"/>
              </a:moveTo>
              <a:lnTo>
                <a:pt x="0" y="402711"/>
              </a:lnTo>
              <a:lnTo>
                <a:pt x="107156" y="402711"/>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A048F5E-1E24-41FB-87E7-D0DA252BC6DF}">
      <dsp:nvSpPr>
        <dsp:cNvPr id="0" name=""/>
        <dsp:cNvSpPr/>
      </dsp:nvSpPr>
      <dsp:spPr>
        <a:xfrm>
          <a:off x="7624594" y="843911"/>
          <a:ext cx="1415459" cy="770287"/>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buNone/>
          </a:pPr>
          <a:r>
            <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Animal food</a:t>
          </a:r>
        </a:p>
        <a:p>
          <a:pPr lvl="0" algn="l" defTabSz="622300">
            <a:lnSpc>
              <a:spcPct val="90000"/>
            </a:lnSpc>
            <a:spcBef>
              <a:spcPct val="0"/>
            </a:spcBef>
            <a:spcAft>
              <a:spcPct val="35000"/>
            </a:spcAft>
            <a:buNone/>
          </a:pPr>
          <a:r>
            <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Flour</a:t>
          </a:r>
        </a:p>
        <a:p>
          <a:pPr lvl="0" algn="l" defTabSz="622300">
            <a:lnSpc>
              <a:spcPct val="90000"/>
            </a:lnSpc>
            <a:spcBef>
              <a:spcPct val="0"/>
            </a:spcBef>
            <a:spcAft>
              <a:spcPct val="35000"/>
            </a:spcAft>
            <a:buNone/>
          </a:pPr>
          <a:r>
            <a:rPr lang="en-US" sz="1400" b="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Cashew powder</a:t>
          </a:r>
        </a:p>
      </dsp:txBody>
      <dsp:txXfrm>
        <a:off x="7647155" y="866472"/>
        <a:ext cx="1370337" cy="725165"/>
      </dsp:txXfrm>
    </dsp:sp>
    <dsp:sp modelId="{5522C239-5BDD-4F1B-B13B-879DD748B1AA}">
      <dsp:nvSpPr>
        <dsp:cNvPr id="0" name=""/>
        <dsp:cNvSpPr/>
      </dsp:nvSpPr>
      <dsp:spPr>
        <a:xfrm>
          <a:off x="7510362" y="700292"/>
          <a:ext cx="114231" cy="1342276"/>
        </a:xfrm>
        <a:custGeom>
          <a:avLst/>
          <a:gdLst/>
          <a:ahLst/>
          <a:cxnLst/>
          <a:rect l="0" t="0" r="0" b="0"/>
          <a:pathLst>
            <a:path>
              <a:moveTo>
                <a:pt x="0" y="0"/>
              </a:moveTo>
              <a:lnTo>
                <a:pt x="0" y="1072437"/>
              </a:lnTo>
              <a:lnTo>
                <a:pt x="107156" y="1072437"/>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323FE94-1F5E-4B4F-9D76-94D2EDDB9115}">
      <dsp:nvSpPr>
        <dsp:cNvPr id="0" name=""/>
        <dsp:cNvSpPr/>
      </dsp:nvSpPr>
      <dsp:spPr>
        <a:xfrm>
          <a:off x="7624594" y="1756989"/>
          <a:ext cx="1018527" cy="571158"/>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buNone/>
          </a:pPr>
          <a:r>
            <a:rPr lang="en-US" sz="14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Fruit compotes</a:t>
          </a:r>
        </a:p>
      </dsp:txBody>
      <dsp:txXfrm>
        <a:off x="7641323" y="1773718"/>
        <a:ext cx="985069" cy="5377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6DF27C80-284A-408E-9F2D-3DACF8A96BE2}" type="datetimeFigureOut">
              <a:rPr lang="pt-PT" smtClean="0"/>
              <a:pPr/>
              <a:t>23/07/2024</a:t>
            </a:fld>
            <a:endParaRPr lang="pt-PT"/>
          </a:p>
        </p:txBody>
      </p:sp>
      <p:sp>
        <p:nvSpPr>
          <p:cNvPr id="4" name="Marcador de Posição do Rodapé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D3889F4F-D970-4F16-B185-A6CDD6FE086E}" type="slidenum">
              <a:rPr lang="pt-PT" smtClean="0"/>
              <a:pPr/>
              <a:t>‹#›</a:t>
            </a:fld>
            <a:endParaRPr lang="pt-P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907C1F-60A7-8219-0916-6F580E6DC989}"/>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1370193-871F-BFD5-B1C7-1FAB894B4F03}"/>
              </a:ext>
            </a:extLst>
          </p:cNvPr>
          <p:cNvSpPr>
            <a:spLocks noGrp="1"/>
          </p:cNvSpPr>
          <p:nvPr>
            <p:ph type="dt" idx="1"/>
          </p:nvPr>
        </p:nvSpPr>
        <p:spPr>
          <a:xfrm>
            <a:off x="3777607" y="0"/>
            <a:ext cx="2889938" cy="498056"/>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08C06BE-359D-5A4B-94C7-0AC7C75EE20F}" type="datetimeFigureOut">
              <a:rPr lang="en-US"/>
              <a:pPr>
                <a:defRPr/>
              </a:pPr>
              <a:t>7/23/2024</a:t>
            </a:fld>
            <a:endParaRPr lang="en-US"/>
          </a:p>
        </p:txBody>
      </p:sp>
      <p:sp>
        <p:nvSpPr>
          <p:cNvPr id="4" name="Slide Image Placeholder 3">
            <a:extLst>
              <a:ext uri="{FF2B5EF4-FFF2-40B4-BE49-F238E27FC236}">
                <a16:creationId xmlns:a16="http://schemas.microsoft.com/office/drawing/2014/main" id="{7F197A84-4150-2982-25A8-5E8572B8E500}"/>
              </a:ext>
            </a:extLst>
          </p:cNvPr>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29E3B60-C62D-B9E9-4995-4A394706D442}"/>
              </a:ext>
            </a:extLst>
          </p:cNvPr>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0180AAC-058E-6F2A-3A05-87153016330D}"/>
              </a:ext>
            </a:extLst>
          </p:cNvPr>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7BECF5F8-AD26-8A7C-2E3B-A810BE559745}"/>
              </a:ext>
            </a:extLst>
          </p:cNvPr>
          <p:cNvSpPr>
            <a:spLocks noGrp="1"/>
          </p:cNvSpPr>
          <p:nvPr>
            <p:ph type="sldNum" sz="quarter" idx="5"/>
          </p:nvPr>
        </p:nvSpPr>
        <p:spPr>
          <a:xfrm>
            <a:off x="3777607" y="9428584"/>
            <a:ext cx="2889938" cy="49805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321E9A2-6484-E049-BDE3-B27D9CD81113}" type="slidenum">
              <a:rPr lang="en-US" altLang="x-none"/>
              <a:pPr/>
              <a:t>‹#›</a:t>
            </a:fld>
            <a:endParaRPr lang="en-US" altLang="x-none"/>
          </a:p>
        </p:txBody>
      </p:sp>
    </p:spTree>
    <p:extLst>
      <p:ext uri="{BB962C8B-B14F-4D97-AF65-F5344CB8AC3E}">
        <p14:creationId xmlns:p14="http://schemas.microsoft.com/office/powerpoint/2010/main" val="41605890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20E482D-0B39-75CC-075C-5D97DD1BD7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27F1BCE-EE8B-93BE-482F-29D176583B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x-none" altLang="x-none"/>
          </a:p>
        </p:txBody>
      </p:sp>
      <p:sp>
        <p:nvSpPr>
          <p:cNvPr id="21508" name="Slide Number Placeholder 3">
            <a:extLst>
              <a:ext uri="{FF2B5EF4-FFF2-40B4-BE49-F238E27FC236}">
                <a16:creationId xmlns:a16="http://schemas.microsoft.com/office/drawing/2014/main" id="{5163B677-2AFF-D474-4562-6EFD675391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4354A75-E86C-A24D-B356-BF0B36CD3E7A}" type="slidenum">
              <a:rPr lang="en-US" altLang="x-none"/>
              <a:pPr/>
              <a:t>3</a:t>
            </a:fld>
            <a:endParaRPr lang="en-US" altLang="x-none"/>
          </a:p>
        </p:txBody>
      </p:sp>
    </p:spTree>
    <p:extLst>
      <p:ext uri="{BB962C8B-B14F-4D97-AF65-F5344CB8AC3E}">
        <p14:creationId xmlns:p14="http://schemas.microsoft.com/office/powerpoint/2010/main" val="2122989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70D75-1898-4355-BCAB-A50A62EA5DF5}" type="slidenum">
              <a:rPr lang="en-US" smtClean="0"/>
              <a:pPr/>
              <a:t>14</a:t>
            </a:fld>
            <a:endParaRPr lang="en-US"/>
          </a:p>
        </p:txBody>
      </p:sp>
    </p:spTree>
    <p:extLst>
      <p:ext uri="{BB962C8B-B14F-4D97-AF65-F5344CB8AC3E}">
        <p14:creationId xmlns:p14="http://schemas.microsoft.com/office/powerpoint/2010/main" val="2041913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70D75-1898-4355-BCAB-A50A62EA5DF5}" type="slidenum">
              <a:rPr lang="en-US" smtClean="0"/>
              <a:pPr/>
              <a:t>15</a:t>
            </a:fld>
            <a:endParaRPr lang="en-US"/>
          </a:p>
        </p:txBody>
      </p:sp>
    </p:spTree>
    <p:extLst>
      <p:ext uri="{BB962C8B-B14F-4D97-AF65-F5344CB8AC3E}">
        <p14:creationId xmlns:p14="http://schemas.microsoft.com/office/powerpoint/2010/main" val="204191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82B2831-39D6-88FA-C04E-9D564169A8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5287724-D1BE-12EF-1F97-56ED447EF2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x-none" altLang="x-none"/>
          </a:p>
        </p:txBody>
      </p:sp>
      <p:sp>
        <p:nvSpPr>
          <p:cNvPr id="23556" name="Slide Number Placeholder 3">
            <a:extLst>
              <a:ext uri="{FF2B5EF4-FFF2-40B4-BE49-F238E27FC236}">
                <a16:creationId xmlns:a16="http://schemas.microsoft.com/office/drawing/2014/main" id="{24D0EAAA-A0D2-91A0-4D73-A0B7F4E797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E4388E6-5BFE-8D45-9825-270BB67D6E82}" type="slidenum">
              <a:rPr lang="en-US" altLang="x-none"/>
              <a:pPr/>
              <a:t>5</a:t>
            </a:fld>
            <a:endParaRPr lang="en-US" altLang="x-none"/>
          </a:p>
        </p:txBody>
      </p:sp>
    </p:spTree>
    <p:extLst>
      <p:ext uri="{BB962C8B-B14F-4D97-AF65-F5344CB8AC3E}">
        <p14:creationId xmlns:p14="http://schemas.microsoft.com/office/powerpoint/2010/main" val="357506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707FF67-ED4D-6419-E0CA-F723DDA1A4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64683DA-776F-B92A-FC97-6E68BC8CCB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x-none"/>
          </a:p>
        </p:txBody>
      </p:sp>
      <p:sp>
        <p:nvSpPr>
          <p:cNvPr id="27652" name="Slide Number Placeholder 3">
            <a:extLst>
              <a:ext uri="{FF2B5EF4-FFF2-40B4-BE49-F238E27FC236}">
                <a16:creationId xmlns:a16="http://schemas.microsoft.com/office/drawing/2014/main" id="{7322AC5E-0455-C02F-C326-EA1EC90A97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9386F1-9AFA-6846-BC18-F0238D67C1BE}" type="slidenum">
              <a:rPr lang="en-US" altLang="pt-PT">
                <a:latin typeface="Arial" panose="020B0604020202020204" pitchFamily="34" charset="0"/>
              </a:rPr>
              <a:pPr/>
              <a:t>6</a:t>
            </a:fld>
            <a:endParaRPr lang="en-US" altLang="pt-PT">
              <a:latin typeface="Arial" panose="020B0604020202020204" pitchFamily="34" charset="0"/>
            </a:endParaRPr>
          </a:p>
        </p:txBody>
      </p:sp>
    </p:spTree>
    <p:extLst>
      <p:ext uri="{BB962C8B-B14F-4D97-AF65-F5344CB8AC3E}">
        <p14:creationId xmlns:p14="http://schemas.microsoft.com/office/powerpoint/2010/main" val="264605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D7B2634-39B0-FCFA-F8E4-8820126C7E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D9DD737-73DB-ADEE-5223-AA1AC093E0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x-none" altLang="x-none"/>
          </a:p>
        </p:txBody>
      </p:sp>
      <p:sp>
        <p:nvSpPr>
          <p:cNvPr id="29700" name="Slide Number Placeholder 3">
            <a:extLst>
              <a:ext uri="{FF2B5EF4-FFF2-40B4-BE49-F238E27FC236}">
                <a16:creationId xmlns:a16="http://schemas.microsoft.com/office/drawing/2014/main" id="{B12FD32A-FFBF-723F-55A2-F975609FE7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D84EDB5-7FF7-AC49-9A88-021972217027}" type="slidenum">
              <a:rPr lang="en-US" altLang="x-none"/>
              <a:pPr/>
              <a:t>7</a:t>
            </a:fld>
            <a:endParaRPr lang="en-US" altLang="x-none"/>
          </a:p>
        </p:txBody>
      </p:sp>
    </p:spTree>
    <p:extLst>
      <p:ext uri="{BB962C8B-B14F-4D97-AF65-F5344CB8AC3E}">
        <p14:creationId xmlns:p14="http://schemas.microsoft.com/office/powerpoint/2010/main" val="3780895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70D75-1898-4355-BCAB-A50A62EA5DF5}" type="slidenum">
              <a:rPr lang="en-US" smtClean="0"/>
              <a:pPr/>
              <a:t>9</a:t>
            </a:fld>
            <a:endParaRPr lang="en-US"/>
          </a:p>
        </p:txBody>
      </p:sp>
    </p:spTree>
    <p:extLst>
      <p:ext uri="{BB962C8B-B14F-4D97-AF65-F5344CB8AC3E}">
        <p14:creationId xmlns:p14="http://schemas.microsoft.com/office/powerpoint/2010/main" val="800764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70D75-1898-4355-BCAB-A50A62EA5DF5}" type="slidenum">
              <a:rPr lang="en-US" smtClean="0"/>
              <a:pPr/>
              <a:t>10</a:t>
            </a:fld>
            <a:endParaRPr lang="en-US"/>
          </a:p>
        </p:txBody>
      </p:sp>
    </p:spTree>
    <p:extLst>
      <p:ext uri="{BB962C8B-B14F-4D97-AF65-F5344CB8AC3E}">
        <p14:creationId xmlns:p14="http://schemas.microsoft.com/office/powerpoint/2010/main" val="204191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70D75-1898-4355-BCAB-A50A62EA5DF5}" type="slidenum">
              <a:rPr lang="en-US" smtClean="0"/>
              <a:pPr/>
              <a:t>11</a:t>
            </a:fld>
            <a:endParaRPr lang="en-US"/>
          </a:p>
        </p:txBody>
      </p:sp>
    </p:spTree>
    <p:extLst>
      <p:ext uri="{BB962C8B-B14F-4D97-AF65-F5344CB8AC3E}">
        <p14:creationId xmlns:p14="http://schemas.microsoft.com/office/powerpoint/2010/main" val="204191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70D75-1898-4355-BCAB-A50A62EA5DF5}" type="slidenum">
              <a:rPr lang="en-US" smtClean="0"/>
              <a:pPr/>
              <a:t>12</a:t>
            </a:fld>
            <a:endParaRPr lang="en-US"/>
          </a:p>
        </p:txBody>
      </p:sp>
    </p:spTree>
    <p:extLst>
      <p:ext uri="{BB962C8B-B14F-4D97-AF65-F5344CB8AC3E}">
        <p14:creationId xmlns:p14="http://schemas.microsoft.com/office/powerpoint/2010/main" val="2041913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70D75-1898-4355-BCAB-A50A62EA5DF5}" type="slidenum">
              <a:rPr lang="en-US" smtClean="0"/>
              <a:pPr/>
              <a:t>13</a:t>
            </a:fld>
            <a:endParaRPr lang="en-US"/>
          </a:p>
        </p:txBody>
      </p:sp>
    </p:spTree>
    <p:extLst>
      <p:ext uri="{BB962C8B-B14F-4D97-AF65-F5344CB8AC3E}">
        <p14:creationId xmlns:p14="http://schemas.microsoft.com/office/powerpoint/2010/main" val="2041913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56E85B-5FD0-F7EA-8149-DE7E0EA2CEAA}"/>
              </a:ext>
            </a:extLst>
          </p:cNvPr>
          <p:cNvSpPr>
            <a:spLocks noGrp="1"/>
          </p:cNvSpPr>
          <p:nvPr>
            <p:ph type="dt" sz="half" idx="10"/>
          </p:nvPr>
        </p:nvSpPr>
        <p:spPr/>
        <p:txBody>
          <a:bodyPr/>
          <a:lstStyle>
            <a:lvl1pPr>
              <a:defRPr/>
            </a:lvl1pPr>
          </a:lstStyle>
          <a:p>
            <a:pPr>
              <a:defRPr/>
            </a:pPr>
            <a:fld id="{92E74B7F-42C0-DF43-91DC-2D19B96A98FD}" type="datetime1">
              <a:rPr lang="en-US"/>
              <a:pPr>
                <a:defRPr/>
              </a:pPr>
              <a:t>7/23/2024</a:t>
            </a:fld>
            <a:endParaRPr lang="en-US"/>
          </a:p>
        </p:txBody>
      </p:sp>
      <p:sp>
        <p:nvSpPr>
          <p:cNvPr id="5" name="Footer Placeholder 4">
            <a:extLst>
              <a:ext uri="{FF2B5EF4-FFF2-40B4-BE49-F238E27FC236}">
                <a16:creationId xmlns:a16="http://schemas.microsoft.com/office/drawing/2014/main" id="{CBDCB692-750C-7DD8-F9CF-9DC69E046C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775B3F-A7F0-0CF4-5092-276596FF65A0}"/>
              </a:ext>
            </a:extLst>
          </p:cNvPr>
          <p:cNvSpPr>
            <a:spLocks noGrp="1"/>
          </p:cNvSpPr>
          <p:nvPr>
            <p:ph type="sldNum" sz="quarter" idx="12"/>
          </p:nvPr>
        </p:nvSpPr>
        <p:spPr/>
        <p:txBody>
          <a:bodyPr/>
          <a:lstStyle>
            <a:lvl1pPr>
              <a:defRPr/>
            </a:lvl1pPr>
          </a:lstStyle>
          <a:p>
            <a:fld id="{B96A6841-7BA9-4B4E-B3C0-DA7EA4244937}" type="slidenum">
              <a:rPr lang="en-US" altLang="x-none"/>
              <a:pPr/>
              <a:t>‹#›</a:t>
            </a:fld>
            <a:endParaRPr lang="en-US" altLang="x-none"/>
          </a:p>
        </p:txBody>
      </p:sp>
    </p:spTree>
    <p:extLst>
      <p:ext uri="{BB962C8B-B14F-4D97-AF65-F5344CB8AC3E}">
        <p14:creationId xmlns:p14="http://schemas.microsoft.com/office/powerpoint/2010/main" val="323005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D1DDAD-3668-4976-9648-884E6797A98D}"/>
              </a:ext>
            </a:extLst>
          </p:cNvPr>
          <p:cNvSpPr>
            <a:spLocks noGrp="1"/>
          </p:cNvSpPr>
          <p:nvPr>
            <p:ph type="dt" sz="half" idx="10"/>
          </p:nvPr>
        </p:nvSpPr>
        <p:spPr/>
        <p:txBody>
          <a:bodyPr/>
          <a:lstStyle>
            <a:lvl1pPr>
              <a:defRPr/>
            </a:lvl1pPr>
          </a:lstStyle>
          <a:p>
            <a:pPr>
              <a:defRPr/>
            </a:pPr>
            <a:fld id="{3BF1429B-CF76-7B46-BADE-5DAB4F633604}" type="datetime1">
              <a:rPr lang="en-US"/>
              <a:pPr>
                <a:defRPr/>
              </a:pPr>
              <a:t>7/23/2024</a:t>
            </a:fld>
            <a:endParaRPr lang="en-US"/>
          </a:p>
        </p:txBody>
      </p:sp>
      <p:sp>
        <p:nvSpPr>
          <p:cNvPr id="5" name="Footer Placeholder 4">
            <a:extLst>
              <a:ext uri="{FF2B5EF4-FFF2-40B4-BE49-F238E27FC236}">
                <a16:creationId xmlns:a16="http://schemas.microsoft.com/office/drawing/2014/main" id="{530989A0-5DAB-0014-5EE0-0B554A8104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F1F105-8DAC-8A4E-FAAD-1CA5C47B3064}"/>
              </a:ext>
            </a:extLst>
          </p:cNvPr>
          <p:cNvSpPr>
            <a:spLocks noGrp="1"/>
          </p:cNvSpPr>
          <p:nvPr>
            <p:ph type="sldNum" sz="quarter" idx="12"/>
          </p:nvPr>
        </p:nvSpPr>
        <p:spPr/>
        <p:txBody>
          <a:bodyPr/>
          <a:lstStyle>
            <a:lvl1pPr>
              <a:defRPr/>
            </a:lvl1pPr>
          </a:lstStyle>
          <a:p>
            <a:fld id="{D7FE0735-A2AF-BB4C-916F-1C281C0C6023}" type="slidenum">
              <a:rPr lang="en-US" altLang="x-none"/>
              <a:pPr/>
              <a:t>‹#›</a:t>
            </a:fld>
            <a:endParaRPr lang="en-US" altLang="x-none"/>
          </a:p>
        </p:txBody>
      </p:sp>
    </p:spTree>
    <p:extLst>
      <p:ext uri="{BB962C8B-B14F-4D97-AF65-F5344CB8AC3E}">
        <p14:creationId xmlns:p14="http://schemas.microsoft.com/office/powerpoint/2010/main" val="386230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2272E-FCBF-7F39-BBEF-44D5F9122287}"/>
              </a:ext>
            </a:extLst>
          </p:cNvPr>
          <p:cNvSpPr>
            <a:spLocks noGrp="1"/>
          </p:cNvSpPr>
          <p:nvPr>
            <p:ph type="dt" sz="half" idx="10"/>
          </p:nvPr>
        </p:nvSpPr>
        <p:spPr/>
        <p:txBody>
          <a:bodyPr/>
          <a:lstStyle>
            <a:lvl1pPr>
              <a:defRPr/>
            </a:lvl1pPr>
          </a:lstStyle>
          <a:p>
            <a:pPr>
              <a:defRPr/>
            </a:pPr>
            <a:fld id="{C74EC6DF-9EF7-F94C-87C2-89C34F1B584E}" type="datetime1">
              <a:rPr lang="en-US"/>
              <a:pPr>
                <a:defRPr/>
              </a:pPr>
              <a:t>7/23/2024</a:t>
            </a:fld>
            <a:endParaRPr lang="en-US"/>
          </a:p>
        </p:txBody>
      </p:sp>
      <p:sp>
        <p:nvSpPr>
          <p:cNvPr id="5" name="Footer Placeholder 4">
            <a:extLst>
              <a:ext uri="{FF2B5EF4-FFF2-40B4-BE49-F238E27FC236}">
                <a16:creationId xmlns:a16="http://schemas.microsoft.com/office/drawing/2014/main" id="{943B53EC-A0D0-B935-3480-42C5418E39A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6E305B-66D9-505E-3771-19046F56749B}"/>
              </a:ext>
            </a:extLst>
          </p:cNvPr>
          <p:cNvSpPr>
            <a:spLocks noGrp="1"/>
          </p:cNvSpPr>
          <p:nvPr>
            <p:ph type="sldNum" sz="quarter" idx="12"/>
          </p:nvPr>
        </p:nvSpPr>
        <p:spPr/>
        <p:txBody>
          <a:bodyPr/>
          <a:lstStyle>
            <a:lvl1pPr>
              <a:defRPr/>
            </a:lvl1pPr>
          </a:lstStyle>
          <a:p>
            <a:fld id="{544D6E74-5023-6D44-800A-5966574F0BA1}" type="slidenum">
              <a:rPr lang="en-US" altLang="x-none"/>
              <a:pPr/>
              <a:t>‹#›</a:t>
            </a:fld>
            <a:endParaRPr lang="en-US" altLang="x-none"/>
          </a:p>
        </p:txBody>
      </p:sp>
    </p:spTree>
    <p:extLst>
      <p:ext uri="{BB962C8B-B14F-4D97-AF65-F5344CB8AC3E}">
        <p14:creationId xmlns:p14="http://schemas.microsoft.com/office/powerpoint/2010/main" val="561115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Monitor 2007 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12472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6F11CE-F520-DCA0-14F0-0C9A43900DBA}"/>
              </a:ext>
            </a:extLst>
          </p:cNvPr>
          <p:cNvSpPr>
            <a:spLocks noGrp="1"/>
          </p:cNvSpPr>
          <p:nvPr>
            <p:ph type="dt" sz="half" idx="10"/>
          </p:nvPr>
        </p:nvSpPr>
        <p:spPr/>
        <p:txBody>
          <a:bodyPr/>
          <a:lstStyle>
            <a:lvl1pPr>
              <a:defRPr/>
            </a:lvl1pPr>
          </a:lstStyle>
          <a:p>
            <a:pPr>
              <a:defRPr/>
            </a:pPr>
            <a:fld id="{7DE51396-9D13-0049-B791-2C8E2C291C67}" type="datetime1">
              <a:rPr lang="en-US"/>
              <a:pPr>
                <a:defRPr/>
              </a:pPr>
              <a:t>7/23/2024</a:t>
            </a:fld>
            <a:endParaRPr lang="en-US"/>
          </a:p>
        </p:txBody>
      </p:sp>
      <p:sp>
        <p:nvSpPr>
          <p:cNvPr id="5" name="Footer Placeholder 4">
            <a:extLst>
              <a:ext uri="{FF2B5EF4-FFF2-40B4-BE49-F238E27FC236}">
                <a16:creationId xmlns:a16="http://schemas.microsoft.com/office/drawing/2014/main" id="{5F78F835-9E32-7E21-35D0-E10185DC78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6D9491-969A-FE07-449E-2B9E1B36E4EA}"/>
              </a:ext>
            </a:extLst>
          </p:cNvPr>
          <p:cNvSpPr>
            <a:spLocks noGrp="1"/>
          </p:cNvSpPr>
          <p:nvPr>
            <p:ph type="sldNum" sz="quarter" idx="12"/>
          </p:nvPr>
        </p:nvSpPr>
        <p:spPr/>
        <p:txBody>
          <a:bodyPr/>
          <a:lstStyle>
            <a:lvl1pPr>
              <a:defRPr/>
            </a:lvl1pPr>
          </a:lstStyle>
          <a:p>
            <a:fld id="{970D46D8-B9F3-E94D-A7FC-D9B7A284CA15}" type="slidenum">
              <a:rPr lang="en-US" altLang="x-none"/>
              <a:pPr/>
              <a:t>‹#›</a:t>
            </a:fld>
            <a:endParaRPr lang="en-US" altLang="x-none"/>
          </a:p>
        </p:txBody>
      </p:sp>
    </p:spTree>
    <p:extLst>
      <p:ext uri="{BB962C8B-B14F-4D97-AF65-F5344CB8AC3E}">
        <p14:creationId xmlns:p14="http://schemas.microsoft.com/office/powerpoint/2010/main" val="296235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077E11-41D0-AD89-1267-A8275A007AA1}"/>
              </a:ext>
            </a:extLst>
          </p:cNvPr>
          <p:cNvSpPr>
            <a:spLocks noGrp="1"/>
          </p:cNvSpPr>
          <p:nvPr>
            <p:ph type="dt" sz="half" idx="10"/>
          </p:nvPr>
        </p:nvSpPr>
        <p:spPr/>
        <p:txBody>
          <a:bodyPr/>
          <a:lstStyle>
            <a:lvl1pPr>
              <a:defRPr/>
            </a:lvl1pPr>
          </a:lstStyle>
          <a:p>
            <a:pPr>
              <a:defRPr/>
            </a:pPr>
            <a:fld id="{3023E5B7-2B1D-4F4F-9D54-70918BE2B8B4}" type="datetime1">
              <a:rPr lang="en-US"/>
              <a:pPr>
                <a:defRPr/>
              </a:pPr>
              <a:t>7/23/2024</a:t>
            </a:fld>
            <a:endParaRPr lang="en-US"/>
          </a:p>
        </p:txBody>
      </p:sp>
      <p:sp>
        <p:nvSpPr>
          <p:cNvPr id="5" name="Footer Placeholder 4">
            <a:extLst>
              <a:ext uri="{FF2B5EF4-FFF2-40B4-BE49-F238E27FC236}">
                <a16:creationId xmlns:a16="http://schemas.microsoft.com/office/drawing/2014/main" id="{C1B3740B-E680-0666-8E8B-DFB2F2B0CC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ECFDC3-5A02-6EB9-8363-2CE77E614C5D}"/>
              </a:ext>
            </a:extLst>
          </p:cNvPr>
          <p:cNvSpPr>
            <a:spLocks noGrp="1"/>
          </p:cNvSpPr>
          <p:nvPr>
            <p:ph type="sldNum" sz="quarter" idx="12"/>
          </p:nvPr>
        </p:nvSpPr>
        <p:spPr/>
        <p:txBody>
          <a:bodyPr/>
          <a:lstStyle>
            <a:lvl1pPr>
              <a:defRPr/>
            </a:lvl1pPr>
          </a:lstStyle>
          <a:p>
            <a:fld id="{CE390A09-6106-354C-B6AA-41F016FEF3A3}" type="slidenum">
              <a:rPr lang="en-US" altLang="x-none"/>
              <a:pPr/>
              <a:t>‹#›</a:t>
            </a:fld>
            <a:endParaRPr lang="en-US" altLang="x-none"/>
          </a:p>
        </p:txBody>
      </p:sp>
    </p:spTree>
    <p:extLst>
      <p:ext uri="{BB962C8B-B14F-4D97-AF65-F5344CB8AC3E}">
        <p14:creationId xmlns:p14="http://schemas.microsoft.com/office/powerpoint/2010/main" val="39800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CC8A175-7989-060A-AF61-34772B7DC419}"/>
              </a:ext>
            </a:extLst>
          </p:cNvPr>
          <p:cNvSpPr>
            <a:spLocks noGrp="1"/>
          </p:cNvSpPr>
          <p:nvPr>
            <p:ph type="dt" sz="half" idx="10"/>
          </p:nvPr>
        </p:nvSpPr>
        <p:spPr/>
        <p:txBody>
          <a:bodyPr/>
          <a:lstStyle>
            <a:lvl1pPr>
              <a:defRPr/>
            </a:lvl1pPr>
          </a:lstStyle>
          <a:p>
            <a:pPr>
              <a:defRPr/>
            </a:pPr>
            <a:fld id="{68ACF56D-F802-8A4B-8EED-4EE2BCA78045}" type="datetime1">
              <a:rPr lang="en-US"/>
              <a:pPr>
                <a:defRPr/>
              </a:pPr>
              <a:t>7/23/2024</a:t>
            </a:fld>
            <a:endParaRPr lang="en-US"/>
          </a:p>
        </p:txBody>
      </p:sp>
      <p:sp>
        <p:nvSpPr>
          <p:cNvPr id="6" name="Footer Placeholder 4">
            <a:extLst>
              <a:ext uri="{FF2B5EF4-FFF2-40B4-BE49-F238E27FC236}">
                <a16:creationId xmlns:a16="http://schemas.microsoft.com/office/drawing/2014/main" id="{BB249242-FFF6-CDDF-9187-C7C7BCBABB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B8D4B9C-8D43-0EFB-F0F5-37424686CFAB}"/>
              </a:ext>
            </a:extLst>
          </p:cNvPr>
          <p:cNvSpPr>
            <a:spLocks noGrp="1"/>
          </p:cNvSpPr>
          <p:nvPr>
            <p:ph type="sldNum" sz="quarter" idx="12"/>
          </p:nvPr>
        </p:nvSpPr>
        <p:spPr/>
        <p:txBody>
          <a:bodyPr/>
          <a:lstStyle>
            <a:lvl1pPr>
              <a:defRPr/>
            </a:lvl1pPr>
          </a:lstStyle>
          <a:p>
            <a:fld id="{BA265E0A-AE04-CE48-8BAC-B0DE2698B1C8}" type="slidenum">
              <a:rPr lang="en-US" altLang="x-none"/>
              <a:pPr/>
              <a:t>‹#›</a:t>
            </a:fld>
            <a:endParaRPr lang="en-US" altLang="x-none"/>
          </a:p>
        </p:txBody>
      </p:sp>
    </p:spTree>
    <p:extLst>
      <p:ext uri="{BB962C8B-B14F-4D97-AF65-F5344CB8AC3E}">
        <p14:creationId xmlns:p14="http://schemas.microsoft.com/office/powerpoint/2010/main" val="3153189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28B8A48-51D6-65B3-1916-ECF17E14E013}"/>
              </a:ext>
            </a:extLst>
          </p:cNvPr>
          <p:cNvSpPr>
            <a:spLocks noGrp="1"/>
          </p:cNvSpPr>
          <p:nvPr>
            <p:ph type="dt" sz="half" idx="10"/>
          </p:nvPr>
        </p:nvSpPr>
        <p:spPr/>
        <p:txBody>
          <a:bodyPr/>
          <a:lstStyle>
            <a:lvl1pPr>
              <a:defRPr/>
            </a:lvl1pPr>
          </a:lstStyle>
          <a:p>
            <a:pPr>
              <a:defRPr/>
            </a:pPr>
            <a:fld id="{AE88331E-969A-CA41-AC35-D4981CA5ED54}" type="datetime1">
              <a:rPr lang="en-US"/>
              <a:pPr>
                <a:defRPr/>
              </a:pPr>
              <a:t>7/23/2024</a:t>
            </a:fld>
            <a:endParaRPr lang="en-US"/>
          </a:p>
        </p:txBody>
      </p:sp>
      <p:sp>
        <p:nvSpPr>
          <p:cNvPr id="8" name="Footer Placeholder 4">
            <a:extLst>
              <a:ext uri="{FF2B5EF4-FFF2-40B4-BE49-F238E27FC236}">
                <a16:creationId xmlns:a16="http://schemas.microsoft.com/office/drawing/2014/main" id="{41E9BEAE-0D11-58D6-41F5-915C43D4480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243E8F0-64D1-DF0C-8FC1-CAA5B1B1C94A}"/>
              </a:ext>
            </a:extLst>
          </p:cNvPr>
          <p:cNvSpPr>
            <a:spLocks noGrp="1"/>
          </p:cNvSpPr>
          <p:nvPr>
            <p:ph type="sldNum" sz="quarter" idx="12"/>
          </p:nvPr>
        </p:nvSpPr>
        <p:spPr/>
        <p:txBody>
          <a:bodyPr/>
          <a:lstStyle>
            <a:lvl1pPr>
              <a:defRPr/>
            </a:lvl1pPr>
          </a:lstStyle>
          <a:p>
            <a:fld id="{02A01015-1A80-664A-8DFA-D8F33DD66815}" type="slidenum">
              <a:rPr lang="en-US" altLang="x-none"/>
              <a:pPr/>
              <a:t>‹#›</a:t>
            </a:fld>
            <a:endParaRPr lang="en-US" altLang="x-none"/>
          </a:p>
        </p:txBody>
      </p:sp>
    </p:spTree>
    <p:extLst>
      <p:ext uri="{BB962C8B-B14F-4D97-AF65-F5344CB8AC3E}">
        <p14:creationId xmlns:p14="http://schemas.microsoft.com/office/powerpoint/2010/main" val="9996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F42308C-CB7B-847B-1E37-E2830DC44999}"/>
              </a:ext>
            </a:extLst>
          </p:cNvPr>
          <p:cNvSpPr>
            <a:spLocks noGrp="1"/>
          </p:cNvSpPr>
          <p:nvPr>
            <p:ph type="dt" sz="half" idx="10"/>
          </p:nvPr>
        </p:nvSpPr>
        <p:spPr/>
        <p:txBody>
          <a:bodyPr/>
          <a:lstStyle>
            <a:lvl1pPr>
              <a:defRPr/>
            </a:lvl1pPr>
          </a:lstStyle>
          <a:p>
            <a:pPr>
              <a:defRPr/>
            </a:pPr>
            <a:fld id="{63119F29-FAC4-7B4D-98F5-8D41416EC8C2}" type="datetime1">
              <a:rPr lang="en-US"/>
              <a:pPr>
                <a:defRPr/>
              </a:pPr>
              <a:t>7/23/2024</a:t>
            </a:fld>
            <a:endParaRPr lang="en-US"/>
          </a:p>
        </p:txBody>
      </p:sp>
      <p:sp>
        <p:nvSpPr>
          <p:cNvPr id="4" name="Footer Placeholder 4">
            <a:extLst>
              <a:ext uri="{FF2B5EF4-FFF2-40B4-BE49-F238E27FC236}">
                <a16:creationId xmlns:a16="http://schemas.microsoft.com/office/drawing/2014/main" id="{C4EA4D05-705A-001E-FEB0-BE3F9A3B548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EFF7D25-4E58-005E-904E-304280B0E2C1}"/>
              </a:ext>
            </a:extLst>
          </p:cNvPr>
          <p:cNvSpPr>
            <a:spLocks noGrp="1"/>
          </p:cNvSpPr>
          <p:nvPr>
            <p:ph type="sldNum" sz="quarter" idx="12"/>
          </p:nvPr>
        </p:nvSpPr>
        <p:spPr/>
        <p:txBody>
          <a:bodyPr/>
          <a:lstStyle>
            <a:lvl1pPr>
              <a:defRPr/>
            </a:lvl1pPr>
          </a:lstStyle>
          <a:p>
            <a:fld id="{D3E191B5-3FF2-D340-9330-45C0CA5A91B7}" type="slidenum">
              <a:rPr lang="en-US" altLang="x-none"/>
              <a:pPr/>
              <a:t>‹#›</a:t>
            </a:fld>
            <a:endParaRPr lang="en-US" altLang="x-none"/>
          </a:p>
        </p:txBody>
      </p:sp>
    </p:spTree>
    <p:extLst>
      <p:ext uri="{BB962C8B-B14F-4D97-AF65-F5344CB8AC3E}">
        <p14:creationId xmlns:p14="http://schemas.microsoft.com/office/powerpoint/2010/main" val="71357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FEE235B-3A3D-9BF8-05A4-3128399418FA}"/>
              </a:ext>
            </a:extLst>
          </p:cNvPr>
          <p:cNvSpPr>
            <a:spLocks noGrp="1"/>
          </p:cNvSpPr>
          <p:nvPr>
            <p:ph type="dt" sz="half" idx="10"/>
          </p:nvPr>
        </p:nvSpPr>
        <p:spPr/>
        <p:txBody>
          <a:bodyPr/>
          <a:lstStyle>
            <a:lvl1pPr>
              <a:defRPr/>
            </a:lvl1pPr>
          </a:lstStyle>
          <a:p>
            <a:pPr>
              <a:defRPr/>
            </a:pPr>
            <a:fld id="{B65D83A5-65F8-8E46-8FE4-88265699A199}" type="datetime1">
              <a:rPr lang="en-US"/>
              <a:pPr>
                <a:defRPr/>
              </a:pPr>
              <a:t>7/23/2024</a:t>
            </a:fld>
            <a:endParaRPr lang="en-US"/>
          </a:p>
        </p:txBody>
      </p:sp>
      <p:sp>
        <p:nvSpPr>
          <p:cNvPr id="3" name="Footer Placeholder 4">
            <a:extLst>
              <a:ext uri="{FF2B5EF4-FFF2-40B4-BE49-F238E27FC236}">
                <a16:creationId xmlns:a16="http://schemas.microsoft.com/office/drawing/2014/main" id="{5A53DB57-163F-151A-361E-77004DB4238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DA1D2E5-917A-00BB-7A20-CDE94624156B}"/>
              </a:ext>
            </a:extLst>
          </p:cNvPr>
          <p:cNvSpPr>
            <a:spLocks noGrp="1"/>
          </p:cNvSpPr>
          <p:nvPr>
            <p:ph type="sldNum" sz="quarter" idx="12"/>
          </p:nvPr>
        </p:nvSpPr>
        <p:spPr/>
        <p:txBody>
          <a:bodyPr/>
          <a:lstStyle>
            <a:lvl1pPr>
              <a:defRPr/>
            </a:lvl1pPr>
          </a:lstStyle>
          <a:p>
            <a:fld id="{44AB7BFB-07A9-EE42-8748-7EEDF80C138F}" type="slidenum">
              <a:rPr lang="en-US" altLang="x-none"/>
              <a:pPr/>
              <a:t>‹#›</a:t>
            </a:fld>
            <a:endParaRPr lang="en-US" altLang="x-none"/>
          </a:p>
        </p:txBody>
      </p:sp>
    </p:spTree>
    <p:extLst>
      <p:ext uri="{BB962C8B-B14F-4D97-AF65-F5344CB8AC3E}">
        <p14:creationId xmlns:p14="http://schemas.microsoft.com/office/powerpoint/2010/main" val="405292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DC1F410-12FD-D2C3-E703-B7D7E2EAD9B2}"/>
              </a:ext>
            </a:extLst>
          </p:cNvPr>
          <p:cNvSpPr>
            <a:spLocks noGrp="1"/>
          </p:cNvSpPr>
          <p:nvPr>
            <p:ph type="dt" sz="half" idx="10"/>
          </p:nvPr>
        </p:nvSpPr>
        <p:spPr/>
        <p:txBody>
          <a:bodyPr/>
          <a:lstStyle>
            <a:lvl1pPr>
              <a:defRPr/>
            </a:lvl1pPr>
          </a:lstStyle>
          <a:p>
            <a:pPr>
              <a:defRPr/>
            </a:pPr>
            <a:fld id="{951319D7-8943-404E-B516-49CA8E1EB8FD}" type="datetime1">
              <a:rPr lang="en-US"/>
              <a:pPr>
                <a:defRPr/>
              </a:pPr>
              <a:t>7/23/2024</a:t>
            </a:fld>
            <a:endParaRPr lang="en-US"/>
          </a:p>
        </p:txBody>
      </p:sp>
      <p:sp>
        <p:nvSpPr>
          <p:cNvPr id="6" name="Footer Placeholder 4">
            <a:extLst>
              <a:ext uri="{FF2B5EF4-FFF2-40B4-BE49-F238E27FC236}">
                <a16:creationId xmlns:a16="http://schemas.microsoft.com/office/drawing/2014/main" id="{6FBC899E-ECB1-9377-A458-889083ADF6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0491CC-A881-5291-13ED-F5729A781018}"/>
              </a:ext>
            </a:extLst>
          </p:cNvPr>
          <p:cNvSpPr>
            <a:spLocks noGrp="1"/>
          </p:cNvSpPr>
          <p:nvPr>
            <p:ph type="sldNum" sz="quarter" idx="12"/>
          </p:nvPr>
        </p:nvSpPr>
        <p:spPr/>
        <p:txBody>
          <a:bodyPr/>
          <a:lstStyle>
            <a:lvl1pPr>
              <a:defRPr/>
            </a:lvl1pPr>
          </a:lstStyle>
          <a:p>
            <a:fld id="{323E3C1C-34E5-2D4A-8EA8-8C1A92E42FC3}" type="slidenum">
              <a:rPr lang="en-US" altLang="x-none"/>
              <a:pPr/>
              <a:t>‹#›</a:t>
            </a:fld>
            <a:endParaRPr lang="en-US" altLang="x-none"/>
          </a:p>
        </p:txBody>
      </p:sp>
    </p:spTree>
    <p:extLst>
      <p:ext uri="{BB962C8B-B14F-4D97-AF65-F5344CB8AC3E}">
        <p14:creationId xmlns:p14="http://schemas.microsoft.com/office/powerpoint/2010/main" val="312902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15F8ECB-1C63-36DB-68C1-4BF73126AB2D}"/>
              </a:ext>
            </a:extLst>
          </p:cNvPr>
          <p:cNvSpPr>
            <a:spLocks noGrp="1"/>
          </p:cNvSpPr>
          <p:nvPr>
            <p:ph type="dt" sz="half" idx="10"/>
          </p:nvPr>
        </p:nvSpPr>
        <p:spPr/>
        <p:txBody>
          <a:bodyPr/>
          <a:lstStyle>
            <a:lvl1pPr>
              <a:defRPr/>
            </a:lvl1pPr>
          </a:lstStyle>
          <a:p>
            <a:pPr>
              <a:defRPr/>
            </a:pPr>
            <a:fld id="{CE41E5C7-5D9C-9B4F-AF99-A268578D12A2}" type="datetime1">
              <a:rPr lang="en-US"/>
              <a:pPr>
                <a:defRPr/>
              </a:pPr>
              <a:t>7/23/2024</a:t>
            </a:fld>
            <a:endParaRPr lang="en-US"/>
          </a:p>
        </p:txBody>
      </p:sp>
      <p:sp>
        <p:nvSpPr>
          <p:cNvPr id="6" name="Footer Placeholder 4">
            <a:extLst>
              <a:ext uri="{FF2B5EF4-FFF2-40B4-BE49-F238E27FC236}">
                <a16:creationId xmlns:a16="http://schemas.microsoft.com/office/drawing/2014/main" id="{DBCE09D1-A690-FA5C-C929-B04F177075F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57EFB1-2938-6EFB-38F6-69DE40333EE5}"/>
              </a:ext>
            </a:extLst>
          </p:cNvPr>
          <p:cNvSpPr>
            <a:spLocks noGrp="1"/>
          </p:cNvSpPr>
          <p:nvPr>
            <p:ph type="sldNum" sz="quarter" idx="12"/>
          </p:nvPr>
        </p:nvSpPr>
        <p:spPr/>
        <p:txBody>
          <a:bodyPr/>
          <a:lstStyle>
            <a:lvl1pPr>
              <a:defRPr/>
            </a:lvl1pPr>
          </a:lstStyle>
          <a:p>
            <a:fld id="{FFD8E1CF-2D16-0349-A824-521BCC61F469}" type="slidenum">
              <a:rPr lang="en-US" altLang="x-none"/>
              <a:pPr/>
              <a:t>‹#›</a:t>
            </a:fld>
            <a:endParaRPr lang="en-US" altLang="x-none"/>
          </a:p>
        </p:txBody>
      </p:sp>
    </p:spTree>
    <p:extLst>
      <p:ext uri="{BB962C8B-B14F-4D97-AF65-F5344CB8AC3E}">
        <p14:creationId xmlns:p14="http://schemas.microsoft.com/office/powerpoint/2010/main" val="15595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9ED8CE0-9D2F-0227-73A4-6A81E3F55404}"/>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a:extLst>
              <a:ext uri="{FF2B5EF4-FFF2-40B4-BE49-F238E27FC236}">
                <a16:creationId xmlns:a16="http://schemas.microsoft.com/office/drawing/2014/main" id="{40B92B09-3862-B720-2EB3-5963B615880F}"/>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a:extLst>
              <a:ext uri="{FF2B5EF4-FFF2-40B4-BE49-F238E27FC236}">
                <a16:creationId xmlns:a16="http://schemas.microsoft.com/office/drawing/2014/main" id="{5E6054E0-3B10-4667-CFFE-712FBF68F9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69D6214-6BA2-EB4D-81E7-9885DD984616}" type="datetime1">
              <a:rPr lang="en-US"/>
              <a:pPr>
                <a:defRPr/>
              </a:pPr>
              <a:t>7/23/2024</a:t>
            </a:fld>
            <a:endParaRPr lang="en-US"/>
          </a:p>
        </p:txBody>
      </p:sp>
      <p:sp>
        <p:nvSpPr>
          <p:cNvPr id="5" name="Footer Placeholder 4">
            <a:extLst>
              <a:ext uri="{FF2B5EF4-FFF2-40B4-BE49-F238E27FC236}">
                <a16:creationId xmlns:a16="http://schemas.microsoft.com/office/drawing/2014/main" id="{BBB82312-1E34-809B-E71D-B8207B0998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F160A47-9E5E-489C-1676-1BCE3B66F4E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76CA464-32BC-DE44-BB1B-C52358775B88}"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iam.gov.mz/index.php/forum-arabe-de-promocao-de-investimento-em-mocambique/" TargetMode="External"/><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hyperlink" Target="mailto:bande.ilidio@gmail.com" TargetMode="External"/><Relationship Id="rId5" Type="http://schemas.openxmlformats.org/officeDocument/2006/relationships/hyperlink" Target="mailto:ilidio.bande@iam.gov.mz" TargetMode="External"/><Relationship Id="rId4" Type="http://schemas.openxmlformats.org/officeDocument/2006/relationships/hyperlink" Target="mailto:iam@iam.gov.mz"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 Id="rId1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5DCAE63-A538-498D-03BA-7CDC3EBB9DCB}"/>
              </a:ext>
            </a:extLst>
          </p:cNvPr>
          <p:cNvCxnSpPr/>
          <p:nvPr/>
        </p:nvCxnSpPr>
        <p:spPr>
          <a:xfrm>
            <a:off x="660400" y="6088063"/>
            <a:ext cx="10774363" cy="0"/>
          </a:xfrm>
          <a:prstGeom prst="line">
            <a:avLst/>
          </a:prstGeom>
          <a:ln w="41275">
            <a:solidFill>
              <a:srgbClr val="544000"/>
            </a:solidFill>
          </a:ln>
        </p:spPr>
        <p:style>
          <a:lnRef idx="1">
            <a:schemeClr val="accent1"/>
          </a:lnRef>
          <a:fillRef idx="0">
            <a:schemeClr val="accent1"/>
          </a:fillRef>
          <a:effectRef idx="0">
            <a:schemeClr val="accent1"/>
          </a:effectRef>
          <a:fontRef idx="minor">
            <a:schemeClr val="tx1"/>
          </a:fontRef>
        </p:style>
      </p:cxnSp>
      <p:pic>
        <p:nvPicPr>
          <p:cNvPr id="3075" name="Picture 11" descr="moz logo">
            <a:extLst>
              <a:ext uri="{FF2B5EF4-FFF2-40B4-BE49-F238E27FC236}">
                <a16:creationId xmlns:a16="http://schemas.microsoft.com/office/drawing/2014/main" id="{5A902B0A-B6B5-56B1-2481-751BAF5FE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0" y="457200"/>
            <a:ext cx="8572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5">
            <a:extLst>
              <a:ext uri="{FF2B5EF4-FFF2-40B4-BE49-F238E27FC236}">
                <a16:creationId xmlns:a16="http://schemas.microsoft.com/office/drawing/2014/main" id="{B09023FB-BFB2-4187-3C66-BA9E924E248A}"/>
              </a:ext>
            </a:extLst>
          </p:cNvPr>
          <p:cNvSpPr>
            <a:spLocks noChangeArrowheads="1"/>
          </p:cNvSpPr>
          <p:nvPr/>
        </p:nvSpPr>
        <p:spPr bwMode="auto">
          <a:xfrm>
            <a:off x="738188" y="1411288"/>
            <a:ext cx="106060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x-none" sz="1400">
                <a:latin typeface="Tahoma" panose="020B0604030504040204" pitchFamily="34" charset="0"/>
                <a:cs typeface="Tahoma" panose="020B0604030504040204" pitchFamily="34" charset="0"/>
              </a:rPr>
              <a:t>REPÚBLICA DE MOÇAMBIQUE</a:t>
            </a:r>
          </a:p>
          <a:p>
            <a:pPr algn="ctr">
              <a:spcAft>
                <a:spcPts val="600"/>
              </a:spcAft>
            </a:pPr>
            <a:r>
              <a:rPr lang="pt-BR" altLang="x-none" sz="1400" b="1">
                <a:latin typeface="Tahoma" panose="020B0604030504040204" pitchFamily="34" charset="0"/>
                <a:cs typeface="Tahoma" panose="020B0604030504040204" pitchFamily="34" charset="0"/>
              </a:rPr>
              <a:t>____</a:t>
            </a:r>
          </a:p>
          <a:p>
            <a:pPr algn="ctr">
              <a:spcAft>
                <a:spcPts val="300"/>
              </a:spcAft>
            </a:pPr>
            <a:r>
              <a:rPr lang="pt-BR" altLang="x-none" sz="1600">
                <a:latin typeface="Tahoma" panose="020B0604030504040204" pitchFamily="34" charset="0"/>
                <a:cs typeface="Tahoma" panose="020B0604030504040204" pitchFamily="34" charset="0"/>
              </a:rPr>
              <a:t>MINISTÉRIO DA AGRICULTURA E DESENVOLVIMENTO RURAL</a:t>
            </a:r>
          </a:p>
          <a:p>
            <a:pPr algn="ctr">
              <a:spcAft>
                <a:spcPts val="300"/>
              </a:spcAft>
            </a:pPr>
            <a:r>
              <a:rPr lang="en-US" altLang="x-none" sz="1600" b="1">
                <a:latin typeface="Tahoma" panose="020B0604030504040204" pitchFamily="34" charset="0"/>
                <a:cs typeface="Tahoma" panose="020B0604030504040204" pitchFamily="34" charset="0"/>
              </a:rPr>
              <a:t>INSTITUTO DE AMÊNDOAS DE MOÇAMBIQUE, IP</a:t>
            </a:r>
          </a:p>
          <a:p>
            <a:pPr algn="ctr">
              <a:spcAft>
                <a:spcPts val="300"/>
              </a:spcAft>
            </a:pPr>
            <a:r>
              <a:rPr lang="en-US" altLang="x-none" sz="1600" b="1">
                <a:latin typeface="Tahoma" panose="020B0604030504040204" pitchFamily="34" charset="0"/>
                <a:cs typeface="Tahoma" panose="020B0604030504040204" pitchFamily="34" charset="0"/>
              </a:rPr>
              <a:t>(IAM, IP)</a:t>
            </a:r>
          </a:p>
        </p:txBody>
      </p:sp>
      <p:sp>
        <p:nvSpPr>
          <p:cNvPr id="19" name="Rounded Rectangle 18">
            <a:extLst>
              <a:ext uri="{FF2B5EF4-FFF2-40B4-BE49-F238E27FC236}">
                <a16:creationId xmlns:a16="http://schemas.microsoft.com/office/drawing/2014/main" id="{8875BE2E-E7C0-CA19-2470-0DF4796F2EA5}"/>
              </a:ext>
            </a:extLst>
          </p:cNvPr>
          <p:cNvSpPr/>
          <p:nvPr/>
        </p:nvSpPr>
        <p:spPr>
          <a:xfrm>
            <a:off x="890588" y="4048125"/>
            <a:ext cx="10696575" cy="1562100"/>
          </a:xfrm>
          <a:prstGeom prst="roundRect">
            <a:avLst/>
          </a:prstGeom>
          <a:solidFill>
            <a:schemeClr val="bg1">
              <a:lumMod val="85000"/>
              <a:alpha val="2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600"/>
              </a:spcAft>
              <a:defRPr/>
            </a:pPr>
            <a:r>
              <a:rPr lang="en-US" sz="2800" b="1" dirty="0">
                <a:solidFill>
                  <a:srgbClr val="602E04"/>
                </a:solidFill>
                <a:latin typeface="Tahoma" pitchFamily="34" charset="0"/>
                <a:ea typeface="Tahoma" pitchFamily="34" charset="0"/>
                <a:cs typeface="Tahoma" pitchFamily="34" charset="0"/>
              </a:rPr>
              <a:t>Investment Opportunities in the Almond Value Chain in Mozambique</a:t>
            </a:r>
            <a:endParaRPr lang="en-US" sz="2800" dirty="0"/>
          </a:p>
        </p:txBody>
      </p:sp>
      <p:sp>
        <p:nvSpPr>
          <p:cNvPr id="20" name="Subtitle 2">
            <a:extLst>
              <a:ext uri="{FF2B5EF4-FFF2-40B4-BE49-F238E27FC236}">
                <a16:creationId xmlns:a16="http://schemas.microsoft.com/office/drawing/2014/main" id="{10221E04-5552-3AA4-52AC-66F9EDC7DBDE}"/>
              </a:ext>
            </a:extLst>
          </p:cNvPr>
          <p:cNvSpPr txBox="1">
            <a:spLocks/>
          </p:cNvSpPr>
          <p:nvPr/>
        </p:nvSpPr>
        <p:spPr>
          <a:xfrm>
            <a:off x="660400" y="6115050"/>
            <a:ext cx="10748963" cy="557213"/>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sz="2000" b="1" dirty="0">
                <a:solidFill>
                  <a:schemeClr val="tx1">
                    <a:lumMod val="50000"/>
                    <a:lumOff val="50000"/>
                  </a:schemeClr>
                </a:solidFill>
                <a:latin typeface="Tahoma" pitchFamily="34" charset="0"/>
                <a:ea typeface="Tahoma" pitchFamily="34" charset="0"/>
                <a:cs typeface="Tahoma" pitchFamily="34" charset="0"/>
              </a:rPr>
              <a:t>24th July 2024, Maputo</a:t>
            </a:r>
          </a:p>
        </p:txBody>
      </p:sp>
      <p:sp>
        <p:nvSpPr>
          <p:cNvPr id="8" name="Rounded Rectangle 18">
            <a:extLst>
              <a:ext uri="{FF2B5EF4-FFF2-40B4-BE49-F238E27FC236}">
                <a16:creationId xmlns:a16="http://schemas.microsoft.com/office/drawing/2014/main" id="{8875BE2E-E7C0-CA19-2470-0DF4796F2EA5}"/>
              </a:ext>
            </a:extLst>
          </p:cNvPr>
          <p:cNvSpPr/>
          <p:nvPr/>
        </p:nvSpPr>
        <p:spPr>
          <a:xfrm>
            <a:off x="558511" y="2911476"/>
            <a:ext cx="11360727" cy="828674"/>
          </a:xfrm>
          <a:prstGeom prst="roundRect">
            <a:avLst/>
          </a:prstGeom>
          <a:ln>
            <a:noFill/>
          </a:ln>
        </p:spPr>
        <p:style>
          <a:lnRef idx="2">
            <a:schemeClr val="dk1"/>
          </a:lnRef>
          <a:fillRef idx="1001">
            <a:schemeClr val="lt1"/>
          </a:fillRef>
          <a:effectRef idx="0">
            <a:schemeClr val="dk1"/>
          </a:effectRef>
          <a:fontRef idx="minor">
            <a:schemeClr val="dk1"/>
          </a:fontRef>
        </p:style>
        <p:txBody>
          <a:bodyPr anchor="ctr"/>
          <a:lstStyle/>
          <a:p>
            <a:pPr algn="ctr" fontAlgn="auto">
              <a:spcBef>
                <a:spcPts val="0"/>
              </a:spcBef>
              <a:spcAft>
                <a:spcPts val="600"/>
              </a:spcAft>
              <a:defRPr/>
            </a:pPr>
            <a:r>
              <a:rPr lang="pt-BR" sz="2800" b="1" dirty="0">
                <a:solidFill>
                  <a:srgbClr val="602E04"/>
                </a:solidFill>
                <a:latin typeface="Tahoma" pitchFamily="34" charset="0"/>
                <a:ea typeface="Tahoma" pitchFamily="34" charset="0"/>
                <a:cs typeface="Tahoma" pitchFamily="34" charset="0"/>
              </a:rPr>
              <a:t>Arab Forum For investment promotion in Mozambique</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2" descr="C:\Users\Proofreading\Downloads\Logo i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4254" y="263237"/>
            <a:ext cx="1099831" cy="6373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6"/>
          <p:cNvSpPr/>
          <p:nvPr/>
        </p:nvSpPr>
        <p:spPr>
          <a:xfrm>
            <a:off x="648335" y="1410298"/>
            <a:ext cx="10984865" cy="3785652"/>
          </a:xfrm>
          <a:prstGeom prst="rect">
            <a:avLst/>
          </a:prstGeom>
        </p:spPr>
        <p:txBody>
          <a:bodyPr wrap="square">
            <a:spAutoFit/>
          </a:bodyPr>
          <a:lstStyle/>
          <a:p>
            <a:pPr marL="457200" indent="-457200" algn="just">
              <a:lnSpc>
                <a:spcPct val="150000"/>
              </a:lnSpc>
              <a:buFont typeface="+mj-lt"/>
              <a:buAutoNum type="alphaLcParenR"/>
            </a:pPr>
            <a:r>
              <a:rPr lang="pt-PT" sz="2000" b="1" dirty="0" err="1">
                <a:latin typeface="Tahoma" pitchFamily="34" charset="0"/>
                <a:ea typeface="Tahoma" pitchFamily="34" charset="0"/>
                <a:cs typeface="Tahoma" pitchFamily="34" charset="0"/>
              </a:rPr>
              <a:t>Protection</a:t>
            </a:r>
            <a:r>
              <a:rPr lang="pt-PT" sz="2000" b="1" dirty="0">
                <a:latin typeface="Tahoma" pitchFamily="34" charset="0"/>
                <a:ea typeface="Tahoma" pitchFamily="34" charset="0"/>
                <a:cs typeface="Tahoma" pitchFamily="34" charset="0"/>
              </a:rPr>
              <a:t> </a:t>
            </a:r>
            <a:r>
              <a:rPr lang="pt-PT" sz="2000" b="1" dirty="0" err="1">
                <a:latin typeface="Tahoma" pitchFamily="34" charset="0"/>
                <a:ea typeface="Tahoma" pitchFamily="34" charset="0"/>
                <a:cs typeface="Tahoma" pitchFamily="34" charset="0"/>
              </a:rPr>
              <a:t>of</a:t>
            </a:r>
            <a:r>
              <a:rPr lang="pt-PT" sz="2000" b="1" dirty="0">
                <a:latin typeface="Tahoma" pitchFamily="34" charset="0"/>
                <a:ea typeface="Tahoma" pitchFamily="34" charset="0"/>
                <a:cs typeface="Tahoma" pitchFamily="34" charset="0"/>
              </a:rPr>
              <a:t> </a:t>
            </a:r>
            <a:r>
              <a:rPr lang="pt-PT" sz="2000" b="1" dirty="0" err="1">
                <a:latin typeface="Tahoma" pitchFamily="34" charset="0"/>
                <a:ea typeface="Tahoma" pitchFamily="34" charset="0"/>
                <a:cs typeface="Tahoma" pitchFamily="34" charset="0"/>
              </a:rPr>
              <a:t>property</a:t>
            </a:r>
            <a:r>
              <a:rPr lang="pt-PT" sz="2000" b="1" dirty="0">
                <a:latin typeface="Tahoma" pitchFamily="34" charset="0"/>
                <a:ea typeface="Tahoma" pitchFamily="34" charset="0"/>
                <a:cs typeface="Tahoma" pitchFamily="34" charset="0"/>
              </a:rPr>
              <a:t> </a:t>
            </a:r>
            <a:r>
              <a:rPr lang="pt-PT" sz="2000" b="1" dirty="0" err="1">
                <a:latin typeface="Tahoma" pitchFamily="34" charset="0"/>
                <a:ea typeface="Tahoma" pitchFamily="34" charset="0"/>
                <a:cs typeface="Tahoma" pitchFamily="34" charset="0"/>
              </a:rPr>
              <a:t>rights</a:t>
            </a:r>
            <a:r>
              <a:rPr lang="pt-PT" sz="2000" b="1" dirty="0">
                <a:latin typeface="Tahoma" pitchFamily="34" charset="0"/>
                <a:ea typeface="Tahoma" pitchFamily="34" charset="0"/>
                <a:cs typeface="Tahoma" pitchFamily="34" charset="0"/>
              </a:rPr>
              <a:t>: </a:t>
            </a:r>
            <a:r>
              <a:rPr lang="en-US" sz="2000" b="1" dirty="0">
                <a:latin typeface="Tahoma" pitchFamily="34" charset="0"/>
                <a:ea typeface="Tahoma" pitchFamily="34" charset="0"/>
                <a:cs typeface="Tahoma" pitchFamily="34" charset="0"/>
              </a:rPr>
              <a:t>The State guarantees the security and legal protection of property over assets and rights including industrial property rights;</a:t>
            </a:r>
            <a:endParaRPr lang="pt-PT" sz="2000" dirty="0">
              <a:latin typeface="Tahoma" pitchFamily="34" charset="0"/>
              <a:ea typeface="Tahoma" pitchFamily="34" charset="0"/>
              <a:cs typeface="Tahoma" pitchFamily="34" charset="0"/>
            </a:endParaRPr>
          </a:p>
          <a:p>
            <a:pPr marL="457200" indent="-457200" algn="just">
              <a:lnSpc>
                <a:spcPct val="150000"/>
              </a:lnSpc>
              <a:buFont typeface="+mj-lt"/>
              <a:buAutoNum type="alphaLcParenR"/>
            </a:pPr>
            <a:r>
              <a:rPr lang="en-US" sz="2000" dirty="0">
                <a:latin typeface="Tahoma" pitchFamily="34" charset="0"/>
                <a:ea typeface="Tahoma" pitchFamily="34" charset="0"/>
                <a:cs typeface="Tahoma" pitchFamily="34" charset="0"/>
              </a:rPr>
              <a:t>The legal protection of the right to use and exploit land</a:t>
            </a:r>
            <a:r>
              <a:rPr lang="pt-PT" sz="2000" dirty="0">
                <a:latin typeface="Tahoma" pitchFamily="34" charset="0"/>
                <a:ea typeface="Tahoma" pitchFamily="34" charset="0"/>
                <a:cs typeface="Tahoma" pitchFamily="34" charset="0"/>
              </a:rPr>
              <a:t>;</a:t>
            </a:r>
          </a:p>
          <a:p>
            <a:pPr marL="457200" indent="-457200" algn="just">
              <a:lnSpc>
                <a:spcPct val="150000"/>
              </a:lnSpc>
              <a:buFont typeface="+mj-lt"/>
              <a:buAutoNum type="alphaLcParenR"/>
            </a:pPr>
            <a:r>
              <a:rPr lang="pt-PT" sz="2000" b="1" dirty="0" err="1"/>
              <a:t>Transfer</a:t>
            </a:r>
            <a:r>
              <a:rPr lang="pt-PT" sz="2000" b="1" dirty="0"/>
              <a:t> </a:t>
            </a:r>
            <a:r>
              <a:rPr lang="pt-PT" sz="2000" b="1" dirty="0" err="1"/>
              <a:t>of</a:t>
            </a:r>
            <a:r>
              <a:rPr lang="pt-PT" sz="2000" b="1" dirty="0"/>
              <a:t> </a:t>
            </a:r>
            <a:r>
              <a:rPr lang="pt-PT" sz="2000" b="1" dirty="0" err="1"/>
              <a:t>funds</a:t>
            </a:r>
            <a:r>
              <a:rPr lang="pt-PT" sz="2000" b="1" dirty="0"/>
              <a:t> </a:t>
            </a:r>
            <a:r>
              <a:rPr lang="pt-PT" sz="2000" b="1" dirty="0" err="1"/>
              <a:t>abroad</a:t>
            </a:r>
            <a:r>
              <a:rPr lang="pt-PT" sz="2000" b="1" dirty="0"/>
              <a:t> : </a:t>
            </a:r>
            <a:r>
              <a:rPr lang="pt-PT" sz="2000" dirty="0" err="1"/>
              <a:t>The</a:t>
            </a:r>
            <a:r>
              <a:rPr lang="pt-PT" sz="2000" dirty="0"/>
              <a:t> </a:t>
            </a:r>
            <a:r>
              <a:rPr lang="pt-PT" sz="2000" dirty="0" err="1"/>
              <a:t>state</a:t>
            </a:r>
            <a:r>
              <a:rPr lang="pt-PT" sz="2000" dirty="0"/>
              <a:t> </a:t>
            </a:r>
            <a:r>
              <a:rPr lang="pt-PT" sz="2000" dirty="0" err="1"/>
              <a:t>guarantees</a:t>
            </a:r>
            <a:r>
              <a:rPr lang="pt-PT" sz="2000" dirty="0"/>
              <a:t>,</a:t>
            </a:r>
            <a:r>
              <a:rPr lang="en-US" sz="2000" dirty="0"/>
              <a:t> according to the conditions established in the respective authorization or other relevant legal instruments related to the investment, the transfer abroad of </a:t>
            </a:r>
            <a:r>
              <a:rPr lang="pt-PT" sz="2000" dirty="0"/>
              <a:t>:</a:t>
            </a:r>
            <a:r>
              <a:rPr lang="pt-PT" sz="2000" b="1" dirty="0" err="1"/>
              <a:t>exportable</a:t>
            </a:r>
            <a:r>
              <a:rPr lang="pt-PT" sz="2000" b="1" dirty="0"/>
              <a:t> </a:t>
            </a:r>
            <a:r>
              <a:rPr lang="pt-PT" sz="2000" b="1" dirty="0" err="1"/>
              <a:t>profits</a:t>
            </a:r>
            <a:r>
              <a:rPr lang="pt-PT" sz="2000" dirty="0"/>
              <a:t>, </a:t>
            </a:r>
            <a:r>
              <a:rPr lang="pt-PT" sz="2000" i="1" dirty="0"/>
              <a:t>“</a:t>
            </a:r>
            <a:r>
              <a:rPr lang="pt-PT" sz="2000" b="1" i="1" dirty="0" err="1"/>
              <a:t>royalities</a:t>
            </a:r>
            <a:r>
              <a:rPr lang="pt-PT" sz="2000" i="1" dirty="0"/>
              <a:t>” </a:t>
            </a:r>
            <a:r>
              <a:rPr lang="en-US" sz="2000" i="1" dirty="0"/>
              <a:t>or other income from indirect investments</a:t>
            </a:r>
            <a:r>
              <a:rPr lang="pt-PT" sz="2000" dirty="0"/>
              <a:t>, </a:t>
            </a:r>
            <a:r>
              <a:rPr lang="pt-PT" sz="2000" b="1" dirty="0"/>
              <a:t> </a:t>
            </a:r>
            <a:r>
              <a:rPr lang="pt-PT" sz="2000" b="1" dirty="0" err="1"/>
              <a:t>amortizations</a:t>
            </a:r>
            <a:r>
              <a:rPr lang="pt-PT" sz="2000" b="1" dirty="0"/>
              <a:t> </a:t>
            </a:r>
            <a:r>
              <a:rPr lang="pt-PT" sz="2000" b="1" dirty="0" err="1"/>
              <a:t>and</a:t>
            </a:r>
            <a:r>
              <a:rPr lang="pt-PT" sz="2000" b="1" dirty="0"/>
              <a:t> </a:t>
            </a:r>
            <a:r>
              <a:rPr lang="pt-PT" sz="2000" b="1" dirty="0" err="1"/>
              <a:t>loan</a:t>
            </a:r>
            <a:r>
              <a:rPr lang="pt-PT" sz="2000" b="1" dirty="0"/>
              <a:t> </a:t>
            </a:r>
            <a:r>
              <a:rPr lang="pt-PT" sz="2000" b="1" dirty="0" err="1"/>
              <a:t>interests</a:t>
            </a:r>
            <a:r>
              <a:rPr lang="pt-PT" sz="2000" dirty="0"/>
              <a:t>, </a:t>
            </a:r>
            <a:r>
              <a:rPr lang="en-US" sz="2000" b="1" dirty="0"/>
              <a:t>foreign invested and re-exportable capital.</a:t>
            </a:r>
            <a:endParaRPr lang="pt-BR" sz="2000" dirty="0">
              <a:latin typeface="Tahoma" pitchFamily="34" charset="0"/>
              <a:ea typeface="Tahoma" pitchFamily="34" charset="0"/>
              <a:cs typeface="Tahoma" pitchFamily="34" charset="0"/>
            </a:endParaRPr>
          </a:p>
        </p:txBody>
      </p:sp>
      <p:sp>
        <p:nvSpPr>
          <p:cNvPr id="7" name="Slide Number Placeholder 6"/>
          <p:cNvSpPr>
            <a:spLocks noGrp="1"/>
          </p:cNvSpPr>
          <p:nvPr>
            <p:ph type="sldNum" sz="quarter" idx="12"/>
          </p:nvPr>
        </p:nvSpPr>
        <p:spPr/>
        <p:txBody>
          <a:bodyPr/>
          <a:lstStyle/>
          <a:p>
            <a:fld id="{E974479D-B50E-4DA9-B258-831E22A08DE0}" type="slidenum">
              <a:rPr lang="en-US" smtClean="0"/>
              <a:pPr/>
              <a:t>10</a:t>
            </a:fld>
            <a:endParaRPr lang="en-US" dirty="0"/>
          </a:p>
        </p:txBody>
      </p:sp>
      <p:cxnSp>
        <p:nvCxnSpPr>
          <p:cNvPr id="9" name="Straight Connector 5">
            <a:extLst>
              <a:ext uri="{FF2B5EF4-FFF2-40B4-BE49-F238E27FC236}">
                <a16:creationId xmlns:a16="http://schemas.microsoft.com/office/drawing/2014/main" id="{0CAF1202-DC76-1ED8-3DD7-62DDB156DD83}"/>
              </a:ext>
            </a:extLst>
          </p:cNvPr>
          <p:cNvCxnSpPr/>
          <p:nvPr/>
        </p:nvCxnSpPr>
        <p:spPr>
          <a:xfrm>
            <a:off x="647700" y="1149350"/>
            <a:ext cx="10985500"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
        <p:nvSpPr>
          <p:cNvPr id="10" name="Rectângulo 9"/>
          <p:cNvSpPr/>
          <p:nvPr/>
        </p:nvSpPr>
        <p:spPr>
          <a:xfrm>
            <a:off x="665018" y="487325"/>
            <a:ext cx="10099963" cy="415498"/>
          </a:xfrm>
          <a:prstGeom prst="rect">
            <a:avLst/>
          </a:prstGeom>
        </p:spPr>
        <p:txBody>
          <a:bodyPr wrap="square">
            <a:spAutoFit/>
          </a:bodyPr>
          <a:lstStyle/>
          <a:p>
            <a:r>
              <a:rPr lang="pt-PT" sz="2100" b="1" dirty="0">
                <a:latin typeface="Tahoma" pitchFamily="34" charset="0"/>
                <a:ea typeface="Tahoma" pitchFamily="34" charset="0"/>
                <a:cs typeface="Tahoma" pitchFamily="34" charset="0"/>
              </a:rPr>
              <a:t>VI</a:t>
            </a:r>
            <a:r>
              <a:rPr lang="pt-PT" sz="2100" b="1" dirty="0"/>
              <a:t>.</a:t>
            </a:r>
            <a:r>
              <a:rPr lang="en-US" sz="2100" b="1" dirty="0">
                <a:latin typeface="Tahoma" pitchFamily="34" charset="0"/>
                <a:ea typeface="Tahoma" pitchFamily="34" charset="0"/>
                <a:cs typeface="Tahoma" pitchFamily="34" charset="0"/>
              </a:rPr>
              <a:t>GUARANTEES AND FISCAL INCENTIVES UNDER THE INVESTMENT LAW</a:t>
            </a:r>
            <a:endParaRPr lang="pt-PT" sz="2100" b="1" dirty="0">
              <a:latin typeface="Tahoma" pitchFamily="34" charset="0"/>
              <a:ea typeface="Tahoma" pitchFamily="34" charset="0"/>
              <a:cs typeface="Tahoma" pitchFamily="34" charset="0"/>
            </a:endParaRPr>
          </a:p>
        </p:txBody>
      </p:sp>
      <p:cxnSp>
        <p:nvCxnSpPr>
          <p:cNvPr id="8" name="Straight Connector 9">
            <a:extLst>
              <a:ext uri="{FF2B5EF4-FFF2-40B4-BE49-F238E27FC236}">
                <a16:creationId xmlns:a16="http://schemas.microsoft.com/office/drawing/2014/main" id="{F0D67AAA-F8F2-7FB8-A6B6-0F744A3913B1}"/>
              </a:ext>
            </a:extLst>
          </p:cNvPr>
          <p:cNvCxnSpPr/>
          <p:nvPr/>
        </p:nvCxnSpPr>
        <p:spPr>
          <a:xfrm>
            <a:off x="647700" y="6108700"/>
            <a:ext cx="10985500" cy="0"/>
          </a:xfrm>
          <a:prstGeom prst="line">
            <a:avLst/>
          </a:prstGeom>
          <a:ln w="41275">
            <a:solidFill>
              <a:srgbClr val="756D43"/>
            </a:solidFill>
          </a:ln>
        </p:spPr>
        <p:style>
          <a:lnRef idx="1">
            <a:schemeClr val="accent1"/>
          </a:lnRef>
          <a:fillRef idx="0">
            <a:schemeClr val="accent1"/>
          </a:fillRef>
          <a:effectRef idx="0">
            <a:schemeClr val="accent1"/>
          </a:effectRef>
          <a:fontRef idx="minor">
            <a:schemeClr val="tx1"/>
          </a:fontRef>
        </p:style>
      </p:cxnSp>
      <p:sp>
        <p:nvSpPr>
          <p:cNvPr id="11" name="Rectângulo 10"/>
          <p:cNvSpPr/>
          <p:nvPr/>
        </p:nvSpPr>
        <p:spPr>
          <a:xfrm>
            <a:off x="803564" y="6211669"/>
            <a:ext cx="10820400" cy="369332"/>
          </a:xfrm>
          <a:prstGeom prst="rect">
            <a:avLst/>
          </a:prstGeom>
        </p:spPr>
        <p:txBody>
          <a:bodyPr wrap="square">
            <a:spAutoFit/>
          </a:bodyPr>
          <a:lstStyle/>
          <a:p>
            <a:pPr marL="0" indent="0" algn="ctr" fontAlgn="auto">
              <a:spcAft>
                <a:spcPts val="0"/>
              </a:spcAft>
              <a:buNone/>
              <a:defRPr/>
            </a:pPr>
            <a:r>
              <a:rPr lang="en-US"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Investment Opportunities in the Almond Value Chain in Mozambique</a:t>
            </a:r>
          </a:p>
        </p:txBody>
      </p:sp>
    </p:spTree>
    <p:extLst>
      <p:ext uri="{BB962C8B-B14F-4D97-AF65-F5344CB8AC3E}">
        <p14:creationId xmlns:p14="http://schemas.microsoft.com/office/powerpoint/2010/main" val="22368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2" descr="C:\Users\Proofreading\Downloads\Logo i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3308" y="263237"/>
            <a:ext cx="1390777" cy="6373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6"/>
          <p:cNvSpPr/>
          <p:nvPr/>
        </p:nvSpPr>
        <p:spPr>
          <a:xfrm>
            <a:off x="648335" y="1410298"/>
            <a:ext cx="10984865" cy="491225"/>
          </a:xfrm>
          <a:prstGeom prst="rect">
            <a:avLst/>
          </a:prstGeom>
        </p:spPr>
        <p:txBody>
          <a:bodyPr wrap="square">
            <a:spAutoFit/>
          </a:bodyPr>
          <a:lstStyle/>
          <a:p>
            <a:pPr algn="just">
              <a:lnSpc>
                <a:spcPct val="150000"/>
              </a:lnSpc>
              <a:buFont typeface="Wingdings" pitchFamily="2" charset="2"/>
              <a:buChar char="ü"/>
            </a:pPr>
            <a:endParaRPr lang="pt-BR" sz="2000" dirty="0">
              <a:latin typeface="Tahoma" pitchFamily="34" charset="0"/>
              <a:ea typeface="Tahoma" pitchFamily="34" charset="0"/>
              <a:cs typeface="Tahoma" pitchFamily="34" charset="0"/>
            </a:endParaRPr>
          </a:p>
        </p:txBody>
      </p:sp>
      <p:sp>
        <p:nvSpPr>
          <p:cNvPr id="7" name="Slide Number Placeholder 6"/>
          <p:cNvSpPr>
            <a:spLocks noGrp="1"/>
          </p:cNvSpPr>
          <p:nvPr>
            <p:ph type="sldNum" sz="quarter" idx="12"/>
          </p:nvPr>
        </p:nvSpPr>
        <p:spPr/>
        <p:txBody>
          <a:bodyPr/>
          <a:lstStyle/>
          <a:p>
            <a:fld id="{E974479D-B50E-4DA9-B258-831E22A08DE0}" type="slidenum">
              <a:rPr lang="en-US" smtClean="0"/>
              <a:pPr/>
              <a:t>11</a:t>
            </a:fld>
            <a:endParaRPr lang="en-US" dirty="0"/>
          </a:p>
        </p:txBody>
      </p:sp>
      <p:cxnSp>
        <p:nvCxnSpPr>
          <p:cNvPr id="9" name="Straight Connector 5">
            <a:extLst>
              <a:ext uri="{FF2B5EF4-FFF2-40B4-BE49-F238E27FC236}">
                <a16:creationId xmlns:a16="http://schemas.microsoft.com/office/drawing/2014/main" id="{0CAF1202-DC76-1ED8-3DD7-62DDB156DD83}"/>
              </a:ext>
            </a:extLst>
          </p:cNvPr>
          <p:cNvCxnSpPr/>
          <p:nvPr/>
        </p:nvCxnSpPr>
        <p:spPr>
          <a:xfrm>
            <a:off x="647700" y="1149350"/>
            <a:ext cx="10985500"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
        <p:nvSpPr>
          <p:cNvPr id="10" name="Rectângulo 9"/>
          <p:cNvSpPr/>
          <p:nvPr/>
        </p:nvSpPr>
        <p:spPr>
          <a:xfrm>
            <a:off x="748146" y="473471"/>
            <a:ext cx="9864436" cy="400110"/>
          </a:xfrm>
          <a:prstGeom prst="rect">
            <a:avLst/>
          </a:prstGeom>
        </p:spPr>
        <p:txBody>
          <a:bodyPr wrap="square">
            <a:spAutoFit/>
          </a:bodyPr>
          <a:lstStyle/>
          <a:p>
            <a:r>
              <a:rPr lang="pt-PT" sz="2000" b="1" dirty="0">
                <a:latin typeface="Tahoma" pitchFamily="34" charset="0"/>
                <a:ea typeface="Tahoma" pitchFamily="34" charset="0"/>
                <a:cs typeface="Tahoma" pitchFamily="34" charset="0"/>
              </a:rPr>
              <a:t>VI. </a:t>
            </a:r>
            <a:r>
              <a:rPr lang="en-US" sz="2000" b="1" dirty="0">
                <a:latin typeface="Tahoma" pitchFamily="34" charset="0"/>
                <a:ea typeface="Tahoma" pitchFamily="34" charset="0"/>
                <a:cs typeface="Tahoma" pitchFamily="34" charset="0"/>
              </a:rPr>
              <a:t>GUARANTEES AND FISCAL INCENTIVES UNDER THE INVESTMENT LAW</a:t>
            </a:r>
            <a:endParaRPr lang="pt-PT" sz="2000" dirty="0">
              <a:latin typeface="Tahoma" pitchFamily="34" charset="0"/>
              <a:ea typeface="Tahoma" pitchFamily="34" charset="0"/>
              <a:cs typeface="Tahoma" pitchFamily="34" charset="0"/>
            </a:endParaRPr>
          </a:p>
        </p:txBody>
      </p:sp>
      <p:sp>
        <p:nvSpPr>
          <p:cNvPr id="8" name="Rectângulo 7"/>
          <p:cNvSpPr/>
          <p:nvPr/>
        </p:nvSpPr>
        <p:spPr>
          <a:xfrm>
            <a:off x="706582" y="1374339"/>
            <a:ext cx="11014363" cy="2862322"/>
          </a:xfrm>
          <a:prstGeom prst="rect">
            <a:avLst/>
          </a:prstGeom>
        </p:spPr>
        <p:txBody>
          <a:bodyPr wrap="square">
            <a:spAutoFit/>
          </a:bodyPr>
          <a:lstStyle/>
          <a:p>
            <a:pPr marL="457200" indent="-457200" algn="just">
              <a:lnSpc>
                <a:spcPct val="150000"/>
              </a:lnSpc>
              <a:buFont typeface="+mj-lt"/>
              <a:buAutoNum type="alphaLcParenR" startAt="4"/>
            </a:pPr>
            <a:r>
              <a:rPr lang="en-US" sz="2000" b="1" dirty="0">
                <a:latin typeface="Tahoma" pitchFamily="34" charset="0"/>
                <a:ea typeface="Tahoma" pitchFamily="34" charset="0"/>
                <a:cs typeface="Tahoma" pitchFamily="34" charset="0"/>
              </a:rPr>
              <a:t>The state guarantees the granting of fiscal and customs incentives as outlined in the Tax Benefits Code for Investments in Mozambique;</a:t>
            </a:r>
          </a:p>
          <a:p>
            <a:pPr marL="342900" indent="-342900" algn="just">
              <a:lnSpc>
                <a:spcPct val="150000"/>
              </a:lnSpc>
              <a:buFont typeface="+mj-lt"/>
              <a:buAutoNum type="alphaLcParenR" startAt="4"/>
            </a:pPr>
            <a:r>
              <a:rPr lang="pt-PT" sz="2000" b="1" dirty="0" err="1">
                <a:latin typeface="Tahoma" pitchFamily="34" charset="0"/>
                <a:ea typeface="Tahoma" pitchFamily="34" charset="0"/>
                <a:cs typeface="Tahoma" pitchFamily="34" charset="0"/>
              </a:rPr>
              <a:t>Companies</a:t>
            </a:r>
            <a:r>
              <a:rPr lang="pt-PT" sz="2000" b="1" dirty="0">
                <a:latin typeface="Tahoma" pitchFamily="34" charset="0"/>
                <a:ea typeface="Tahoma" pitchFamily="34" charset="0"/>
                <a:cs typeface="Tahoma" pitchFamily="34" charset="0"/>
              </a:rPr>
              <a:t> </a:t>
            </a:r>
            <a:r>
              <a:rPr lang="pt-PT" sz="2000" b="1" dirty="0" err="1">
                <a:latin typeface="Tahoma" pitchFamily="34" charset="0"/>
                <a:ea typeface="Tahoma" pitchFamily="34" charset="0"/>
                <a:cs typeface="Tahoma" pitchFamily="34" charset="0"/>
              </a:rPr>
              <a:t>established</a:t>
            </a:r>
            <a:r>
              <a:rPr lang="pt-PT" sz="2000" b="1" dirty="0">
                <a:latin typeface="Tahoma" pitchFamily="34" charset="0"/>
                <a:ea typeface="Tahoma" pitchFamily="34" charset="0"/>
                <a:cs typeface="Tahoma" pitchFamily="34" charset="0"/>
              </a:rPr>
              <a:t> </a:t>
            </a:r>
            <a:r>
              <a:rPr lang="pt-PT" sz="2000" b="1" dirty="0" err="1">
                <a:latin typeface="Tahoma" pitchFamily="34" charset="0"/>
                <a:ea typeface="Tahoma" pitchFamily="34" charset="0"/>
                <a:cs typeface="Tahoma" pitchFamily="34" charset="0"/>
              </a:rPr>
              <a:t>with</a:t>
            </a:r>
            <a:r>
              <a:rPr lang="pt-PT" sz="2000" b="1" dirty="0">
                <a:latin typeface="Tahoma" pitchFamily="34" charset="0"/>
                <a:ea typeface="Tahoma" pitchFamily="34" charset="0"/>
                <a:cs typeface="Tahoma" pitchFamily="34" charset="0"/>
              </a:rPr>
              <a:t> </a:t>
            </a:r>
            <a:r>
              <a:rPr lang="pt-PT" sz="2000" b="1" dirty="0" err="1">
                <a:latin typeface="Tahoma" pitchFamily="34" charset="0"/>
                <a:ea typeface="Tahoma" pitchFamily="34" charset="0"/>
                <a:cs typeface="Tahoma" pitchFamily="34" charset="0"/>
              </a:rPr>
              <a:t>foreign</a:t>
            </a:r>
            <a:r>
              <a:rPr lang="pt-PT" sz="2000" b="1" dirty="0">
                <a:latin typeface="Tahoma" pitchFamily="34" charset="0"/>
                <a:ea typeface="Tahoma" pitchFamily="34" charset="0"/>
                <a:cs typeface="Tahoma" pitchFamily="34" charset="0"/>
              </a:rPr>
              <a:t> </a:t>
            </a:r>
            <a:r>
              <a:rPr lang="pt-PT" sz="2000" b="1" dirty="0" err="1">
                <a:latin typeface="Tahoma" pitchFamily="34" charset="0"/>
                <a:ea typeface="Tahoma" pitchFamily="34" charset="0"/>
                <a:cs typeface="Tahoma" pitchFamily="34" charset="0"/>
              </a:rPr>
              <a:t>direct</a:t>
            </a:r>
            <a:r>
              <a:rPr lang="pt-PT" sz="2000" b="1" dirty="0">
                <a:latin typeface="Tahoma" pitchFamily="34" charset="0"/>
                <a:ea typeface="Tahoma" pitchFamily="34" charset="0"/>
                <a:cs typeface="Tahoma" pitchFamily="34" charset="0"/>
              </a:rPr>
              <a:t> </a:t>
            </a:r>
            <a:r>
              <a:rPr lang="pt-PT" sz="2000" b="1" dirty="0" err="1">
                <a:latin typeface="Tahoma" pitchFamily="34" charset="0"/>
                <a:ea typeface="Tahoma" pitchFamily="34" charset="0"/>
                <a:cs typeface="Tahoma" pitchFamily="34" charset="0"/>
              </a:rPr>
              <a:t>investment</a:t>
            </a:r>
            <a:r>
              <a:rPr lang="pt-PT" sz="2000" b="1" dirty="0">
                <a:latin typeface="Tahoma" pitchFamily="34" charset="0"/>
                <a:ea typeface="Tahoma" pitchFamily="34" charset="0"/>
                <a:cs typeface="Tahoma" pitchFamily="34" charset="0"/>
              </a:rPr>
              <a:t> </a:t>
            </a:r>
            <a:r>
              <a:rPr lang="pt-PT" sz="2000" b="1" dirty="0" err="1">
                <a:latin typeface="Tahoma" pitchFamily="34" charset="0"/>
                <a:ea typeface="Tahoma" pitchFamily="34" charset="0"/>
                <a:cs typeface="Tahoma" pitchFamily="34" charset="0"/>
              </a:rPr>
              <a:t>participations</a:t>
            </a:r>
            <a:r>
              <a:rPr lang="pt-PT" sz="2000" b="1" dirty="0">
                <a:latin typeface="Tahoma" pitchFamily="34" charset="0"/>
                <a:ea typeface="Tahoma" pitchFamily="34" charset="0"/>
                <a:cs typeface="Tahoma" pitchFamily="34" charset="0"/>
              </a:rPr>
              <a:t> </a:t>
            </a:r>
            <a:r>
              <a:rPr lang="pt-PT" sz="2000" b="1" dirty="0" err="1">
                <a:latin typeface="Tahoma" pitchFamily="34" charset="0"/>
                <a:ea typeface="Tahoma" pitchFamily="34" charset="0"/>
                <a:cs typeface="Tahoma" pitchFamily="34" charset="0"/>
              </a:rPr>
              <a:t>may</a:t>
            </a:r>
            <a:r>
              <a:rPr lang="pt-PT" sz="2000" b="1" dirty="0">
                <a:latin typeface="Tahoma" pitchFamily="34" charset="0"/>
                <a:ea typeface="Tahoma" pitchFamily="34" charset="0"/>
                <a:cs typeface="Tahoma" pitchFamily="34" charset="0"/>
              </a:rPr>
              <a:t> </a:t>
            </a:r>
            <a:r>
              <a:rPr lang="pt-PT" sz="2000" b="1" dirty="0" err="1">
                <a:latin typeface="Tahoma" pitchFamily="34" charset="0"/>
                <a:ea typeface="Tahoma" pitchFamily="34" charset="0"/>
                <a:cs typeface="Tahoma" pitchFamily="34" charset="0"/>
              </a:rPr>
              <a:t>benefit</a:t>
            </a:r>
            <a:r>
              <a:rPr lang="pt-PT" sz="2000" b="1" dirty="0">
                <a:latin typeface="Tahoma" pitchFamily="34" charset="0"/>
                <a:ea typeface="Tahoma" pitchFamily="34" charset="0"/>
                <a:cs typeface="Tahoma" pitchFamily="34" charset="0"/>
              </a:rPr>
              <a:t> </a:t>
            </a:r>
            <a:r>
              <a:rPr lang="pt-PT" sz="2000" b="1" dirty="0" err="1">
                <a:latin typeface="Tahoma" pitchFamily="34" charset="0"/>
                <a:ea typeface="Tahoma" pitchFamily="34" charset="0"/>
                <a:cs typeface="Tahoma" pitchFamily="34" charset="0"/>
              </a:rPr>
              <a:t>from</a:t>
            </a:r>
            <a:r>
              <a:rPr lang="pt-PT" sz="2000" b="1" dirty="0">
                <a:latin typeface="Tahoma" pitchFamily="34" charset="0"/>
                <a:ea typeface="Tahoma" pitchFamily="34" charset="0"/>
                <a:cs typeface="Tahoma" pitchFamily="34" charset="0"/>
              </a:rPr>
              <a:t> </a:t>
            </a:r>
            <a:r>
              <a:rPr lang="pt-PT" sz="2000" b="1" dirty="0" err="1">
                <a:latin typeface="Tahoma" pitchFamily="34" charset="0"/>
                <a:ea typeface="Tahoma" pitchFamily="34" charset="0"/>
                <a:cs typeface="Tahoma" pitchFamily="34" charset="0"/>
              </a:rPr>
              <a:t>access</a:t>
            </a:r>
            <a:r>
              <a:rPr lang="pt-PT" sz="2000" b="1" dirty="0">
                <a:latin typeface="Tahoma" pitchFamily="34" charset="0"/>
                <a:ea typeface="Tahoma" pitchFamily="34" charset="0"/>
                <a:cs typeface="Tahoma" pitchFamily="34" charset="0"/>
              </a:rPr>
              <a:t> to </a:t>
            </a:r>
            <a:r>
              <a:rPr lang="pt-PT" sz="2000" b="1" dirty="0" err="1">
                <a:latin typeface="Tahoma" pitchFamily="34" charset="0"/>
                <a:ea typeface="Tahoma" pitchFamily="34" charset="0"/>
                <a:cs typeface="Tahoma" pitchFamily="34" charset="0"/>
              </a:rPr>
              <a:t>domestic</a:t>
            </a:r>
            <a:r>
              <a:rPr lang="pt-PT" sz="2000" b="1" dirty="0">
                <a:latin typeface="Tahoma" pitchFamily="34" charset="0"/>
                <a:ea typeface="Tahoma" pitchFamily="34" charset="0"/>
                <a:cs typeface="Tahoma" pitchFamily="34" charset="0"/>
              </a:rPr>
              <a:t> </a:t>
            </a:r>
            <a:r>
              <a:rPr lang="pt-PT" sz="2000" b="1" dirty="0" err="1">
                <a:latin typeface="Tahoma" pitchFamily="34" charset="0"/>
                <a:ea typeface="Tahoma" pitchFamily="34" charset="0"/>
                <a:cs typeface="Tahoma" pitchFamily="34" charset="0"/>
              </a:rPr>
              <a:t>credit</a:t>
            </a:r>
            <a:r>
              <a:rPr lang="pt-PT" sz="2000" dirty="0">
                <a:latin typeface="Tahoma" pitchFamily="34" charset="0"/>
                <a:ea typeface="Tahoma" pitchFamily="34" charset="0"/>
                <a:cs typeface="Tahoma" pitchFamily="34" charset="0"/>
              </a:rPr>
              <a:t>,</a:t>
            </a:r>
            <a:r>
              <a:rPr lang="en-US" sz="2000" dirty="0">
                <a:latin typeface="Tahoma" pitchFamily="34" charset="0"/>
                <a:ea typeface="Tahoma" pitchFamily="34" charset="0"/>
                <a:cs typeface="Tahoma" pitchFamily="34" charset="0"/>
              </a:rPr>
              <a:t> in the same terms and conditions applicable to Mozambican companies, and in accordance with the current legislation in the country</a:t>
            </a:r>
            <a:r>
              <a:rPr lang="pt-PT" sz="2000" dirty="0">
                <a:latin typeface="Tahoma" pitchFamily="34" charset="0"/>
                <a:ea typeface="Tahoma" pitchFamily="34" charset="0"/>
                <a:cs typeface="Tahoma" pitchFamily="34" charset="0"/>
              </a:rPr>
              <a:t>.</a:t>
            </a:r>
            <a:r>
              <a:rPr lang="en-US" sz="2000" dirty="0">
                <a:latin typeface="Tahoma" pitchFamily="34" charset="0"/>
                <a:ea typeface="Tahoma" pitchFamily="34" charset="0"/>
                <a:cs typeface="Tahoma" pitchFamily="34" charset="0"/>
              </a:rPr>
              <a:t/>
            </a:r>
            <a:br>
              <a:rPr lang="en-US" sz="2000" dirty="0">
                <a:latin typeface="Tahoma" pitchFamily="34" charset="0"/>
                <a:ea typeface="Tahoma" pitchFamily="34" charset="0"/>
                <a:cs typeface="Tahoma" pitchFamily="34" charset="0"/>
              </a:rPr>
            </a:br>
            <a:endParaRPr lang="pt-PT" sz="2000" dirty="0">
              <a:latin typeface="Tahoma" pitchFamily="34" charset="0"/>
              <a:ea typeface="Tahoma" pitchFamily="34" charset="0"/>
              <a:cs typeface="Tahoma" pitchFamily="34" charset="0"/>
            </a:endParaRPr>
          </a:p>
        </p:txBody>
      </p:sp>
      <p:cxnSp>
        <p:nvCxnSpPr>
          <p:cNvPr id="11" name="Straight Connector 9">
            <a:extLst>
              <a:ext uri="{FF2B5EF4-FFF2-40B4-BE49-F238E27FC236}">
                <a16:creationId xmlns:a16="http://schemas.microsoft.com/office/drawing/2014/main" id="{F0D67AAA-F8F2-7FB8-A6B6-0F744A3913B1}"/>
              </a:ext>
            </a:extLst>
          </p:cNvPr>
          <p:cNvCxnSpPr/>
          <p:nvPr/>
        </p:nvCxnSpPr>
        <p:spPr>
          <a:xfrm>
            <a:off x="647700" y="6108700"/>
            <a:ext cx="10985500" cy="0"/>
          </a:xfrm>
          <a:prstGeom prst="line">
            <a:avLst/>
          </a:prstGeom>
          <a:ln w="41275">
            <a:solidFill>
              <a:srgbClr val="756D43"/>
            </a:solidFill>
          </a:ln>
        </p:spPr>
        <p:style>
          <a:lnRef idx="1">
            <a:schemeClr val="accent1"/>
          </a:lnRef>
          <a:fillRef idx="0">
            <a:schemeClr val="accent1"/>
          </a:fillRef>
          <a:effectRef idx="0">
            <a:schemeClr val="accent1"/>
          </a:effectRef>
          <a:fontRef idx="minor">
            <a:schemeClr val="tx1"/>
          </a:fontRef>
        </p:style>
      </p:cxnSp>
      <p:sp>
        <p:nvSpPr>
          <p:cNvPr id="12" name="Rectângulo 11"/>
          <p:cNvSpPr/>
          <p:nvPr/>
        </p:nvSpPr>
        <p:spPr>
          <a:xfrm>
            <a:off x="692727" y="6211669"/>
            <a:ext cx="10875818" cy="369332"/>
          </a:xfrm>
          <a:prstGeom prst="rect">
            <a:avLst/>
          </a:prstGeom>
        </p:spPr>
        <p:txBody>
          <a:bodyPr wrap="square">
            <a:spAutoFit/>
          </a:bodyPr>
          <a:lstStyle/>
          <a:p>
            <a:pPr marL="0" indent="0" algn="ctr" fontAlgn="auto">
              <a:spcAft>
                <a:spcPts val="0"/>
              </a:spcAft>
              <a:buNone/>
              <a:defRPr/>
            </a:pPr>
            <a:r>
              <a:rPr lang="en-US"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Investment Opportunities In The Almond Value Chain in Mozambique</a:t>
            </a:r>
          </a:p>
        </p:txBody>
      </p:sp>
    </p:spTree>
    <p:extLst>
      <p:ext uri="{BB962C8B-B14F-4D97-AF65-F5344CB8AC3E}">
        <p14:creationId xmlns:p14="http://schemas.microsoft.com/office/powerpoint/2010/main" val="223682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2" descr="C:\Users\Proofreading\Downloads\Logo i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4402" y="235527"/>
            <a:ext cx="1421015" cy="6511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6"/>
          <p:cNvSpPr/>
          <p:nvPr/>
        </p:nvSpPr>
        <p:spPr>
          <a:xfrm>
            <a:off x="648335" y="1410298"/>
            <a:ext cx="10984865" cy="491225"/>
          </a:xfrm>
          <a:prstGeom prst="rect">
            <a:avLst/>
          </a:prstGeom>
        </p:spPr>
        <p:txBody>
          <a:bodyPr wrap="square">
            <a:spAutoFit/>
          </a:bodyPr>
          <a:lstStyle/>
          <a:p>
            <a:pPr algn="just">
              <a:lnSpc>
                <a:spcPct val="150000"/>
              </a:lnSpc>
              <a:buFont typeface="Wingdings" pitchFamily="2" charset="2"/>
              <a:buChar char="ü"/>
            </a:pPr>
            <a:endParaRPr lang="pt-BR" sz="2000" dirty="0">
              <a:latin typeface="Tahoma" pitchFamily="34" charset="0"/>
              <a:ea typeface="Tahoma" pitchFamily="34" charset="0"/>
              <a:cs typeface="Tahoma" pitchFamily="34" charset="0"/>
            </a:endParaRPr>
          </a:p>
        </p:txBody>
      </p:sp>
      <p:sp>
        <p:nvSpPr>
          <p:cNvPr id="7" name="Slide Number Placeholder 6"/>
          <p:cNvSpPr>
            <a:spLocks noGrp="1"/>
          </p:cNvSpPr>
          <p:nvPr>
            <p:ph type="sldNum" sz="quarter" idx="12"/>
          </p:nvPr>
        </p:nvSpPr>
        <p:spPr/>
        <p:txBody>
          <a:bodyPr/>
          <a:lstStyle/>
          <a:p>
            <a:fld id="{E974479D-B50E-4DA9-B258-831E22A08DE0}" type="slidenum">
              <a:rPr lang="en-US" smtClean="0"/>
              <a:pPr/>
              <a:t>12</a:t>
            </a:fld>
            <a:endParaRPr lang="en-US" dirty="0"/>
          </a:p>
        </p:txBody>
      </p:sp>
      <p:cxnSp>
        <p:nvCxnSpPr>
          <p:cNvPr id="9" name="Straight Connector 5">
            <a:extLst>
              <a:ext uri="{FF2B5EF4-FFF2-40B4-BE49-F238E27FC236}">
                <a16:creationId xmlns:a16="http://schemas.microsoft.com/office/drawing/2014/main" id="{0CAF1202-DC76-1ED8-3DD7-62DDB156DD83}"/>
              </a:ext>
            </a:extLst>
          </p:cNvPr>
          <p:cNvCxnSpPr/>
          <p:nvPr/>
        </p:nvCxnSpPr>
        <p:spPr>
          <a:xfrm>
            <a:off x="647700" y="1149350"/>
            <a:ext cx="10629900" cy="577"/>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
        <p:nvSpPr>
          <p:cNvPr id="10" name="Rectângulo 9"/>
          <p:cNvSpPr/>
          <p:nvPr/>
        </p:nvSpPr>
        <p:spPr>
          <a:xfrm>
            <a:off x="706582" y="415636"/>
            <a:ext cx="9767454" cy="769441"/>
          </a:xfrm>
          <a:prstGeom prst="rect">
            <a:avLst/>
          </a:prstGeom>
        </p:spPr>
        <p:txBody>
          <a:bodyPr wrap="square">
            <a:spAutoFit/>
          </a:bodyPr>
          <a:lstStyle/>
          <a:p>
            <a:r>
              <a:rPr lang="pt-PT" sz="2000" b="1" dirty="0">
                <a:latin typeface="Tahoma" pitchFamily="34" charset="0"/>
                <a:ea typeface="Tahoma" pitchFamily="34" charset="0"/>
                <a:cs typeface="Tahoma" pitchFamily="34" charset="0"/>
              </a:rPr>
              <a:t>VI. </a:t>
            </a:r>
            <a:r>
              <a:rPr lang="en-US" sz="2000" b="1" dirty="0">
                <a:latin typeface="Tahoma" pitchFamily="34" charset="0"/>
                <a:ea typeface="Tahoma" pitchFamily="34" charset="0"/>
                <a:cs typeface="Tahoma" pitchFamily="34" charset="0"/>
              </a:rPr>
              <a:t>GUARANTEES AND FISCAL INCENTIVES UNDER THE INVESTMENT LAW</a:t>
            </a:r>
          </a:p>
          <a:p>
            <a:endParaRPr lang="pt-PT" sz="2400" dirty="0"/>
          </a:p>
        </p:txBody>
      </p:sp>
      <p:sp>
        <p:nvSpPr>
          <p:cNvPr id="8" name="Rectângulo 7"/>
          <p:cNvSpPr/>
          <p:nvPr/>
        </p:nvSpPr>
        <p:spPr>
          <a:xfrm>
            <a:off x="706583" y="1374339"/>
            <a:ext cx="10764982" cy="4247317"/>
          </a:xfrm>
          <a:prstGeom prst="rect">
            <a:avLst/>
          </a:prstGeom>
        </p:spPr>
        <p:txBody>
          <a:bodyPr wrap="square">
            <a:spAutoFit/>
          </a:bodyPr>
          <a:lstStyle/>
          <a:p>
            <a:pPr marL="457200" indent="-457200" algn="just">
              <a:lnSpc>
                <a:spcPct val="150000"/>
              </a:lnSpc>
              <a:buFont typeface="+mj-lt"/>
              <a:buAutoNum type="alphaLcParenR" startAt="6"/>
            </a:pPr>
            <a:r>
              <a:rPr lang="pt-PT" sz="2000" b="1" dirty="0" err="1"/>
              <a:t>Allocation</a:t>
            </a:r>
            <a:r>
              <a:rPr lang="pt-PT" sz="2000" b="1" dirty="0"/>
              <a:t> </a:t>
            </a:r>
            <a:r>
              <a:rPr lang="pt-PT" sz="2000" b="1" dirty="0" err="1"/>
              <a:t>of</a:t>
            </a:r>
            <a:r>
              <a:rPr lang="pt-PT" sz="2000" b="1" dirty="0"/>
              <a:t> </a:t>
            </a:r>
            <a:r>
              <a:rPr lang="pt-PT" sz="2000" b="1" dirty="0" err="1"/>
              <a:t>Foreign</a:t>
            </a:r>
            <a:r>
              <a:rPr lang="pt-PT" sz="2000" b="1" dirty="0"/>
              <a:t> </a:t>
            </a:r>
            <a:r>
              <a:rPr lang="pt-PT" sz="2000" b="1" dirty="0" err="1"/>
              <a:t>Currency</a:t>
            </a:r>
            <a:r>
              <a:rPr lang="pt-PT" sz="2000" b="1" dirty="0"/>
              <a:t>: </a:t>
            </a:r>
            <a:r>
              <a:rPr lang="en-US" sz="2000" dirty="0"/>
              <a:t>For enterprises engaged in foreign exchange generating activities</a:t>
            </a:r>
            <a:r>
              <a:rPr lang="pt-PT" sz="2000" dirty="0"/>
              <a:t>,</a:t>
            </a:r>
            <a:r>
              <a:rPr lang="en-US" sz="2000" dirty="0"/>
              <a:t> the central national bank may authorize the retention, in a foreign currency account, of a portion of the revenues generated by them</a:t>
            </a:r>
            <a:r>
              <a:rPr lang="pt-PT" sz="2000" dirty="0"/>
              <a:t>;</a:t>
            </a:r>
          </a:p>
          <a:p>
            <a:pPr marL="457200" indent="-457200" algn="just">
              <a:lnSpc>
                <a:spcPct val="150000"/>
              </a:lnSpc>
              <a:buFont typeface="+mj-lt"/>
              <a:buAutoNum type="alphaLcParenR" startAt="6"/>
            </a:pPr>
            <a:endParaRPr lang="en-US" sz="2000" dirty="0">
              <a:latin typeface="Tahoma" pitchFamily="34" charset="0"/>
              <a:ea typeface="Tahoma" pitchFamily="34" charset="0"/>
              <a:cs typeface="Tahoma" pitchFamily="34" charset="0"/>
            </a:endParaRPr>
          </a:p>
          <a:p>
            <a:pPr marL="457200" indent="-457200" algn="just">
              <a:lnSpc>
                <a:spcPct val="150000"/>
              </a:lnSpc>
              <a:buFont typeface="+mj-lt"/>
              <a:buAutoNum type="alphaLcParenR" startAt="6"/>
            </a:pPr>
            <a:r>
              <a:rPr lang="en-US" sz="2000" b="1" dirty="0">
                <a:latin typeface="Tahoma" pitchFamily="34" charset="0"/>
                <a:ea typeface="Tahoma" pitchFamily="34" charset="0"/>
                <a:cs typeface="Tahoma" pitchFamily="34" charset="0"/>
              </a:rPr>
              <a:t>The Cashew Law: Law </a:t>
            </a:r>
            <a:r>
              <a:rPr lang="en-US" sz="2000" dirty="0">
                <a:latin typeface="Tahoma" pitchFamily="34" charset="0"/>
                <a:ea typeface="Tahoma" pitchFamily="34" charset="0"/>
                <a:cs typeface="Tahoma" pitchFamily="34" charset="0"/>
              </a:rPr>
              <a:t>nº 09/2023 of July 20 , recently approved Will consolidate the legal framework of the cashew value chain, adapting it to current demands of the national and international markets, stimulating competitiveness among stakeholders, ensuring the necessary security and tranquility for investments in the Cashew Subsector</a:t>
            </a:r>
            <a:r>
              <a:rPr lang="pt-PT" sz="2000" dirty="0">
                <a:solidFill>
                  <a:schemeClr val="bg2">
                    <a:lumMod val="10000"/>
                  </a:schemeClr>
                </a:solidFill>
                <a:latin typeface="Tahoma" pitchFamily="34" charset="0"/>
                <a:ea typeface="Tahoma" pitchFamily="34" charset="0"/>
                <a:cs typeface="Tahoma" pitchFamily="34" charset="0"/>
              </a:rPr>
              <a:t>. </a:t>
            </a:r>
            <a:r>
              <a:rPr lang="en-US" sz="2000" dirty="0">
                <a:latin typeface="Tahoma" pitchFamily="34" charset="0"/>
                <a:ea typeface="Tahoma" pitchFamily="34" charset="0"/>
                <a:cs typeface="Tahoma" pitchFamily="34" charset="0"/>
              </a:rPr>
              <a:t/>
            </a:r>
            <a:br>
              <a:rPr lang="en-US" sz="2000" dirty="0">
                <a:latin typeface="Tahoma" pitchFamily="34" charset="0"/>
                <a:ea typeface="Tahoma" pitchFamily="34" charset="0"/>
                <a:cs typeface="Tahoma" pitchFamily="34" charset="0"/>
              </a:rPr>
            </a:br>
            <a:endParaRPr lang="pt-PT" sz="2000" dirty="0">
              <a:latin typeface="Tahoma" pitchFamily="34" charset="0"/>
              <a:ea typeface="Tahoma" pitchFamily="34" charset="0"/>
              <a:cs typeface="Tahoma" pitchFamily="34" charset="0"/>
            </a:endParaRPr>
          </a:p>
        </p:txBody>
      </p:sp>
      <p:cxnSp>
        <p:nvCxnSpPr>
          <p:cNvPr id="11" name="Straight Connector 9">
            <a:extLst>
              <a:ext uri="{FF2B5EF4-FFF2-40B4-BE49-F238E27FC236}">
                <a16:creationId xmlns:a16="http://schemas.microsoft.com/office/drawing/2014/main" id="{F0D67AAA-F8F2-7FB8-A6B6-0F744A3913B1}"/>
              </a:ext>
            </a:extLst>
          </p:cNvPr>
          <p:cNvCxnSpPr/>
          <p:nvPr/>
        </p:nvCxnSpPr>
        <p:spPr>
          <a:xfrm>
            <a:off x="647700" y="6108700"/>
            <a:ext cx="10985500" cy="0"/>
          </a:xfrm>
          <a:prstGeom prst="line">
            <a:avLst/>
          </a:prstGeom>
          <a:ln w="41275">
            <a:solidFill>
              <a:srgbClr val="756D43"/>
            </a:solidFill>
          </a:ln>
        </p:spPr>
        <p:style>
          <a:lnRef idx="1">
            <a:schemeClr val="accent1"/>
          </a:lnRef>
          <a:fillRef idx="0">
            <a:schemeClr val="accent1"/>
          </a:fillRef>
          <a:effectRef idx="0">
            <a:schemeClr val="accent1"/>
          </a:effectRef>
          <a:fontRef idx="minor">
            <a:schemeClr val="tx1"/>
          </a:fontRef>
        </p:style>
      </p:cxnSp>
      <p:sp>
        <p:nvSpPr>
          <p:cNvPr id="12" name="Rectângulo 11"/>
          <p:cNvSpPr/>
          <p:nvPr/>
        </p:nvSpPr>
        <p:spPr>
          <a:xfrm>
            <a:off x="678873" y="6211669"/>
            <a:ext cx="10972800" cy="369332"/>
          </a:xfrm>
          <a:prstGeom prst="rect">
            <a:avLst/>
          </a:prstGeom>
        </p:spPr>
        <p:txBody>
          <a:bodyPr wrap="square">
            <a:spAutoFit/>
          </a:bodyPr>
          <a:lstStyle/>
          <a:p>
            <a:pPr marL="0" indent="0" algn="ctr" fontAlgn="auto">
              <a:spcAft>
                <a:spcPts val="0"/>
              </a:spcAft>
              <a:buNone/>
              <a:defRPr/>
            </a:pPr>
            <a:r>
              <a:rPr lang="en-US"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Investment Opportunities in the Almond Value Chain in Mozambique</a:t>
            </a:r>
          </a:p>
        </p:txBody>
      </p:sp>
    </p:spTree>
    <p:extLst>
      <p:ext uri="{BB962C8B-B14F-4D97-AF65-F5344CB8AC3E}">
        <p14:creationId xmlns:p14="http://schemas.microsoft.com/office/powerpoint/2010/main" val="22368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2" descr="C:\Users\Proofreading\Downloads\Logo i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4402" y="235527"/>
            <a:ext cx="1421015" cy="6511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6"/>
          <p:cNvSpPr/>
          <p:nvPr/>
        </p:nvSpPr>
        <p:spPr>
          <a:xfrm>
            <a:off x="648335" y="1410298"/>
            <a:ext cx="10984865" cy="491225"/>
          </a:xfrm>
          <a:prstGeom prst="rect">
            <a:avLst/>
          </a:prstGeom>
        </p:spPr>
        <p:txBody>
          <a:bodyPr wrap="square">
            <a:spAutoFit/>
          </a:bodyPr>
          <a:lstStyle/>
          <a:p>
            <a:pPr algn="just">
              <a:lnSpc>
                <a:spcPct val="150000"/>
              </a:lnSpc>
              <a:buFont typeface="Wingdings" pitchFamily="2" charset="2"/>
              <a:buChar char="ü"/>
            </a:pPr>
            <a:endParaRPr lang="pt-BR" sz="2000" dirty="0">
              <a:latin typeface="Tahoma" pitchFamily="34" charset="0"/>
              <a:ea typeface="Tahoma" pitchFamily="34" charset="0"/>
              <a:cs typeface="Tahoma" pitchFamily="34" charset="0"/>
            </a:endParaRPr>
          </a:p>
        </p:txBody>
      </p:sp>
      <p:sp>
        <p:nvSpPr>
          <p:cNvPr id="7" name="Slide Number Placeholder 6"/>
          <p:cNvSpPr>
            <a:spLocks noGrp="1"/>
          </p:cNvSpPr>
          <p:nvPr>
            <p:ph type="sldNum" sz="quarter" idx="12"/>
          </p:nvPr>
        </p:nvSpPr>
        <p:spPr/>
        <p:txBody>
          <a:bodyPr/>
          <a:lstStyle/>
          <a:p>
            <a:fld id="{E974479D-B50E-4DA9-B258-831E22A08DE0}" type="slidenum">
              <a:rPr lang="en-US" smtClean="0"/>
              <a:pPr/>
              <a:t>13</a:t>
            </a:fld>
            <a:endParaRPr lang="en-US" dirty="0"/>
          </a:p>
        </p:txBody>
      </p:sp>
      <p:cxnSp>
        <p:nvCxnSpPr>
          <p:cNvPr id="9" name="Straight Connector 5">
            <a:extLst>
              <a:ext uri="{FF2B5EF4-FFF2-40B4-BE49-F238E27FC236}">
                <a16:creationId xmlns:a16="http://schemas.microsoft.com/office/drawing/2014/main" id="{0CAF1202-DC76-1ED8-3DD7-62DDB156DD83}"/>
              </a:ext>
            </a:extLst>
          </p:cNvPr>
          <p:cNvCxnSpPr/>
          <p:nvPr/>
        </p:nvCxnSpPr>
        <p:spPr>
          <a:xfrm>
            <a:off x="647700" y="1149350"/>
            <a:ext cx="10629900" cy="577"/>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
        <p:nvSpPr>
          <p:cNvPr id="10" name="Rectângulo 9"/>
          <p:cNvSpPr/>
          <p:nvPr/>
        </p:nvSpPr>
        <p:spPr>
          <a:xfrm>
            <a:off x="706582" y="415636"/>
            <a:ext cx="9767454" cy="400110"/>
          </a:xfrm>
          <a:prstGeom prst="rect">
            <a:avLst/>
          </a:prstGeom>
        </p:spPr>
        <p:txBody>
          <a:bodyPr wrap="square">
            <a:spAutoFit/>
          </a:bodyPr>
          <a:lstStyle/>
          <a:p>
            <a:r>
              <a:rPr lang="pt-PT" sz="2000" b="1" dirty="0">
                <a:latin typeface="Tahoma" pitchFamily="34" charset="0"/>
                <a:ea typeface="Tahoma" pitchFamily="34" charset="0"/>
                <a:cs typeface="Tahoma" pitchFamily="34" charset="0"/>
              </a:rPr>
              <a:t>VII. </a:t>
            </a:r>
            <a:r>
              <a:rPr lang="en-US" sz="2000" b="1" dirty="0">
                <a:latin typeface="Tahoma" pitchFamily="34" charset="0"/>
                <a:ea typeface="Tahoma" pitchFamily="34" charset="0"/>
                <a:cs typeface="Tahoma" pitchFamily="34" charset="0"/>
              </a:rPr>
              <a:t>Economic Acceleration Measures </a:t>
            </a:r>
            <a:r>
              <a:rPr lang="en-US" sz="2000" b="1" dirty="0" err="1">
                <a:latin typeface="Tahoma" pitchFamily="34" charset="0"/>
                <a:ea typeface="Tahoma" pitchFamily="34" charset="0"/>
                <a:cs typeface="Tahoma" pitchFamily="34" charset="0"/>
              </a:rPr>
              <a:t>Programme</a:t>
            </a:r>
            <a:r>
              <a:rPr lang="en-US" sz="2000" b="1" dirty="0">
                <a:latin typeface="Tahoma" pitchFamily="34" charset="0"/>
                <a:ea typeface="Tahoma" pitchFamily="34" charset="0"/>
                <a:cs typeface="Tahoma" pitchFamily="34" charset="0"/>
              </a:rPr>
              <a:t> (EAP) – Mozambique</a:t>
            </a:r>
          </a:p>
        </p:txBody>
      </p:sp>
      <p:sp>
        <p:nvSpPr>
          <p:cNvPr id="8" name="Rectângulo 7"/>
          <p:cNvSpPr/>
          <p:nvPr/>
        </p:nvSpPr>
        <p:spPr>
          <a:xfrm>
            <a:off x="401782" y="1152666"/>
            <a:ext cx="11069783" cy="5009064"/>
          </a:xfrm>
          <a:prstGeom prst="rect">
            <a:avLst/>
          </a:prstGeom>
        </p:spPr>
        <p:txBody>
          <a:bodyPr wrap="square">
            <a:spAutoFit/>
          </a:bodyPr>
          <a:lstStyle/>
          <a:p>
            <a:pPr indent="-457200" algn="just">
              <a:lnSpc>
                <a:spcPct val="150000"/>
              </a:lnSpc>
            </a:pPr>
            <a:r>
              <a:rPr lang="en-US" sz="2000" dirty="0"/>
              <a:t>The Government of the Republic of Mozambique announced the launch of the </a:t>
            </a:r>
            <a:r>
              <a:rPr lang="en-US" sz="2000" dirty="0" err="1"/>
              <a:t>Programme</a:t>
            </a:r>
            <a:r>
              <a:rPr lang="en-US" sz="2000" dirty="0"/>
              <a:t> of Economic Acceleration Measures (henceforth "EAP") on 9 August 2022, a </a:t>
            </a:r>
            <a:r>
              <a:rPr lang="en-US" sz="2000" dirty="0" err="1"/>
              <a:t>programme</a:t>
            </a:r>
            <a:r>
              <a:rPr lang="en-US" sz="2000" dirty="0"/>
              <a:t> comprising a package of </a:t>
            </a:r>
            <a:r>
              <a:rPr lang="en-US" sz="2000" b="1" dirty="0"/>
              <a:t>twenty</a:t>
            </a:r>
            <a:r>
              <a:rPr lang="en-US" sz="2000" dirty="0"/>
              <a:t> reform measures aimed at resuming economic growth. Of the 20 reform measures, we highlight 3 that have a direct impact on the almond subsector, namely:</a:t>
            </a:r>
          </a:p>
          <a:p>
            <a:pPr indent="-457200" algn="just">
              <a:lnSpc>
                <a:spcPct val="150000"/>
              </a:lnSpc>
            </a:pPr>
            <a:endParaRPr lang="en-US" sz="1900" b="1" dirty="0">
              <a:latin typeface="Tahoma" pitchFamily="34" charset="0"/>
              <a:ea typeface="Tahoma" pitchFamily="34" charset="0"/>
              <a:cs typeface="Tahoma" pitchFamily="34" charset="0"/>
            </a:endParaRPr>
          </a:p>
          <a:p>
            <a:pPr marL="457200" indent="-457200" algn="just">
              <a:lnSpc>
                <a:spcPct val="150000"/>
              </a:lnSpc>
              <a:buFont typeface="+mj-lt"/>
              <a:buAutoNum type="alphaLcParenR"/>
            </a:pPr>
            <a:r>
              <a:rPr lang="en-US" sz="1900" b="1" dirty="0">
                <a:latin typeface="Tahoma" pitchFamily="34" charset="0"/>
                <a:ea typeface="Tahoma" pitchFamily="34" charset="0"/>
                <a:cs typeface="Tahoma" pitchFamily="34" charset="0"/>
              </a:rPr>
              <a:t>Exemption from VAT on the import of production factors for agriculture and electrification</a:t>
            </a:r>
            <a:r>
              <a:rPr lang="en-US" sz="1900" dirty="0">
                <a:latin typeface="Tahoma" pitchFamily="34" charset="0"/>
                <a:ea typeface="Tahoma" pitchFamily="34" charset="0"/>
                <a:cs typeface="Tahoma" pitchFamily="34" charset="0"/>
              </a:rPr>
              <a:t>, with the aim of reducing the costs of agricultural inputs so as to promote production and competitiveness in the agricultural sector and to promote investment in renewable energies to accelerate their access allowing their arrival in rural areas;</a:t>
            </a:r>
          </a:p>
          <a:p>
            <a:pPr marL="457200" indent="-457200" algn="just">
              <a:lnSpc>
                <a:spcPct val="150000"/>
              </a:lnSpc>
            </a:pPr>
            <a:r>
              <a:rPr lang="en-US" sz="1900" dirty="0">
                <a:latin typeface="Tahoma" pitchFamily="34" charset="0"/>
                <a:ea typeface="Tahoma" pitchFamily="34" charset="0"/>
                <a:cs typeface="Tahoma" pitchFamily="34" charset="0"/>
              </a:rPr>
              <a:t/>
            </a:r>
            <a:br>
              <a:rPr lang="en-US" sz="1900" dirty="0">
                <a:latin typeface="Tahoma" pitchFamily="34" charset="0"/>
                <a:ea typeface="Tahoma" pitchFamily="34" charset="0"/>
                <a:cs typeface="Tahoma" pitchFamily="34" charset="0"/>
              </a:rPr>
            </a:br>
            <a:endParaRPr lang="pt-PT" sz="1900" dirty="0">
              <a:latin typeface="Tahoma" pitchFamily="34" charset="0"/>
              <a:ea typeface="Tahoma" pitchFamily="34" charset="0"/>
              <a:cs typeface="Tahoma" pitchFamily="34" charset="0"/>
            </a:endParaRPr>
          </a:p>
        </p:txBody>
      </p:sp>
      <p:cxnSp>
        <p:nvCxnSpPr>
          <p:cNvPr id="11" name="Straight Connector 9">
            <a:extLst>
              <a:ext uri="{FF2B5EF4-FFF2-40B4-BE49-F238E27FC236}">
                <a16:creationId xmlns:a16="http://schemas.microsoft.com/office/drawing/2014/main" id="{F0D67AAA-F8F2-7FB8-A6B6-0F744A3913B1}"/>
              </a:ext>
            </a:extLst>
          </p:cNvPr>
          <p:cNvCxnSpPr/>
          <p:nvPr/>
        </p:nvCxnSpPr>
        <p:spPr>
          <a:xfrm>
            <a:off x="647700" y="6108700"/>
            <a:ext cx="10985500" cy="0"/>
          </a:xfrm>
          <a:prstGeom prst="line">
            <a:avLst/>
          </a:prstGeom>
          <a:ln w="41275">
            <a:solidFill>
              <a:srgbClr val="756D43"/>
            </a:solidFill>
          </a:ln>
        </p:spPr>
        <p:style>
          <a:lnRef idx="1">
            <a:schemeClr val="accent1"/>
          </a:lnRef>
          <a:fillRef idx="0">
            <a:schemeClr val="accent1"/>
          </a:fillRef>
          <a:effectRef idx="0">
            <a:schemeClr val="accent1"/>
          </a:effectRef>
          <a:fontRef idx="minor">
            <a:schemeClr val="tx1"/>
          </a:fontRef>
        </p:style>
      </p:cxnSp>
      <p:sp>
        <p:nvSpPr>
          <p:cNvPr id="12" name="Rectângulo 11"/>
          <p:cNvSpPr/>
          <p:nvPr/>
        </p:nvSpPr>
        <p:spPr>
          <a:xfrm>
            <a:off x="678873" y="6211669"/>
            <a:ext cx="10972800" cy="369332"/>
          </a:xfrm>
          <a:prstGeom prst="rect">
            <a:avLst/>
          </a:prstGeom>
        </p:spPr>
        <p:txBody>
          <a:bodyPr wrap="square">
            <a:spAutoFit/>
          </a:bodyPr>
          <a:lstStyle/>
          <a:p>
            <a:pPr marL="0" indent="0" algn="ctr" fontAlgn="auto">
              <a:spcAft>
                <a:spcPts val="0"/>
              </a:spcAft>
              <a:buNone/>
              <a:defRPr/>
            </a:pPr>
            <a:r>
              <a:rPr lang="en-US"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Investment Opportunities in the Almond Value Chain in Mozambique</a:t>
            </a:r>
          </a:p>
        </p:txBody>
      </p:sp>
    </p:spTree>
    <p:extLst>
      <p:ext uri="{BB962C8B-B14F-4D97-AF65-F5344CB8AC3E}">
        <p14:creationId xmlns:p14="http://schemas.microsoft.com/office/powerpoint/2010/main" val="22368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2" descr="C:\Users\Proofreading\Downloads\Logo i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4402" y="235527"/>
            <a:ext cx="1421015" cy="6511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6"/>
          <p:cNvSpPr/>
          <p:nvPr/>
        </p:nvSpPr>
        <p:spPr>
          <a:xfrm>
            <a:off x="648335" y="1410298"/>
            <a:ext cx="10984865" cy="491225"/>
          </a:xfrm>
          <a:prstGeom prst="rect">
            <a:avLst/>
          </a:prstGeom>
        </p:spPr>
        <p:txBody>
          <a:bodyPr wrap="square">
            <a:spAutoFit/>
          </a:bodyPr>
          <a:lstStyle/>
          <a:p>
            <a:pPr algn="just">
              <a:lnSpc>
                <a:spcPct val="150000"/>
              </a:lnSpc>
              <a:buFont typeface="Wingdings" pitchFamily="2" charset="2"/>
              <a:buChar char="ü"/>
            </a:pPr>
            <a:endParaRPr lang="pt-BR" sz="2000" dirty="0">
              <a:latin typeface="Tahoma" pitchFamily="34" charset="0"/>
              <a:ea typeface="Tahoma" pitchFamily="34" charset="0"/>
              <a:cs typeface="Tahoma" pitchFamily="34" charset="0"/>
            </a:endParaRPr>
          </a:p>
        </p:txBody>
      </p:sp>
      <p:sp>
        <p:nvSpPr>
          <p:cNvPr id="7" name="Slide Number Placeholder 6"/>
          <p:cNvSpPr>
            <a:spLocks noGrp="1"/>
          </p:cNvSpPr>
          <p:nvPr>
            <p:ph type="sldNum" sz="quarter" idx="12"/>
          </p:nvPr>
        </p:nvSpPr>
        <p:spPr/>
        <p:txBody>
          <a:bodyPr/>
          <a:lstStyle/>
          <a:p>
            <a:fld id="{E974479D-B50E-4DA9-B258-831E22A08DE0}" type="slidenum">
              <a:rPr lang="en-US" smtClean="0"/>
              <a:pPr/>
              <a:t>14</a:t>
            </a:fld>
            <a:endParaRPr lang="en-US" dirty="0"/>
          </a:p>
        </p:txBody>
      </p:sp>
      <p:cxnSp>
        <p:nvCxnSpPr>
          <p:cNvPr id="9" name="Straight Connector 5">
            <a:extLst>
              <a:ext uri="{FF2B5EF4-FFF2-40B4-BE49-F238E27FC236}">
                <a16:creationId xmlns:a16="http://schemas.microsoft.com/office/drawing/2014/main" id="{0CAF1202-DC76-1ED8-3DD7-62DDB156DD83}"/>
              </a:ext>
            </a:extLst>
          </p:cNvPr>
          <p:cNvCxnSpPr/>
          <p:nvPr/>
        </p:nvCxnSpPr>
        <p:spPr>
          <a:xfrm>
            <a:off x="647700" y="1149350"/>
            <a:ext cx="10629900" cy="577"/>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
        <p:nvSpPr>
          <p:cNvPr id="10" name="Rectângulo 9"/>
          <p:cNvSpPr/>
          <p:nvPr/>
        </p:nvSpPr>
        <p:spPr>
          <a:xfrm>
            <a:off x="706582" y="415636"/>
            <a:ext cx="9767454" cy="400110"/>
          </a:xfrm>
          <a:prstGeom prst="rect">
            <a:avLst/>
          </a:prstGeom>
        </p:spPr>
        <p:txBody>
          <a:bodyPr wrap="square">
            <a:spAutoFit/>
          </a:bodyPr>
          <a:lstStyle/>
          <a:p>
            <a:r>
              <a:rPr lang="pt-PT" sz="2000" b="1" dirty="0">
                <a:latin typeface="Tahoma" pitchFamily="34" charset="0"/>
                <a:ea typeface="Tahoma" pitchFamily="34" charset="0"/>
                <a:cs typeface="Tahoma" pitchFamily="34" charset="0"/>
              </a:rPr>
              <a:t>VII. </a:t>
            </a:r>
            <a:r>
              <a:rPr lang="en-US" sz="2000" b="1" dirty="0">
                <a:latin typeface="Tahoma" pitchFamily="34" charset="0"/>
                <a:ea typeface="Tahoma" pitchFamily="34" charset="0"/>
                <a:cs typeface="Tahoma" pitchFamily="34" charset="0"/>
              </a:rPr>
              <a:t>Economic Acceleration Measures </a:t>
            </a:r>
            <a:r>
              <a:rPr lang="en-US" sz="2000" b="1" dirty="0" err="1">
                <a:latin typeface="Tahoma" pitchFamily="34" charset="0"/>
                <a:ea typeface="Tahoma" pitchFamily="34" charset="0"/>
                <a:cs typeface="Tahoma" pitchFamily="34" charset="0"/>
              </a:rPr>
              <a:t>Programme</a:t>
            </a:r>
            <a:r>
              <a:rPr lang="en-US" sz="2000" b="1" dirty="0">
                <a:latin typeface="Tahoma" pitchFamily="34" charset="0"/>
                <a:ea typeface="Tahoma" pitchFamily="34" charset="0"/>
                <a:cs typeface="Tahoma" pitchFamily="34" charset="0"/>
              </a:rPr>
              <a:t> (EAP) – Mozambique</a:t>
            </a:r>
          </a:p>
        </p:txBody>
      </p:sp>
      <p:sp>
        <p:nvSpPr>
          <p:cNvPr id="8" name="Rectângulo 7"/>
          <p:cNvSpPr/>
          <p:nvPr/>
        </p:nvSpPr>
        <p:spPr>
          <a:xfrm>
            <a:off x="401782" y="1152666"/>
            <a:ext cx="11069783" cy="5170646"/>
          </a:xfrm>
          <a:prstGeom prst="rect">
            <a:avLst/>
          </a:prstGeom>
        </p:spPr>
        <p:txBody>
          <a:bodyPr wrap="square">
            <a:spAutoFit/>
          </a:bodyPr>
          <a:lstStyle/>
          <a:p>
            <a:pPr marL="457200" indent="-457200" algn="just">
              <a:lnSpc>
                <a:spcPct val="150000"/>
              </a:lnSpc>
              <a:buFont typeface="+mj-lt"/>
              <a:buAutoNum type="alphaLcParenR" startAt="2"/>
            </a:pPr>
            <a:r>
              <a:rPr lang="en-US" sz="2000" b="1" dirty="0">
                <a:latin typeface="Tahoma" pitchFamily="34" charset="0"/>
                <a:ea typeface="Tahoma" pitchFamily="34" charset="0"/>
                <a:cs typeface="Tahoma" pitchFamily="34" charset="0"/>
              </a:rPr>
              <a:t>Lower the IRPC rate from 32% to 10% in agriculture, aquaculture and urban transport</a:t>
            </a:r>
            <a:r>
              <a:rPr lang="en-US" sz="2000" dirty="0">
                <a:latin typeface="Tahoma" pitchFamily="34" charset="0"/>
                <a:ea typeface="Tahoma" pitchFamily="34" charset="0"/>
                <a:cs typeface="Tahoma" pitchFamily="34" charset="0"/>
              </a:rPr>
              <a:t> so as to improve competitiveness in these sectors (making them more attractive to private investment), reduce the deficit and the cost of public transport. Also as part of promoting the competitiveness of the agricultural sector, the government will reduce the withholding tax levied on foreign entities that provide services to national agricultural companies from 20% to 10% and eliminate the withholding tax of 20% on interest on external financing for agricultural projects;</a:t>
            </a:r>
          </a:p>
          <a:p>
            <a:pPr marL="457200" indent="-457200" algn="just">
              <a:lnSpc>
                <a:spcPct val="150000"/>
              </a:lnSpc>
              <a:buFont typeface="+mj-lt"/>
              <a:buAutoNum type="alphaLcParenR" startAt="2"/>
            </a:pPr>
            <a:endParaRPr lang="en-US" sz="2000" b="1" dirty="0">
              <a:latin typeface="Tahoma" pitchFamily="34" charset="0"/>
              <a:ea typeface="Tahoma" pitchFamily="34" charset="0"/>
              <a:cs typeface="Tahoma" pitchFamily="34" charset="0"/>
            </a:endParaRPr>
          </a:p>
          <a:p>
            <a:pPr marL="457200" indent="-457200" algn="just">
              <a:lnSpc>
                <a:spcPct val="150000"/>
              </a:lnSpc>
              <a:buFont typeface="+mj-lt"/>
              <a:buAutoNum type="alphaLcParenR" startAt="2"/>
            </a:pPr>
            <a:r>
              <a:rPr lang="en-US" sz="2000" b="1" dirty="0">
                <a:latin typeface="Tahoma" pitchFamily="34" charset="0"/>
                <a:ea typeface="Tahoma" pitchFamily="34" charset="0"/>
                <a:cs typeface="Tahoma" pitchFamily="34" charset="0"/>
              </a:rPr>
              <a:t>Simplify the procedures for repatriation of capita</a:t>
            </a:r>
            <a:r>
              <a:rPr lang="en-US" sz="2000" dirty="0">
                <a:latin typeface="Tahoma" pitchFamily="34" charset="0"/>
                <a:ea typeface="Tahoma" pitchFamily="34" charset="0"/>
                <a:cs typeface="Tahoma" pitchFamily="34" charset="0"/>
              </a:rPr>
              <a:t>l, in order to facilitate the flow of capital to attract more foreign investment and reduce costs; </a:t>
            </a:r>
            <a:br>
              <a:rPr lang="en-US" sz="2000" dirty="0">
                <a:latin typeface="Tahoma" pitchFamily="34" charset="0"/>
                <a:ea typeface="Tahoma" pitchFamily="34" charset="0"/>
                <a:cs typeface="Tahoma" pitchFamily="34" charset="0"/>
              </a:rPr>
            </a:br>
            <a:endParaRPr lang="pt-PT" sz="2000" dirty="0">
              <a:latin typeface="Tahoma" pitchFamily="34" charset="0"/>
              <a:ea typeface="Tahoma" pitchFamily="34" charset="0"/>
              <a:cs typeface="Tahoma" pitchFamily="34" charset="0"/>
            </a:endParaRPr>
          </a:p>
        </p:txBody>
      </p:sp>
      <p:cxnSp>
        <p:nvCxnSpPr>
          <p:cNvPr id="11" name="Straight Connector 9">
            <a:extLst>
              <a:ext uri="{FF2B5EF4-FFF2-40B4-BE49-F238E27FC236}">
                <a16:creationId xmlns:a16="http://schemas.microsoft.com/office/drawing/2014/main" id="{F0D67AAA-F8F2-7FB8-A6B6-0F744A3913B1}"/>
              </a:ext>
            </a:extLst>
          </p:cNvPr>
          <p:cNvCxnSpPr/>
          <p:nvPr/>
        </p:nvCxnSpPr>
        <p:spPr>
          <a:xfrm>
            <a:off x="647700" y="6108700"/>
            <a:ext cx="10985500" cy="0"/>
          </a:xfrm>
          <a:prstGeom prst="line">
            <a:avLst/>
          </a:prstGeom>
          <a:ln w="41275">
            <a:solidFill>
              <a:srgbClr val="756D43"/>
            </a:solidFill>
          </a:ln>
        </p:spPr>
        <p:style>
          <a:lnRef idx="1">
            <a:schemeClr val="accent1"/>
          </a:lnRef>
          <a:fillRef idx="0">
            <a:schemeClr val="accent1"/>
          </a:fillRef>
          <a:effectRef idx="0">
            <a:schemeClr val="accent1"/>
          </a:effectRef>
          <a:fontRef idx="minor">
            <a:schemeClr val="tx1"/>
          </a:fontRef>
        </p:style>
      </p:cxnSp>
      <p:sp>
        <p:nvSpPr>
          <p:cNvPr id="12" name="Rectângulo 11"/>
          <p:cNvSpPr/>
          <p:nvPr/>
        </p:nvSpPr>
        <p:spPr>
          <a:xfrm>
            <a:off x="678873" y="6211669"/>
            <a:ext cx="10972800" cy="369332"/>
          </a:xfrm>
          <a:prstGeom prst="rect">
            <a:avLst/>
          </a:prstGeom>
        </p:spPr>
        <p:txBody>
          <a:bodyPr wrap="square">
            <a:spAutoFit/>
          </a:bodyPr>
          <a:lstStyle/>
          <a:p>
            <a:pPr marL="0" indent="0" algn="ctr" fontAlgn="auto">
              <a:spcAft>
                <a:spcPts val="0"/>
              </a:spcAft>
              <a:buNone/>
              <a:defRPr/>
            </a:pPr>
            <a:r>
              <a:rPr lang="en-US"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Investment Opportunities in the Almond Value Chain in Mozambique</a:t>
            </a:r>
          </a:p>
        </p:txBody>
      </p:sp>
    </p:spTree>
    <p:extLst>
      <p:ext uri="{BB962C8B-B14F-4D97-AF65-F5344CB8AC3E}">
        <p14:creationId xmlns:p14="http://schemas.microsoft.com/office/powerpoint/2010/main" val="223682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2" descr="C:\Users\Proofreading\Downloads\Logo i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8388" y="263237"/>
            <a:ext cx="2505698" cy="6373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6"/>
          <p:cNvSpPr/>
          <p:nvPr/>
        </p:nvSpPr>
        <p:spPr>
          <a:xfrm>
            <a:off x="648335" y="1410298"/>
            <a:ext cx="10984865" cy="491225"/>
          </a:xfrm>
          <a:prstGeom prst="rect">
            <a:avLst/>
          </a:prstGeom>
        </p:spPr>
        <p:txBody>
          <a:bodyPr wrap="square">
            <a:spAutoFit/>
          </a:bodyPr>
          <a:lstStyle/>
          <a:p>
            <a:pPr algn="just">
              <a:lnSpc>
                <a:spcPct val="150000"/>
              </a:lnSpc>
              <a:buFont typeface="Wingdings" pitchFamily="2" charset="2"/>
              <a:buChar char="ü"/>
            </a:pPr>
            <a:endParaRPr lang="pt-BR" sz="2000" dirty="0">
              <a:latin typeface="Tahoma" pitchFamily="34" charset="0"/>
              <a:ea typeface="Tahoma" pitchFamily="34" charset="0"/>
              <a:cs typeface="Tahoma" pitchFamily="34" charset="0"/>
            </a:endParaRPr>
          </a:p>
        </p:txBody>
      </p:sp>
      <p:sp>
        <p:nvSpPr>
          <p:cNvPr id="7" name="Slide Number Placeholder 6"/>
          <p:cNvSpPr>
            <a:spLocks noGrp="1"/>
          </p:cNvSpPr>
          <p:nvPr>
            <p:ph type="sldNum" sz="quarter" idx="12"/>
          </p:nvPr>
        </p:nvSpPr>
        <p:spPr/>
        <p:txBody>
          <a:bodyPr/>
          <a:lstStyle/>
          <a:p>
            <a:fld id="{E974479D-B50E-4DA9-B258-831E22A08DE0}" type="slidenum">
              <a:rPr lang="en-US" smtClean="0"/>
              <a:pPr/>
              <a:t>15</a:t>
            </a:fld>
            <a:endParaRPr lang="en-US" dirty="0"/>
          </a:p>
        </p:txBody>
      </p:sp>
      <p:cxnSp>
        <p:nvCxnSpPr>
          <p:cNvPr id="9" name="Straight Connector 5">
            <a:extLst>
              <a:ext uri="{FF2B5EF4-FFF2-40B4-BE49-F238E27FC236}">
                <a16:creationId xmlns:a16="http://schemas.microsoft.com/office/drawing/2014/main" id="{0CAF1202-DC76-1ED8-3DD7-62DDB156DD83}"/>
              </a:ext>
            </a:extLst>
          </p:cNvPr>
          <p:cNvCxnSpPr/>
          <p:nvPr/>
        </p:nvCxnSpPr>
        <p:spPr>
          <a:xfrm>
            <a:off x="647700" y="1149350"/>
            <a:ext cx="10985500"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
        <p:nvSpPr>
          <p:cNvPr id="10" name="Rectângulo 9"/>
          <p:cNvSpPr/>
          <p:nvPr/>
        </p:nvSpPr>
        <p:spPr>
          <a:xfrm>
            <a:off x="706582" y="251798"/>
            <a:ext cx="8589818" cy="461665"/>
          </a:xfrm>
          <a:prstGeom prst="rect">
            <a:avLst/>
          </a:prstGeom>
        </p:spPr>
        <p:txBody>
          <a:bodyPr wrap="square">
            <a:spAutoFit/>
          </a:bodyPr>
          <a:lstStyle/>
          <a:p>
            <a:r>
              <a:rPr lang="pt-PT" sz="2400" b="1" dirty="0">
                <a:latin typeface="Tahoma" pitchFamily="34" charset="0"/>
                <a:ea typeface="Tahoma" pitchFamily="34" charset="0"/>
                <a:cs typeface="Tahoma" pitchFamily="34" charset="0"/>
              </a:rPr>
              <a:t>VII. FINAL CONSIDERATIONS</a:t>
            </a:r>
            <a:endParaRPr lang="pt-PT" sz="2400" dirty="0">
              <a:latin typeface="Tahoma" pitchFamily="34" charset="0"/>
              <a:ea typeface="Tahoma" pitchFamily="34" charset="0"/>
              <a:cs typeface="Tahoma" pitchFamily="34" charset="0"/>
            </a:endParaRPr>
          </a:p>
        </p:txBody>
      </p:sp>
      <p:sp>
        <p:nvSpPr>
          <p:cNvPr id="8" name="Rectângulo 7"/>
          <p:cNvSpPr/>
          <p:nvPr/>
        </p:nvSpPr>
        <p:spPr>
          <a:xfrm>
            <a:off x="471055" y="1302326"/>
            <a:ext cx="11291455" cy="5170646"/>
          </a:xfrm>
          <a:prstGeom prst="rect">
            <a:avLst/>
          </a:prstGeom>
        </p:spPr>
        <p:txBody>
          <a:bodyPr wrap="square">
            <a:spAutoFit/>
          </a:bodyPr>
          <a:lstStyle/>
          <a:p>
            <a:pPr marL="285750" indent="-285750" algn="just">
              <a:lnSpc>
                <a:spcPct val="150000"/>
              </a:lnSpc>
            </a:pPr>
            <a:r>
              <a:rPr lang="en-US" sz="2000" dirty="0">
                <a:latin typeface="Tahoma" pitchFamily="34" charset="0"/>
                <a:ea typeface="Tahoma" pitchFamily="34" charset="0"/>
                <a:cs typeface="Tahoma" pitchFamily="34" charset="0"/>
              </a:rPr>
              <a:t>Mozambique has vast potential for investments in the almond chain, including</a:t>
            </a:r>
            <a:r>
              <a:rPr lang="pt-PT" sz="2000" dirty="0">
                <a:latin typeface="Tahoma" pitchFamily="34" charset="0"/>
                <a:ea typeface="Tahoma" pitchFamily="34" charset="0"/>
                <a:cs typeface="Tahoma" pitchFamily="34" charset="0"/>
              </a:rPr>
              <a:t>:</a:t>
            </a:r>
          </a:p>
          <a:p>
            <a:pPr marL="285750" indent="-285750" algn="just">
              <a:lnSpc>
                <a:spcPct val="150000"/>
              </a:lnSpc>
              <a:buFont typeface="Wingdings" pitchFamily="2" charset="2"/>
              <a:buChar char="ü"/>
            </a:pPr>
            <a:r>
              <a:rPr lang="en-US" sz="2000" dirty="0">
                <a:latin typeface="Tahoma" pitchFamily="34" charset="0"/>
                <a:ea typeface="Tahoma" pitchFamily="34" charset="0"/>
                <a:cs typeface="Tahoma" pitchFamily="34" charset="0"/>
              </a:rPr>
              <a:t>Availability of 800,000 hectares for establishing new cashew plantations</a:t>
            </a:r>
            <a:r>
              <a:rPr lang="pt-PT" sz="2000" dirty="0">
                <a:latin typeface="Tahoma" pitchFamily="34" charset="0"/>
                <a:ea typeface="Tahoma" pitchFamily="34" charset="0"/>
                <a:cs typeface="Tahoma" pitchFamily="34" charset="0"/>
              </a:rPr>
              <a:t>;</a:t>
            </a:r>
          </a:p>
          <a:p>
            <a:pPr marL="285750" indent="-285750" algn="just">
              <a:lnSpc>
                <a:spcPct val="150000"/>
              </a:lnSpc>
              <a:buFont typeface="Wingdings" pitchFamily="2" charset="2"/>
              <a:buChar char="ü"/>
            </a:pPr>
            <a:r>
              <a:rPr lang="en-US" sz="2000" dirty="0">
                <a:latin typeface="Tahoma" pitchFamily="34" charset="0"/>
                <a:ea typeface="Tahoma" pitchFamily="34" charset="0"/>
                <a:cs typeface="Tahoma" pitchFamily="34" charset="0"/>
              </a:rPr>
              <a:t>Approximately 242,000 hectares suitable and available for macadamia planting</a:t>
            </a:r>
            <a:r>
              <a:rPr lang="pt-PT" sz="2000" dirty="0">
                <a:latin typeface="Tahoma" pitchFamily="34" charset="0"/>
                <a:ea typeface="Tahoma" pitchFamily="34" charset="0"/>
                <a:cs typeface="Tahoma" pitchFamily="34" charset="0"/>
              </a:rPr>
              <a:t>;</a:t>
            </a:r>
          </a:p>
          <a:p>
            <a:pPr marL="285750" indent="-285750" algn="just">
              <a:lnSpc>
                <a:spcPct val="150000"/>
              </a:lnSpc>
              <a:buFont typeface="Wingdings" pitchFamily="2" charset="2"/>
              <a:buChar char="ü"/>
            </a:pPr>
            <a:r>
              <a:rPr lang="en-GB" sz="2000" dirty="0">
                <a:latin typeface="Tahoma" pitchFamily="34" charset="0"/>
                <a:ea typeface="Tahoma" pitchFamily="34" charset="0"/>
                <a:cs typeface="Tahoma" pitchFamily="34" charset="0"/>
              </a:rPr>
              <a:t>Potential to implement new primary and secondary processing units; </a:t>
            </a:r>
            <a:endParaRPr lang="pt-PT" sz="2000" dirty="0">
              <a:latin typeface="Tahoma" pitchFamily="34" charset="0"/>
              <a:ea typeface="Tahoma" pitchFamily="34" charset="0"/>
              <a:cs typeface="Tahoma" pitchFamily="34" charset="0"/>
            </a:endParaRPr>
          </a:p>
          <a:p>
            <a:pPr marL="285750" indent="-285750" algn="just">
              <a:lnSpc>
                <a:spcPct val="150000"/>
              </a:lnSpc>
              <a:buFont typeface="Wingdings" pitchFamily="2" charset="2"/>
              <a:buChar char="ü"/>
            </a:pPr>
            <a:r>
              <a:rPr lang="en-GB" sz="2000" dirty="0">
                <a:latin typeface="Tahoma" pitchFamily="34" charset="0"/>
                <a:ea typeface="Tahoma" pitchFamily="34" charset="0"/>
                <a:cs typeface="Tahoma" pitchFamily="34" charset="0"/>
              </a:rPr>
              <a:t>High potential to optimize the versatility of false cashew fruit derivatives; </a:t>
            </a:r>
            <a:endParaRPr lang="pt-PT" sz="2000" dirty="0">
              <a:latin typeface="Tahoma" pitchFamily="34" charset="0"/>
              <a:ea typeface="Tahoma" pitchFamily="34" charset="0"/>
              <a:cs typeface="Tahoma" pitchFamily="34" charset="0"/>
            </a:endParaRPr>
          </a:p>
          <a:p>
            <a:pPr marL="285750" indent="-285750" algn="just">
              <a:lnSpc>
                <a:spcPct val="150000"/>
              </a:lnSpc>
              <a:buFont typeface="Wingdings" pitchFamily="2" charset="2"/>
              <a:buChar char="ü"/>
            </a:pPr>
            <a:r>
              <a:rPr lang="en-GB" sz="2000" dirty="0">
                <a:latin typeface="Tahoma" pitchFamily="34" charset="0"/>
                <a:ea typeface="Tahoma" pitchFamily="34" charset="0"/>
                <a:cs typeface="Tahoma" pitchFamily="34" charset="0"/>
              </a:rPr>
              <a:t>Prospects for increasing production to 268,000 and 18,000 tons/year for cashew and macadamia until 2029; and</a:t>
            </a:r>
            <a:endParaRPr lang="pt-PT" sz="2000" dirty="0">
              <a:latin typeface="Tahoma" pitchFamily="34" charset="0"/>
              <a:ea typeface="Tahoma" pitchFamily="34" charset="0"/>
              <a:cs typeface="Tahoma" pitchFamily="34" charset="0"/>
            </a:endParaRPr>
          </a:p>
          <a:p>
            <a:pPr marL="285750" indent="-285750" algn="just">
              <a:lnSpc>
                <a:spcPct val="150000"/>
              </a:lnSpc>
              <a:buFont typeface="Wingdings" pitchFamily="2" charset="2"/>
              <a:buChar char="ü"/>
            </a:pPr>
            <a:r>
              <a:rPr lang="pt-PT" sz="2000" dirty="0" err="1">
                <a:latin typeface="Tahoma" pitchFamily="34" charset="0"/>
                <a:ea typeface="Tahoma" pitchFamily="34" charset="0"/>
                <a:cs typeface="Tahoma" pitchFamily="34" charset="0"/>
              </a:rPr>
              <a:t>Very</a:t>
            </a:r>
            <a:r>
              <a:rPr lang="pt-PT" sz="2000" dirty="0">
                <a:latin typeface="Tahoma" pitchFamily="34" charset="0"/>
                <a:ea typeface="Tahoma" pitchFamily="34" charset="0"/>
                <a:cs typeface="Tahoma" pitchFamily="34" charset="0"/>
              </a:rPr>
              <a:t> </a:t>
            </a:r>
            <a:r>
              <a:rPr lang="pt-PT" sz="2000" dirty="0" err="1">
                <a:latin typeface="Tahoma" pitchFamily="34" charset="0"/>
                <a:ea typeface="Tahoma" pitchFamily="34" charset="0"/>
                <a:cs typeface="Tahoma" pitchFamily="34" charset="0"/>
              </a:rPr>
              <a:t>favorable</a:t>
            </a:r>
            <a:r>
              <a:rPr lang="pt-PT" sz="2000" dirty="0">
                <a:latin typeface="Tahoma" pitchFamily="34" charset="0"/>
                <a:ea typeface="Tahoma" pitchFamily="34" charset="0"/>
                <a:cs typeface="Tahoma" pitchFamily="34" charset="0"/>
              </a:rPr>
              <a:t> legal </a:t>
            </a:r>
            <a:r>
              <a:rPr lang="pt-PT" sz="2000" dirty="0" err="1">
                <a:latin typeface="Tahoma" pitchFamily="34" charset="0"/>
                <a:ea typeface="Tahoma" pitchFamily="34" charset="0"/>
                <a:cs typeface="Tahoma" pitchFamily="34" charset="0"/>
              </a:rPr>
              <a:t>framework</a:t>
            </a:r>
            <a:r>
              <a:rPr lang="pt-PT" sz="2000" dirty="0">
                <a:latin typeface="Tahoma" pitchFamily="34" charset="0"/>
                <a:ea typeface="Tahoma" pitchFamily="34" charset="0"/>
                <a:cs typeface="Tahoma" pitchFamily="34" charset="0"/>
              </a:rPr>
              <a:t> for </a:t>
            </a:r>
            <a:r>
              <a:rPr lang="pt-PT" sz="2000" dirty="0" err="1">
                <a:latin typeface="Tahoma" pitchFamily="34" charset="0"/>
                <a:ea typeface="Tahoma" pitchFamily="34" charset="0"/>
                <a:cs typeface="Tahoma" pitchFamily="34" charset="0"/>
              </a:rPr>
              <a:t>foreign</a:t>
            </a:r>
            <a:r>
              <a:rPr lang="pt-PT" sz="2000" dirty="0">
                <a:latin typeface="Tahoma" pitchFamily="34" charset="0"/>
                <a:ea typeface="Tahoma" pitchFamily="34" charset="0"/>
                <a:cs typeface="Tahoma" pitchFamily="34" charset="0"/>
              </a:rPr>
              <a:t> </a:t>
            </a:r>
            <a:r>
              <a:rPr lang="pt-PT" sz="2000" dirty="0" err="1">
                <a:latin typeface="Tahoma" pitchFamily="34" charset="0"/>
                <a:ea typeface="Tahoma" pitchFamily="34" charset="0"/>
                <a:cs typeface="Tahoma" pitchFamily="34" charset="0"/>
              </a:rPr>
              <a:t>investment</a:t>
            </a:r>
            <a:r>
              <a:rPr lang="pt-PT" sz="2000" dirty="0">
                <a:latin typeface="Tahoma" pitchFamily="34" charset="0"/>
                <a:ea typeface="Tahoma" pitchFamily="34" charset="0"/>
                <a:cs typeface="Tahoma" pitchFamily="34" charset="0"/>
              </a:rPr>
              <a:t>.</a:t>
            </a:r>
          </a:p>
          <a:p>
            <a:pPr marL="285750" indent="-285750" algn="just">
              <a:lnSpc>
                <a:spcPct val="150000"/>
              </a:lnSpc>
              <a:buFont typeface="Wingdings" pitchFamily="2" charset="2"/>
              <a:buChar char="ü"/>
            </a:pPr>
            <a:endParaRPr lang="pt-PT" sz="2000" dirty="0">
              <a:latin typeface="Tahoma" pitchFamily="34" charset="0"/>
              <a:ea typeface="Tahoma" pitchFamily="34" charset="0"/>
              <a:cs typeface="Tahoma" pitchFamily="34" charset="0"/>
            </a:endParaRPr>
          </a:p>
          <a:p>
            <a:pPr marL="285750" indent="-285750" algn="just">
              <a:lnSpc>
                <a:spcPct val="150000"/>
              </a:lnSpc>
            </a:pPr>
            <a:r>
              <a:rPr lang="en-US" sz="2000" dirty="0">
                <a:latin typeface="Tahoma" pitchFamily="34" charset="0"/>
                <a:ea typeface="Tahoma" pitchFamily="34" charset="0"/>
                <a:cs typeface="Tahoma" pitchFamily="34" charset="0"/>
              </a:rPr>
              <a:t/>
            </a:r>
            <a:br>
              <a:rPr lang="en-US" sz="2000" dirty="0">
                <a:latin typeface="Tahoma" pitchFamily="34" charset="0"/>
                <a:ea typeface="Tahoma" pitchFamily="34" charset="0"/>
                <a:cs typeface="Tahoma" pitchFamily="34" charset="0"/>
              </a:rPr>
            </a:br>
            <a:endParaRPr lang="pt-PT" sz="2000" dirty="0">
              <a:latin typeface="Tahoma" pitchFamily="34" charset="0"/>
              <a:ea typeface="Tahoma" pitchFamily="34" charset="0"/>
              <a:cs typeface="Tahoma" pitchFamily="34" charset="0"/>
            </a:endParaRPr>
          </a:p>
        </p:txBody>
      </p:sp>
      <p:cxnSp>
        <p:nvCxnSpPr>
          <p:cNvPr id="11" name="Straight Connector 9">
            <a:extLst>
              <a:ext uri="{FF2B5EF4-FFF2-40B4-BE49-F238E27FC236}">
                <a16:creationId xmlns:a16="http://schemas.microsoft.com/office/drawing/2014/main" id="{F0D67AAA-F8F2-7FB8-A6B6-0F744A3913B1}"/>
              </a:ext>
            </a:extLst>
          </p:cNvPr>
          <p:cNvCxnSpPr/>
          <p:nvPr/>
        </p:nvCxnSpPr>
        <p:spPr>
          <a:xfrm>
            <a:off x="647700" y="6108700"/>
            <a:ext cx="10985500" cy="0"/>
          </a:xfrm>
          <a:prstGeom prst="line">
            <a:avLst/>
          </a:prstGeom>
          <a:ln w="41275">
            <a:solidFill>
              <a:srgbClr val="756D43"/>
            </a:solidFill>
          </a:ln>
        </p:spPr>
        <p:style>
          <a:lnRef idx="1">
            <a:schemeClr val="accent1"/>
          </a:lnRef>
          <a:fillRef idx="0">
            <a:schemeClr val="accent1"/>
          </a:fillRef>
          <a:effectRef idx="0">
            <a:schemeClr val="accent1"/>
          </a:effectRef>
          <a:fontRef idx="minor">
            <a:schemeClr val="tx1"/>
          </a:fontRef>
        </p:style>
      </p:cxnSp>
      <p:sp>
        <p:nvSpPr>
          <p:cNvPr id="13" name="Rectângulo 12"/>
          <p:cNvSpPr/>
          <p:nvPr/>
        </p:nvSpPr>
        <p:spPr>
          <a:xfrm>
            <a:off x="665018" y="6211669"/>
            <a:ext cx="10945091" cy="369332"/>
          </a:xfrm>
          <a:prstGeom prst="rect">
            <a:avLst/>
          </a:prstGeom>
        </p:spPr>
        <p:txBody>
          <a:bodyPr wrap="square">
            <a:spAutoFit/>
          </a:bodyPr>
          <a:lstStyle/>
          <a:p>
            <a:pPr marL="0" indent="0" algn="ctr" fontAlgn="auto">
              <a:spcAft>
                <a:spcPts val="0"/>
              </a:spcAft>
              <a:buNone/>
              <a:defRPr/>
            </a:pPr>
            <a:r>
              <a:rPr lang="en-US"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Investment Opportunities in the Almond Value Chain in Mozambique</a:t>
            </a:r>
          </a:p>
        </p:txBody>
      </p:sp>
    </p:spTree>
    <p:extLst>
      <p:ext uri="{BB962C8B-B14F-4D97-AF65-F5344CB8AC3E}">
        <p14:creationId xmlns:p14="http://schemas.microsoft.com/office/powerpoint/2010/main" val="223682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F06BB23-49E9-C4A5-0B23-8F3EDC4E8D3F}"/>
              </a:ext>
            </a:extLst>
          </p:cNvPr>
          <p:cNvCxnSpPr/>
          <p:nvPr/>
        </p:nvCxnSpPr>
        <p:spPr>
          <a:xfrm>
            <a:off x="660400" y="6088063"/>
            <a:ext cx="1077436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96C93EEB-B16C-6FE6-13A6-B69CCB602C84}"/>
              </a:ext>
            </a:extLst>
          </p:cNvPr>
          <p:cNvSpPr>
            <a:spLocks noGrp="1"/>
          </p:cNvSpPr>
          <p:nvPr>
            <p:ph type="sldNum" sz="quarter" idx="12"/>
          </p:nvPr>
        </p:nvSpPr>
        <p:spPr>
          <a:xfrm>
            <a:off x="11123613" y="6356350"/>
            <a:ext cx="509587"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A61A517-89F1-F847-9777-5A8476E3151D}" type="slidenum">
              <a:rPr lang="en-US" altLang="x-none" sz="1800" b="1">
                <a:solidFill>
                  <a:srgbClr val="898989"/>
                </a:solidFill>
                <a:latin typeface="Tahoma" panose="020B0604030504040204" pitchFamily="34" charset="0"/>
                <a:cs typeface="Tahoma" panose="020B0604030504040204" pitchFamily="34" charset="0"/>
              </a:rPr>
              <a:pPr/>
              <a:t>16</a:t>
            </a:fld>
            <a:endParaRPr lang="en-US" altLang="x-none" sz="1800" b="1">
              <a:solidFill>
                <a:srgbClr val="898989"/>
              </a:solidFill>
              <a:latin typeface="Tahoma" panose="020B0604030504040204" pitchFamily="34" charset="0"/>
              <a:cs typeface="Tahoma" panose="020B0604030504040204" pitchFamily="34" charset="0"/>
            </a:endParaRPr>
          </a:p>
        </p:txBody>
      </p:sp>
      <p:grpSp>
        <p:nvGrpSpPr>
          <p:cNvPr id="17412" name="Group 13">
            <a:extLst>
              <a:ext uri="{FF2B5EF4-FFF2-40B4-BE49-F238E27FC236}">
                <a16:creationId xmlns:a16="http://schemas.microsoft.com/office/drawing/2014/main" id="{381A2772-C953-9FB1-03D1-F4E6C5A59417}"/>
              </a:ext>
            </a:extLst>
          </p:cNvPr>
          <p:cNvGrpSpPr>
            <a:grpSpLocks/>
          </p:cNvGrpSpPr>
          <p:nvPr/>
        </p:nvGrpSpPr>
        <p:grpSpPr bwMode="auto">
          <a:xfrm>
            <a:off x="8067461" y="1015112"/>
            <a:ext cx="1745279" cy="1204913"/>
            <a:chOff x="7629663" y="304800"/>
            <a:chExt cx="1123673" cy="1205085"/>
          </a:xfrm>
        </p:grpSpPr>
        <p:pic>
          <p:nvPicPr>
            <p:cNvPr id="17418" name="Picture 4" descr="Resultado de imagem para animated mozambique flag">
              <a:extLst>
                <a:ext uri="{FF2B5EF4-FFF2-40B4-BE49-F238E27FC236}">
                  <a16:creationId xmlns:a16="http://schemas.microsoft.com/office/drawing/2014/main" id="{752333A8-2D49-4E38-B83A-A250AF880D7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9663" y="304800"/>
              <a:ext cx="1123673" cy="80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0C4BB843-775A-3DA6-1D69-1A02B529251E}"/>
                </a:ext>
              </a:extLst>
            </p:cNvPr>
            <p:cNvCxnSpPr/>
            <p:nvPr/>
          </p:nvCxnSpPr>
          <p:spPr>
            <a:xfrm>
              <a:off x="7629663" y="304800"/>
              <a:ext cx="0" cy="1205085"/>
            </a:xfrm>
            <a:prstGeom prst="line">
              <a:avLst/>
            </a:prstGeom>
            <a:ln w="38100">
              <a:solidFill>
                <a:schemeClr val="bg2">
                  <a:lumMod val="25000"/>
                </a:schemeClr>
              </a:solidFill>
              <a:tailEnd type="diamond"/>
            </a:ln>
          </p:spPr>
          <p:style>
            <a:lnRef idx="1">
              <a:schemeClr val="accent1"/>
            </a:lnRef>
            <a:fillRef idx="0">
              <a:schemeClr val="accent1"/>
            </a:fillRef>
            <a:effectRef idx="0">
              <a:schemeClr val="accent1"/>
            </a:effectRef>
            <a:fontRef idx="minor">
              <a:schemeClr val="tx1"/>
            </a:fontRef>
          </p:style>
        </p:cxnSp>
      </p:grpSp>
      <p:pic>
        <p:nvPicPr>
          <p:cNvPr id="17414" name="Picture 2" descr="C:\Users\Proofreading\Downloads\Logo iam.png">
            <a:extLst>
              <a:ext uri="{FF2B5EF4-FFF2-40B4-BE49-F238E27FC236}">
                <a16:creationId xmlns:a16="http://schemas.microsoft.com/office/drawing/2014/main" id="{150F0697-BD77-FEA7-0FFE-37A13E758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030" y="1208843"/>
            <a:ext cx="3291833" cy="93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2">
            <a:extLst>
              <a:ext uri="{FF2B5EF4-FFF2-40B4-BE49-F238E27FC236}">
                <a16:creationId xmlns:a16="http://schemas.microsoft.com/office/drawing/2014/main" id="{E81AD02A-B648-3536-901E-4E84B49B8FD3}"/>
              </a:ext>
            </a:extLst>
          </p:cNvPr>
          <p:cNvSpPr txBox="1">
            <a:spLocks/>
          </p:cNvSpPr>
          <p:nvPr/>
        </p:nvSpPr>
        <p:spPr>
          <a:xfrm>
            <a:off x="660902" y="6164715"/>
            <a:ext cx="10773625" cy="612560"/>
          </a:xfrm>
          <a:prstGeom prst="rect">
            <a:avLst/>
          </a:prstGeom>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pt-PT" sz="2000" b="1" dirty="0" err="1">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Investment</a:t>
            </a:r>
            <a:r>
              <a:rPr lang="pt-PT" sz="2000"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 </a:t>
            </a:r>
            <a:r>
              <a:rPr lang="pt-PT" sz="2000" b="1" dirty="0" err="1">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Opportunities</a:t>
            </a:r>
            <a:r>
              <a:rPr lang="pt-PT" sz="2000"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 in </a:t>
            </a:r>
            <a:r>
              <a:rPr lang="pt-PT" sz="2000" b="1" dirty="0" err="1">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the</a:t>
            </a:r>
            <a:r>
              <a:rPr lang="pt-PT" sz="2000"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 </a:t>
            </a:r>
            <a:r>
              <a:rPr lang="pt-PT" sz="2000" b="1" dirty="0" err="1">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Almond</a:t>
            </a:r>
            <a:r>
              <a:rPr lang="pt-PT" sz="2000"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 </a:t>
            </a:r>
            <a:r>
              <a:rPr lang="pt-PT" sz="2000" b="1" dirty="0" err="1">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Chains</a:t>
            </a:r>
            <a:r>
              <a:rPr lang="pt-PT" sz="2000"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 in Mozambique</a:t>
            </a:r>
            <a:endParaRPr lang="en-US" sz="2000"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endParaRPr>
          </a:p>
        </p:txBody>
      </p:sp>
      <p:sp>
        <p:nvSpPr>
          <p:cNvPr id="13" name="Content Placeholder 2">
            <a:extLst>
              <a:ext uri="{FF2B5EF4-FFF2-40B4-BE49-F238E27FC236}">
                <a16:creationId xmlns:a16="http://schemas.microsoft.com/office/drawing/2014/main" id="{3742E886-7F92-5718-2B32-D715566C5531}"/>
              </a:ext>
            </a:extLst>
          </p:cNvPr>
          <p:cNvSpPr txBox="1">
            <a:spLocks/>
          </p:cNvSpPr>
          <p:nvPr/>
        </p:nvSpPr>
        <p:spPr>
          <a:xfrm>
            <a:off x="966694" y="2563091"/>
            <a:ext cx="3148105" cy="2431972"/>
          </a:xfrm>
          <a:prstGeom prst="rect">
            <a:avLst/>
          </a:prstGeom>
        </p:spPr>
        <p:txBody>
          <a:bodyPr rtlCol="0" anchor="ctr">
            <a:norm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None/>
              <a:defRPr/>
            </a:pPr>
            <a:r>
              <a:rPr lang="pt-BR" sz="2000" dirty="0">
                <a:latin typeface="Tahoma" pitchFamily="34" charset="0"/>
                <a:ea typeface="Tahoma" pitchFamily="34" charset="0"/>
                <a:cs typeface="Tahoma" pitchFamily="34" charset="0"/>
              </a:rPr>
              <a:t>Address</a:t>
            </a:r>
          </a:p>
          <a:p>
            <a:pPr marL="0" indent="0" algn="just" fontAlgn="auto">
              <a:spcAft>
                <a:spcPts val="0"/>
              </a:spcAft>
              <a:buNone/>
              <a:defRPr/>
            </a:pPr>
            <a:r>
              <a:rPr lang="pt-BR" sz="2000" dirty="0">
                <a:latin typeface="Tahoma" pitchFamily="34" charset="0"/>
                <a:ea typeface="Tahoma" pitchFamily="34" charset="0"/>
                <a:cs typeface="Tahoma" pitchFamily="34" charset="0"/>
              </a:rPr>
              <a:t>Rua da Gávea, nr 33</a:t>
            </a:r>
          </a:p>
          <a:p>
            <a:pPr marL="0" indent="0" algn="just" fontAlgn="auto">
              <a:spcAft>
                <a:spcPts val="0"/>
              </a:spcAft>
              <a:buNone/>
              <a:defRPr/>
            </a:pPr>
            <a:r>
              <a:rPr lang="pt-BR" sz="2000" dirty="0">
                <a:latin typeface="Tahoma" pitchFamily="34" charset="0"/>
                <a:ea typeface="Tahoma" pitchFamily="34" charset="0"/>
                <a:cs typeface="Tahoma" pitchFamily="34" charset="0"/>
              </a:rPr>
              <a:t>1-3º Andares </a:t>
            </a:r>
          </a:p>
          <a:p>
            <a:pPr marL="0" indent="0" algn="just" fontAlgn="auto">
              <a:spcAft>
                <a:spcPts val="0"/>
              </a:spcAft>
              <a:buNone/>
              <a:defRPr/>
            </a:pPr>
            <a:r>
              <a:rPr lang="pt-BR" sz="2000" dirty="0">
                <a:latin typeface="Tahoma" pitchFamily="34" charset="0"/>
                <a:ea typeface="Tahoma" pitchFamily="34" charset="0"/>
                <a:cs typeface="Tahoma" pitchFamily="34" charset="0"/>
              </a:rPr>
              <a:t>Email: </a:t>
            </a:r>
            <a:r>
              <a:rPr lang="pt-BR" sz="2000" dirty="0">
                <a:latin typeface="Tahoma" pitchFamily="34" charset="0"/>
                <a:ea typeface="Tahoma" pitchFamily="34" charset="0"/>
                <a:cs typeface="Tahoma" pitchFamily="34" charset="0"/>
                <a:hlinkClick r:id="rId4"/>
              </a:rPr>
              <a:t>iam@iam.gov.mz</a:t>
            </a:r>
            <a:endParaRPr lang="pt-BR" sz="2000" dirty="0">
              <a:latin typeface="Tahoma" pitchFamily="34" charset="0"/>
              <a:ea typeface="Tahoma" pitchFamily="34" charset="0"/>
              <a:cs typeface="Tahoma" pitchFamily="34" charset="0"/>
            </a:endParaRPr>
          </a:p>
          <a:p>
            <a:pPr marL="0" indent="0" algn="just" fontAlgn="auto">
              <a:spcAft>
                <a:spcPts val="0"/>
              </a:spcAft>
              <a:buNone/>
              <a:defRPr/>
            </a:pPr>
            <a:r>
              <a:rPr lang="pt-BR" sz="2000" dirty="0">
                <a:latin typeface="Tahoma" pitchFamily="34" charset="0"/>
                <a:ea typeface="Tahoma" pitchFamily="34" charset="0"/>
                <a:cs typeface="Tahoma" pitchFamily="34" charset="0"/>
              </a:rPr>
              <a:t>Maputo-Moçambique</a:t>
            </a:r>
          </a:p>
        </p:txBody>
      </p:sp>
      <p:sp>
        <p:nvSpPr>
          <p:cNvPr id="10" name="Content Placeholder 2">
            <a:extLst>
              <a:ext uri="{FF2B5EF4-FFF2-40B4-BE49-F238E27FC236}">
                <a16:creationId xmlns:a16="http://schemas.microsoft.com/office/drawing/2014/main" id="{3742E886-7F92-5718-2B32-D715566C5531}"/>
              </a:ext>
            </a:extLst>
          </p:cNvPr>
          <p:cNvSpPr txBox="1">
            <a:spLocks/>
          </p:cNvSpPr>
          <p:nvPr/>
        </p:nvSpPr>
        <p:spPr>
          <a:xfrm>
            <a:off x="7550727" y="2604655"/>
            <a:ext cx="4017818" cy="2431974"/>
          </a:xfrm>
          <a:prstGeom prst="rect">
            <a:avLst/>
          </a:prstGeom>
        </p:spPr>
        <p:txBody>
          <a:bodyPr rtlCol="0" anchor="ctr">
            <a:norm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None/>
              <a:defRPr/>
            </a:pPr>
            <a:r>
              <a:rPr lang="pt-BR" sz="2000" dirty="0">
                <a:latin typeface="Tahoma" pitchFamily="34" charset="0"/>
                <a:ea typeface="Tahoma" pitchFamily="34" charset="0"/>
                <a:cs typeface="Tahoma" pitchFamily="34" charset="0"/>
              </a:rPr>
              <a:t>General Manager: Ilidio Bande</a:t>
            </a:r>
          </a:p>
          <a:p>
            <a:pPr marL="0" indent="0" algn="just" fontAlgn="auto">
              <a:spcAft>
                <a:spcPts val="0"/>
              </a:spcAft>
              <a:buNone/>
              <a:defRPr/>
            </a:pPr>
            <a:r>
              <a:rPr lang="pt-BR" sz="2000" dirty="0">
                <a:latin typeface="Tahoma" pitchFamily="34" charset="0"/>
                <a:ea typeface="Tahoma" pitchFamily="34" charset="0"/>
                <a:cs typeface="Tahoma" pitchFamily="34" charset="0"/>
              </a:rPr>
              <a:t>Email 1: </a:t>
            </a:r>
            <a:r>
              <a:rPr lang="pt-BR" sz="2000" dirty="0">
                <a:latin typeface="Tahoma" pitchFamily="34" charset="0"/>
                <a:ea typeface="Tahoma" pitchFamily="34" charset="0"/>
                <a:cs typeface="Tahoma" pitchFamily="34" charset="0"/>
                <a:hlinkClick r:id="rId5"/>
              </a:rPr>
              <a:t>ilidio.bande@iam.gov.mz</a:t>
            </a:r>
            <a:endParaRPr lang="pt-BR" sz="2000" dirty="0">
              <a:latin typeface="Tahoma" pitchFamily="34" charset="0"/>
              <a:ea typeface="Tahoma" pitchFamily="34" charset="0"/>
              <a:cs typeface="Tahoma" pitchFamily="34" charset="0"/>
            </a:endParaRPr>
          </a:p>
          <a:p>
            <a:pPr marL="0" indent="0" algn="just" fontAlgn="auto">
              <a:spcAft>
                <a:spcPts val="0"/>
              </a:spcAft>
              <a:buNone/>
              <a:defRPr/>
            </a:pPr>
            <a:r>
              <a:rPr lang="pt-BR" sz="2000" dirty="0">
                <a:latin typeface="Tahoma" pitchFamily="34" charset="0"/>
                <a:ea typeface="Tahoma" pitchFamily="34" charset="0"/>
                <a:cs typeface="Tahoma" pitchFamily="34" charset="0"/>
              </a:rPr>
              <a:t>Email 2: </a:t>
            </a:r>
            <a:r>
              <a:rPr lang="pt-BR" sz="2000" dirty="0">
                <a:latin typeface="Tahoma" pitchFamily="34" charset="0"/>
                <a:ea typeface="Tahoma" pitchFamily="34" charset="0"/>
                <a:cs typeface="Tahoma" pitchFamily="34" charset="0"/>
                <a:hlinkClick r:id="rId6"/>
              </a:rPr>
              <a:t>bande.ilidio@gmail.com</a:t>
            </a:r>
            <a:endParaRPr lang="pt-BR" sz="2000" dirty="0">
              <a:latin typeface="Tahoma" pitchFamily="34" charset="0"/>
              <a:ea typeface="Tahoma" pitchFamily="34" charset="0"/>
              <a:cs typeface="Tahoma" pitchFamily="34" charset="0"/>
            </a:endParaRPr>
          </a:p>
          <a:p>
            <a:pPr marL="0" indent="0" algn="just" fontAlgn="auto">
              <a:spcAft>
                <a:spcPts val="0"/>
              </a:spcAft>
              <a:buNone/>
              <a:defRPr/>
            </a:pPr>
            <a:r>
              <a:rPr lang="pt-BR" sz="2000" dirty="0">
                <a:latin typeface="Tahoma" pitchFamily="34" charset="0"/>
                <a:ea typeface="Tahoma" pitchFamily="34" charset="0"/>
                <a:cs typeface="Tahoma" pitchFamily="34" charset="0"/>
              </a:rPr>
              <a:t>Contact: + 258 843 025 326 or +258 873 025 325</a:t>
            </a:r>
          </a:p>
          <a:p>
            <a:pPr marL="0" indent="0" algn="just" fontAlgn="auto">
              <a:spcAft>
                <a:spcPts val="0"/>
              </a:spcAft>
              <a:buNone/>
              <a:defRPr/>
            </a:pPr>
            <a:endParaRPr lang="pt-BR" sz="2000" dirty="0">
              <a:latin typeface="Tahoma" pitchFamily="34" charset="0"/>
              <a:ea typeface="Tahoma" pitchFamily="34" charset="0"/>
              <a:cs typeface="Tahoma" pitchFamily="34" charset="0"/>
            </a:endParaRPr>
          </a:p>
        </p:txBody>
      </p:sp>
      <p:sp>
        <p:nvSpPr>
          <p:cNvPr id="2" name="CaixaDeTexto 1">
            <a:extLst>
              <a:ext uri="{FF2B5EF4-FFF2-40B4-BE49-F238E27FC236}">
                <a16:creationId xmlns:a16="http://schemas.microsoft.com/office/drawing/2014/main" id="{EC6EE47D-9C0B-045A-7517-767134ADF5A6}"/>
              </a:ext>
            </a:extLst>
          </p:cNvPr>
          <p:cNvSpPr txBox="1"/>
          <p:nvPr/>
        </p:nvSpPr>
        <p:spPr>
          <a:xfrm>
            <a:off x="993524" y="5571061"/>
            <a:ext cx="9426491" cy="646331"/>
          </a:xfrm>
          <a:prstGeom prst="rect">
            <a:avLst/>
          </a:prstGeom>
          <a:noFill/>
        </p:spPr>
        <p:txBody>
          <a:bodyPr wrap="none" rtlCol="0">
            <a:spAutoFit/>
          </a:bodyPr>
          <a:lstStyle/>
          <a:p>
            <a:r>
              <a:rPr lang="pt-BR" dirty="0">
                <a:hlinkClick r:id="rId7"/>
              </a:rPr>
              <a:t>https://iam.gov.mz/index.php/forum-arabe-de-promocao-de-investimento-em-mocambique/</a:t>
            </a:r>
            <a:endParaRPr lang="pt-BR" dirty="0"/>
          </a:p>
          <a:p>
            <a:endParaRPr lang="pt-BR" dirty="0"/>
          </a:p>
        </p:txBody>
      </p:sp>
      <p:sp>
        <p:nvSpPr>
          <p:cNvPr id="7" name="CaixaDeTexto 6">
            <a:extLst>
              <a:ext uri="{FF2B5EF4-FFF2-40B4-BE49-F238E27FC236}">
                <a16:creationId xmlns:a16="http://schemas.microsoft.com/office/drawing/2014/main" id="{FF250370-D162-DC8D-745B-D90AF3D6D99A}"/>
              </a:ext>
            </a:extLst>
          </p:cNvPr>
          <p:cNvSpPr txBox="1"/>
          <p:nvPr/>
        </p:nvSpPr>
        <p:spPr>
          <a:xfrm>
            <a:off x="993524" y="5201729"/>
            <a:ext cx="2275046" cy="369332"/>
          </a:xfrm>
          <a:prstGeom prst="rect">
            <a:avLst/>
          </a:prstGeom>
          <a:noFill/>
        </p:spPr>
        <p:txBody>
          <a:bodyPr wrap="none" rtlCol="0">
            <a:spAutoFit/>
          </a:bodyPr>
          <a:lstStyle/>
          <a:p>
            <a:r>
              <a:rPr lang="pt-PT" dirty="0"/>
              <a:t>Presentation Access</a:t>
            </a:r>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9D9F7420-86F7-1BB2-37F1-3C15E0676C4B}"/>
              </a:ext>
            </a:extLst>
          </p:cNvPr>
          <p:cNvSpPr>
            <a:spLocks noGrp="1"/>
          </p:cNvSpPr>
          <p:nvPr>
            <p:ph idx="1"/>
          </p:nvPr>
        </p:nvSpPr>
        <p:spPr>
          <a:xfrm>
            <a:off x="678873" y="1460348"/>
            <a:ext cx="11049577" cy="4357679"/>
          </a:xfrm>
        </p:spPr>
        <p:txBody>
          <a:bodyPr/>
          <a:lstStyle/>
          <a:p>
            <a:pPr algn="just"/>
            <a:r>
              <a:rPr lang="pt-PT" sz="2400" dirty="0" err="1">
                <a:latin typeface="Tahoma" pitchFamily="34" charset="0"/>
                <a:ea typeface="Tahoma" pitchFamily="34" charset="0"/>
                <a:cs typeface="Tahoma" pitchFamily="34" charset="0"/>
              </a:rPr>
              <a:t>The</a:t>
            </a:r>
            <a:r>
              <a:rPr lang="pt-PT" sz="2400" dirty="0">
                <a:latin typeface="Tahoma" pitchFamily="34" charset="0"/>
                <a:ea typeface="Tahoma" pitchFamily="34" charset="0"/>
                <a:cs typeface="Tahoma" pitchFamily="34" charset="0"/>
              </a:rPr>
              <a:t> Instituto de Amêndoas de Moçambique, IP (IAM,IP) </a:t>
            </a:r>
            <a:r>
              <a:rPr lang="pt-PT" sz="2400" dirty="0" err="1">
                <a:latin typeface="Tahoma" pitchFamily="34" charset="0"/>
                <a:ea typeface="Tahoma" pitchFamily="34" charset="0"/>
                <a:cs typeface="Tahoma" pitchFamily="34" charset="0"/>
              </a:rPr>
              <a:t>has</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the</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mission</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of</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promoting</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the</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development</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of</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the</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almond</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value</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chain</a:t>
            </a:r>
            <a:r>
              <a:rPr lang="pt-PT" sz="2400" dirty="0">
                <a:latin typeface="Tahoma" pitchFamily="34" charset="0"/>
                <a:ea typeface="Tahoma" pitchFamily="34" charset="0"/>
                <a:cs typeface="Tahoma" pitchFamily="34" charset="0"/>
              </a:rPr>
              <a:t> in </a:t>
            </a:r>
            <a:r>
              <a:rPr lang="pt-PT" sz="2400" dirty="0" err="1">
                <a:latin typeface="Tahoma" pitchFamily="34" charset="0"/>
                <a:ea typeface="Tahoma" pitchFamily="34" charset="0"/>
                <a:cs typeface="Tahoma" pitchFamily="34" charset="0"/>
              </a:rPr>
              <a:t>the</a:t>
            </a:r>
            <a:r>
              <a:rPr lang="pt-PT" sz="2400" dirty="0">
                <a:latin typeface="Tahoma" pitchFamily="34" charset="0"/>
                <a:ea typeface="Tahoma" pitchFamily="34" charset="0"/>
                <a:cs typeface="Tahoma" pitchFamily="34" charset="0"/>
              </a:rPr>
              <a:t> country, </a:t>
            </a:r>
            <a:r>
              <a:rPr lang="pt-PT" sz="2400" dirty="0" err="1">
                <a:latin typeface="Tahoma" pitchFamily="34" charset="0"/>
                <a:ea typeface="Tahoma" pitchFamily="34" charset="0"/>
                <a:cs typeface="Tahoma" pitchFamily="34" charset="0"/>
              </a:rPr>
              <a:t>with</a:t>
            </a:r>
            <a:r>
              <a:rPr lang="pt-PT" sz="2400" dirty="0">
                <a:latin typeface="Tahoma" pitchFamily="34" charset="0"/>
                <a:ea typeface="Tahoma" pitchFamily="34" charset="0"/>
                <a:cs typeface="Tahoma" pitchFamily="34" charset="0"/>
              </a:rPr>
              <a:t> a particular </a:t>
            </a:r>
            <a:r>
              <a:rPr lang="pt-PT" sz="2400" dirty="0" err="1">
                <a:latin typeface="Tahoma" pitchFamily="34" charset="0"/>
                <a:ea typeface="Tahoma" pitchFamily="34" charset="0"/>
                <a:cs typeface="Tahoma" pitchFamily="34" charset="0"/>
              </a:rPr>
              <a:t>focus</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on</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cashew</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and</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macadamia</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crops</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prioritizing</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the</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integration</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of</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family</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farmers</a:t>
            </a:r>
            <a:r>
              <a:rPr lang="pt-PT" sz="2400" dirty="0">
                <a:latin typeface="Tahoma" pitchFamily="34" charset="0"/>
                <a:ea typeface="Tahoma" pitchFamily="34" charset="0"/>
                <a:cs typeface="Tahoma" pitchFamily="34" charset="0"/>
              </a:rPr>
              <a:t>.</a:t>
            </a:r>
          </a:p>
          <a:p>
            <a:pPr algn="just"/>
            <a:endParaRPr lang="pt-PT" sz="2400" dirty="0">
              <a:latin typeface="Tahoma" pitchFamily="34" charset="0"/>
              <a:ea typeface="Tahoma" pitchFamily="34" charset="0"/>
              <a:cs typeface="Tahoma" pitchFamily="34" charset="0"/>
            </a:endParaRPr>
          </a:p>
          <a:p>
            <a:pPr algn="just"/>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The</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almond</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value</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chain</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involves</a:t>
            </a:r>
            <a:r>
              <a:rPr lang="pt-PT" sz="2400" dirty="0">
                <a:latin typeface="Tahoma" pitchFamily="34" charset="0"/>
                <a:ea typeface="Tahoma" pitchFamily="34" charset="0"/>
                <a:cs typeface="Tahoma" pitchFamily="34" charset="0"/>
              </a:rPr>
              <a:t> 1.4 </a:t>
            </a:r>
            <a:r>
              <a:rPr lang="pt-PT" sz="2400" dirty="0" err="1">
                <a:latin typeface="Tahoma" pitchFamily="34" charset="0"/>
                <a:ea typeface="Tahoma" pitchFamily="34" charset="0"/>
                <a:cs typeface="Tahoma" pitchFamily="34" charset="0"/>
              </a:rPr>
              <a:t>million</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mozambican</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families</a:t>
            </a:r>
            <a:r>
              <a:rPr lang="pt-PT" sz="2400" dirty="0">
                <a:latin typeface="Tahoma" pitchFamily="34" charset="0"/>
                <a:ea typeface="Tahoma" pitchFamily="34" charset="0"/>
                <a:cs typeface="Tahoma" pitchFamily="34" charset="0"/>
              </a:rPr>
              <a:t>, 89 </a:t>
            </a:r>
            <a:r>
              <a:rPr lang="pt-PT" sz="2400" dirty="0" err="1">
                <a:latin typeface="Tahoma" pitchFamily="34" charset="0"/>
                <a:ea typeface="Tahoma" pitchFamily="34" charset="0"/>
                <a:cs typeface="Tahoma" pitchFamily="34" charset="0"/>
              </a:rPr>
              <a:t>companies</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and</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employs</a:t>
            </a:r>
            <a:r>
              <a:rPr lang="pt-PT" sz="2400" dirty="0">
                <a:latin typeface="Tahoma" pitchFamily="34" charset="0"/>
                <a:ea typeface="Tahoma" pitchFamily="34" charset="0"/>
                <a:cs typeface="Tahoma" pitchFamily="34" charset="0"/>
              </a:rPr>
              <a:t> 14,960 </a:t>
            </a:r>
            <a:r>
              <a:rPr lang="pt-PT" sz="2400" dirty="0" err="1">
                <a:latin typeface="Tahoma" pitchFamily="34" charset="0"/>
                <a:ea typeface="Tahoma" pitchFamily="34" charset="0"/>
                <a:cs typeface="Tahoma" pitchFamily="34" charset="0"/>
              </a:rPr>
              <a:t>workers</a:t>
            </a:r>
            <a:r>
              <a:rPr lang="pt-PT" sz="2400" dirty="0">
                <a:latin typeface="Tahoma" pitchFamily="34" charset="0"/>
                <a:ea typeface="Tahoma" pitchFamily="34" charset="0"/>
                <a:cs typeface="Tahoma" pitchFamily="34" charset="0"/>
              </a:rPr>
              <a:t>.</a:t>
            </a:r>
          </a:p>
          <a:p>
            <a:pPr algn="just">
              <a:buNone/>
            </a:pPr>
            <a:endParaRPr lang="pt-PT" sz="2400" dirty="0">
              <a:latin typeface="Tahoma" pitchFamily="34" charset="0"/>
              <a:ea typeface="Tahoma" pitchFamily="34" charset="0"/>
              <a:cs typeface="Tahoma" pitchFamily="34" charset="0"/>
            </a:endParaRPr>
          </a:p>
          <a:p>
            <a:pPr algn="just"/>
            <a:r>
              <a:rPr lang="pt-PT" sz="2400" dirty="0" err="1">
                <a:latin typeface="Tahoma" pitchFamily="34" charset="0"/>
                <a:ea typeface="Tahoma" pitchFamily="34" charset="0"/>
                <a:cs typeface="Tahoma" pitchFamily="34" charset="0"/>
              </a:rPr>
              <a:t>Currently</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the</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main</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commercially</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produced</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almonds</a:t>
            </a:r>
            <a:r>
              <a:rPr lang="pt-PT" sz="2400" dirty="0">
                <a:latin typeface="Tahoma" pitchFamily="34" charset="0"/>
                <a:ea typeface="Tahoma" pitchFamily="34" charset="0"/>
                <a:cs typeface="Tahoma" pitchFamily="34" charset="0"/>
              </a:rPr>
              <a:t> are </a:t>
            </a:r>
            <a:r>
              <a:rPr lang="pt-PT" sz="2400" dirty="0" err="1">
                <a:latin typeface="Tahoma" pitchFamily="34" charset="0"/>
                <a:ea typeface="Tahoma" pitchFamily="34" charset="0"/>
                <a:cs typeface="Tahoma" pitchFamily="34" charset="0"/>
              </a:rPr>
              <a:t>cashew</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nuts</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and</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macadamia</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nuts</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which</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offer</a:t>
            </a:r>
            <a:r>
              <a:rPr lang="pt-PT" sz="2400" dirty="0">
                <a:latin typeface="Tahoma" pitchFamily="34" charset="0"/>
                <a:ea typeface="Tahoma" pitchFamily="34" charset="0"/>
                <a:cs typeface="Tahoma" pitchFamily="34" charset="0"/>
              </a:rPr>
              <a:t> a range </a:t>
            </a:r>
            <a:r>
              <a:rPr lang="pt-PT" sz="2400" dirty="0" err="1">
                <a:latin typeface="Tahoma" pitchFamily="34" charset="0"/>
                <a:ea typeface="Tahoma" pitchFamily="34" charset="0"/>
                <a:cs typeface="Tahoma" pitchFamily="34" charset="0"/>
              </a:rPr>
              <a:t>of</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investment</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opportunities</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both</a:t>
            </a:r>
            <a:r>
              <a:rPr lang="pt-PT" sz="2400" dirty="0">
                <a:latin typeface="Tahoma" pitchFamily="34" charset="0"/>
                <a:ea typeface="Tahoma" pitchFamily="34" charset="0"/>
                <a:cs typeface="Tahoma" pitchFamily="34" charset="0"/>
              </a:rPr>
              <a:t> in </a:t>
            </a:r>
            <a:r>
              <a:rPr lang="pt-PT" sz="2400" dirty="0" err="1">
                <a:latin typeface="Tahoma" pitchFamily="34" charset="0"/>
                <a:ea typeface="Tahoma" pitchFamily="34" charset="0"/>
                <a:cs typeface="Tahoma" pitchFamily="34" charset="0"/>
              </a:rPr>
              <a:t>production</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and</a:t>
            </a:r>
            <a:r>
              <a:rPr lang="pt-PT" sz="2400" dirty="0">
                <a:latin typeface="Tahoma" pitchFamily="34" charset="0"/>
                <a:ea typeface="Tahoma" pitchFamily="34" charset="0"/>
                <a:cs typeface="Tahoma" pitchFamily="34" charset="0"/>
              </a:rPr>
              <a:t> </a:t>
            </a:r>
            <a:r>
              <a:rPr lang="pt-PT" sz="2400" dirty="0" err="1">
                <a:latin typeface="Tahoma" pitchFamily="34" charset="0"/>
                <a:ea typeface="Tahoma" pitchFamily="34" charset="0"/>
                <a:cs typeface="Tahoma" pitchFamily="34" charset="0"/>
              </a:rPr>
              <a:t>processing</a:t>
            </a:r>
            <a:r>
              <a:rPr lang="pt-PT" sz="2400" dirty="0">
                <a:latin typeface="Tahoma" pitchFamily="34" charset="0"/>
                <a:ea typeface="Tahoma" pitchFamily="34" charset="0"/>
                <a:cs typeface="Tahoma" pitchFamily="34" charset="0"/>
              </a:rPr>
              <a:t>.</a:t>
            </a:r>
          </a:p>
        </p:txBody>
      </p:sp>
      <p:sp>
        <p:nvSpPr>
          <p:cNvPr id="4" name="Marcador de Posição do Número do Diapositivo 3">
            <a:extLst>
              <a:ext uri="{FF2B5EF4-FFF2-40B4-BE49-F238E27FC236}">
                <a16:creationId xmlns:a16="http://schemas.microsoft.com/office/drawing/2014/main" id="{F0C5C56F-4238-F59E-8581-57D0783C3858}"/>
              </a:ext>
            </a:extLst>
          </p:cNvPr>
          <p:cNvSpPr>
            <a:spLocks noGrp="1"/>
          </p:cNvSpPr>
          <p:nvPr>
            <p:ph type="sldNum" sz="quarter" idx="12"/>
          </p:nvPr>
        </p:nvSpPr>
        <p:spPr/>
        <p:txBody>
          <a:bodyPr/>
          <a:lstStyle/>
          <a:p>
            <a:fld id="{970D46D8-B9F3-E94D-A7FC-D9B7A284CA15}" type="slidenum">
              <a:rPr lang="en-US" altLang="x-none" smtClean="0"/>
              <a:pPr/>
              <a:t>2</a:t>
            </a:fld>
            <a:endParaRPr lang="en-US" altLang="x-none"/>
          </a:p>
        </p:txBody>
      </p:sp>
      <p:sp>
        <p:nvSpPr>
          <p:cNvPr id="6" name="Title 1">
            <a:extLst>
              <a:ext uri="{FF2B5EF4-FFF2-40B4-BE49-F238E27FC236}">
                <a16:creationId xmlns:a16="http://schemas.microsoft.com/office/drawing/2014/main" id="{C49FBEBC-3E86-0996-72A3-21DECA12DCFB}"/>
              </a:ext>
            </a:extLst>
          </p:cNvPr>
          <p:cNvSpPr txBox="1">
            <a:spLocks noGrp="1"/>
          </p:cNvSpPr>
          <p:nvPr>
            <p:ph type="title"/>
          </p:nvPr>
        </p:nvSpPr>
        <p:spPr bwMode="auto">
          <a:xfrm>
            <a:off x="496490" y="0"/>
            <a:ext cx="11199019"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nSpc>
                <a:spcPct val="100000"/>
              </a:lnSpc>
            </a:pPr>
            <a:r>
              <a:rPr lang="en-US" altLang="x-none" sz="2400" b="1" dirty="0">
                <a:latin typeface="Tahoma" panose="020B0604030504040204" pitchFamily="34" charset="0"/>
                <a:cs typeface="Tahoma" panose="020B0604030504040204" pitchFamily="34" charset="0"/>
              </a:rPr>
              <a:t>I.  </a:t>
            </a:r>
            <a:r>
              <a:rPr lang="pt-PT" altLang="x-none" sz="2400" b="1" dirty="0">
                <a:latin typeface="Tahoma" panose="020B0604030504040204" pitchFamily="34" charset="0"/>
                <a:cs typeface="Tahoma" panose="020B0604030504040204" pitchFamily="34" charset="0"/>
              </a:rPr>
              <a:t>CONTEXTUALIZATION</a:t>
            </a:r>
            <a:endParaRPr lang="en-US" altLang="x-none" sz="2400" b="1" dirty="0">
              <a:latin typeface="Tahoma" panose="020B0604030504040204" pitchFamily="34" charset="0"/>
              <a:cs typeface="Tahoma" panose="020B0604030504040204" pitchFamily="34" charset="0"/>
            </a:endParaRPr>
          </a:p>
        </p:txBody>
      </p:sp>
      <p:pic>
        <p:nvPicPr>
          <p:cNvPr id="8" name="Picture 2" descr="C:\Users\Proofreading\Downloads\Logo iam.png">
            <a:extLst>
              <a:ext uri="{FF2B5EF4-FFF2-40B4-BE49-F238E27FC236}">
                <a16:creationId xmlns:a16="http://schemas.microsoft.com/office/drawing/2014/main" id="{40A4FCEB-B487-EE13-3F3E-9729A0C89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2204" y="331635"/>
            <a:ext cx="20780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5">
            <a:extLst>
              <a:ext uri="{FF2B5EF4-FFF2-40B4-BE49-F238E27FC236}">
                <a16:creationId xmlns:a16="http://schemas.microsoft.com/office/drawing/2014/main" id="{88A36BA6-05A9-02C9-50FC-55F1E001E899}"/>
              </a:ext>
            </a:extLst>
          </p:cNvPr>
          <p:cNvCxnSpPr/>
          <p:nvPr/>
        </p:nvCxnSpPr>
        <p:spPr>
          <a:xfrm>
            <a:off x="647700" y="1149350"/>
            <a:ext cx="10985500"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FC26585A-A9C4-8830-6F3C-7378558D0D10}"/>
              </a:ext>
            </a:extLst>
          </p:cNvPr>
          <p:cNvSpPr txBox="1">
            <a:spLocks/>
          </p:cNvSpPr>
          <p:nvPr/>
        </p:nvSpPr>
        <p:spPr>
          <a:xfrm>
            <a:off x="813302" y="6245440"/>
            <a:ext cx="10972801" cy="432451"/>
          </a:xfrm>
          <a:prstGeom prst="rect">
            <a:avLst/>
          </a:prstGeom>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2000"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Investment Opportunities In The Almond Value Chain in Mozambique</a:t>
            </a:r>
          </a:p>
        </p:txBody>
      </p:sp>
      <p:cxnSp>
        <p:nvCxnSpPr>
          <p:cNvPr id="9" name="Straight Connector 9">
            <a:extLst>
              <a:ext uri="{FF2B5EF4-FFF2-40B4-BE49-F238E27FC236}">
                <a16:creationId xmlns:a16="http://schemas.microsoft.com/office/drawing/2014/main" id="{F5542E9C-6C97-E3AD-59D8-B83D22880F69}"/>
              </a:ext>
            </a:extLst>
          </p:cNvPr>
          <p:cNvCxnSpPr/>
          <p:nvPr/>
        </p:nvCxnSpPr>
        <p:spPr>
          <a:xfrm>
            <a:off x="647700" y="6108700"/>
            <a:ext cx="10985500" cy="0"/>
          </a:xfrm>
          <a:prstGeom prst="line">
            <a:avLst/>
          </a:prstGeom>
          <a:ln w="41275">
            <a:solidFill>
              <a:srgbClr val="756D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363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F76E087-0790-A8A7-203A-47217A17C89B}"/>
              </a:ext>
            </a:extLst>
          </p:cNvPr>
          <p:cNvSpPr>
            <a:spLocks noGrp="1"/>
          </p:cNvSpPr>
          <p:nvPr>
            <p:ph type="title"/>
          </p:nvPr>
        </p:nvSpPr>
        <p:spPr>
          <a:xfrm>
            <a:off x="647700" y="320675"/>
            <a:ext cx="9906794" cy="723900"/>
          </a:xfrm>
        </p:spPr>
        <p:txBody>
          <a:bodyPr/>
          <a:lstStyle/>
          <a:p>
            <a:pPr>
              <a:lnSpc>
                <a:spcPct val="100000"/>
              </a:lnSpc>
            </a:pPr>
            <a:r>
              <a:rPr lang="en-US" altLang="x-none" sz="2400" b="1" dirty="0">
                <a:latin typeface="Tahoma" panose="020B0604030504040204" pitchFamily="34" charset="0"/>
                <a:cs typeface="Tahoma" panose="020B0604030504040204" pitchFamily="34" charset="0"/>
              </a:rPr>
              <a:t>II.  CASHEW NUT VALUE CHAIN </a:t>
            </a:r>
          </a:p>
        </p:txBody>
      </p:sp>
      <p:cxnSp>
        <p:nvCxnSpPr>
          <p:cNvPr id="6" name="Straight Connector 5">
            <a:extLst>
              <a:ext uri="{FF2B5EF4-FFF2-40B4-BE49-F238E27FC236}">
                <a16:creationId xmlns:a16="http://schemas.microsoft.com/office/drawing/2014/main" id="{A91BB230-D333-861A-BB64-D0BBBA7880D5}"/>
              </a:ext>
            </a:extLst>
          </p:cNvPr>
          <p:cNvCxnSpPr/>
          <p:nvPr/>
        </p:nvCxnSpPr>
        <p:spPr>
          <a:xfrm>
            <a:off x="647700" y="1149350"/>
            <a:ext cx="10985500"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
        <p:nvSpPr>
          <p:cNvPr id="6148" name="Content Placeholder 2">
            <a:extLst>
              <a:ext uri="{FF2B5EF4-FFF2-40B4-BE49-F238E27FC236}">
                <a16:creationId xmlns:a16="http://schemas.microsoft.com/office/drawing/2014/main" id="{46043ADD-AEFD-CBC6-A423-A50198544071}"/>
              </a:ext>
            </a:extLst>
          </p:cNvPr>
          <p:cNvSpPr>
            <a:spLocks noGrp="1"/>
          </p:cNvSpPr>
          <p:nvPr>
            <p:ph idx="1"/>
          </p:nvPr>
        </p:nvSpPr>
        <p:spPr>
          <a:xfrm>
            <a:off x="647700" y="1313105"/>
            <a:ext cx="10985500" cy="4307147"/>
          </a:xfrm>
        </p:spPr>
        <p:txBody>
          <a:bodyPr anchor="ctr"/>
          <a:lstStyle/>
          <a:p>
            <a:pPr marL="284163" indent="-284163" algn="just">
              <a:lnSpc>
                <a:spcPct val="114000"/>
              </a:lnSpc>
              <a:spcBef>
                <a:spcPct val="0"/>
              </a:spcBef>
              <a:spcAft>
                <a:spcPts val="600"/>
              </a:spcAft>
              <a:buFont typeface="Wingdings" pitchFamily="2" charset="2"/>
              <a:buChar char="§"/>
            </a:pPr>
            <a:r>
              <a:rPr lang="pt-PT" sz="2000" dirty="0" err="1">
                <a:latin typeface="Tahoma" pitchFamily="34" charset="0"/>
                <a:ea typeface="Tahoma" pitchFamily="34" charset="0"/>
                <a:cs typeface="Tahoma" pitchFamily="34" charset="0"/>
              </a:rPr>
              <a:t>Installed</a:t>
            </a:r>
            <a:r>
              <a:rPr lang="pt-PT" sz="2000" dirty="0">
                <a:latin typeface="Tahoma" pitchFamily="34" charset="0"/>
                <a:ea typeface="Tahoma" pitchFamily="34" charset="0"/>
                <a:cs typeface="Tahoma" pitchFamily="34" charset="0"/>
              </a:rPr>
              <a:t> </a:t>
            </a:r>
            <a:r>
              <a:rPr lang="pt-PT" sz="2000" dirty="0" err="1">
                <a:latin typeface="Tahoma" pitchFamily="34" charset="0"/>
                <a:ea typeface="Tahoma" pitchFamily="34" charset="0"/>
                <a:cs typeface="Tahoma" pitchFamily="34" charset="0"/>
              </a:rPr>
              <a:t>processing</a:t>
            </a:r>
            <a:r>
              <a:rPr lang="pt-PT" sz="2000" dirty="0">
                <a:latin typeface="Tahoma" pitchFamily="34" charset="0"/>
                <a:ea typeface="Tahoma" pitchFamily="34" charset="0"/>
                <a:cs typeface="Tahoma" pitchFamily="34" charset="0"/>
              </a:rPr>
              <a:t> </a:t>
            </a:r>
            <a:r>
              <a:rPr lang="pt-PT" sz="2000" dirty="0" err="1">
                <a:latin typeface="Tahoma" pitchFamily="34" charset="0"/>
                <a:ea typeface="Tahoma" pitchFamily="34" charset="0"/>
                <a:cs typeface="Tahoma" pitchFamily="34" charset="0"/>
              </a:rPr>
              <a:t>capacity</a:t>
            </a:r>
            <a:r>
              <a:rPr lang="pt-PT" sz="2000" dirty="0">
                <a:latin typeface="Tahoma" pitchFamily="34" charset="0"/>
                <a:ea typeface="Tahoma" pitchFamily="34" charset="0"/>
                <a:cs typeface="Tahoma" pitchFamily="34" charset="0"/>
              </a:rPr>
              <a:t> </a:t>
            </a:r>
            <a:r>
              <a:rPr lang="pt-BR" altLang="x-none" sz="2000" dirty="0">
                <a:latin typeface="Tahoma" pitchFamily="34" charset="0"/>
                <a:ea typeface="Tahoma" pitchFamily="34" charset="0"/>
                <a:cs typeface="Tahoma" pitchFamily="34" charset="0"/>
              </a:rPr>
              <a:t>: </a:t>
            </a:r>
            <a:r>
              <a:rPr lang="pt-BR" altLang="x-none" sz="2000" b="1" dirty="0">
                <a:latin typeface="Tahoma" pitchFamily="34" charset="0"/>
                <a:ea typeface="Tahoma" pitchFamily="34" charset="0"/>
                <a:cs typeface="Tahoma" pitchFamily="34" charset="0"/>
              </a:rPr>
              <a:t>110.000 Ton/year.</a:t>
            </a:r>
          </a:p>
          <a:p>
            <a:pPr marL="284163" indent="-284163" algn="just">
              <a:lnSpc>
                <a:spcPct val="114000"/>
              </a:lnSpc>
              <a:spcBef>
                <a:spcPct val="0"/>
              </a:spcBef>
              <a:spcAft>
                <a:spcPts val="600"/>
              </a:spcAft>
              <a:buFont typeface="Wingdings" pitchFamily="2" charset="2"/>
              <a:buChar char="§"/>
            </a:pPr>
            <a:r>
              <a:rPr lang="pt-PT" sz="2000" dirty="0" err="1">
                <a:latin typeface="Tahoma" pitchFamily="34" charset="0"/>
                <a:ea typeface="Tahoma" pitchFamily="34" charset="0"/>
                <a:cs typeface="Tahoma" pitchFamily="34" charset="0"/>
              </a:rPr>
              <a:t>Average</a:t>
            </a:r>
            <a:r>
              <a:rPr lang="pt-PT" sz="2000" dirty="0">
                <a:latin typeface="Tahoma" pitchFamily="34" charset="0"/>
                <a:ea typeface="Tahoma" pitchFamily="34" charset="0"/>
                <a:cs typeface="Tahoma" pitchFamily="34" charset="0"/>
              </a:rPr>
              <a:t> </a:t>
            </a:r>
            <a:r>
              <a:rPr lang="pt-PT" sz="2000" dirty="0" err="1">
                <a:latin typeface="Tahoma" pitchFamily="34" charset="0"/>
                <a:ea typeface="Tahoma" pitchFamily="34" charset="0"/>
                <a:cs typeface="Tahoma" pitchFamily="34" charset="0"/>
              </a:rPr>
              <a:t>annual</a:t>
            </a:r>
            <a:r>
              <a:rPr lang="pt-PT" sz="2000" dirty="0">
                <a:latin typeface="Tahoma" pitchFamily="34" charset="0"/>
                <a:ea typeface="Tahoma" pitchFamily="34" charset="0"/>
                <a:cs typeface="Tahoma" pitchFamily="34" charset="0"/>
              </a:rPr>
              <a:t> </a:t>
            </a:r>
            <a:r>
              <a:rPr lang="pt-PT" sz="2000" dirty="0" err="1">
                <a:latin typeface="Tahoma" pitchFamily="34" charset="0"/>
                <a:ea typeface="Tahoma" pitchFamily="34" charset="0"/>
                <a:cs typeface="Tahoma" pitchFamily="34" charset="0"/>
              </a:rPr>
              <a:t>commercialization</a:t>
            </a:r>
            <a:r>
              <a:rPr lang="pt-PT" sz="2000" dirty="0">
                <a:latin typeface="Tahoma" pitchFamily="34" charset="0"/>
                <a:ea typeface="Tahoma" pitchFamily="34" charset="0"/>
                <a:cs typeface="Tahoma" pitchFamily="34" charset="0"/>
              </a:rPr>
              <a:t> </a:t>
            </a:r>
            <a:r>
              <a:rPr lang="pt-BR" altLang="x-none" sz="2000" dirty="0">
                <a:latin typeface="Tahoma" pitchFamily="34" charset="0"/>
                <a:ea typeface="Tahoma" pitchFamily="34" charset="0"/>
                <a:cs typeface="Tahoma" pitchFamily="34" charset="0"/>
              </a:rPr>
              <a:t>: 150.000</a:t>
            </a:r>
            <a:r>
              <a:rPr lang="pt-PT" sz="2000" dirty="0">
                <a:latin typeface="Tahoma" pitchFamily="34" charset="0"/>
                <a:ea typeface="Tahoma" pitchFamily="34" charset="0"/>
                <a:cs typeface="Tahoma" pitchFamily="34" charset="0"/>
              </a:rPr>
              <a:t> </a:t>
            </a:r>
            <a:r>
              <a:rPr lang="pt-PT" sz="2000" dirty="0" err="1">
                <a:latin typeface="Tahoma" pitchFamily="34" charset="0"/>
                <a:ea typeface="Tahoma" pitchFamily="34" charset="0"/>
                <a:cs typeface="Tahoma" pitchFamily="34" charset="0"/>
              </a:rPr>
              <a:t>ton</a:t>
            </a:r>
            <a:r>
              <a:rPr lang="pt-BR" altLang="x-none" sz="2000" dirty="0">
                <a:latin typeface="Tahoma" pitchFamily="34" charset="0"/>
                <a:ea typeface="Tahoma" pitchFamily="34" charset="0"/>
                <a:cs typeface="Tahoma" pitchFamily="34" charset="0"/>
              </a:rPr>
              <a:t>, </a:t>
            </a:r>
            <a:r>
              <a:rPr lang="pt-PT" sz="2000" dirty="0" err="1">
                <a:latin typeface="Tahoma" pitchFamily="34" charset="0"/>
                <a:ea typeface="Tahoma" pitchFamily="34" charset="0"/>
                <a:cs typeface="Tahoma" pitchFamily="34" charset="0"/>
              </a:rPr>
              <a:t>with</a:t>
            </a:r>
            <a:r>
              <a:rPr lang="pt-PT" sz="2000" dirty="0">
                <a:latin typeface="Tahoma" pitchFamily="34" charset="0"/>
                <a:ea typeface="Tahoma" pitchFamily="34" charset="0"/>
                <a:cs typeface="Tahoma" pitchFamily="34" charset="0"/>
              </a:rPr>
              <a:t> </a:t>
            </a:r>
            <a:r>
              <a:rPr lang="pt-PT" sz="2000" dirty="0" err="1">
                <a:latin typeface="Tahoma" pitchFamily="34" charset="0"/>
                <a:ea typeface="Tahoma" pitchFamily="34" charset="0"/>
                <a:cs typeface="Tahoma" pitchFamily="34" charset="0"/>
              </a:rPr>
              <a:t>about</a:t>
            </a:r>
            <a:r>
              <a:rPr lang="pt-BR" altLang="x-none" sz="2000" dirty="0">
                <a:latin typeface="Tahoma" pitchFamily="34" charset="0"/>
                <a:ea typeface="Tahoma" pitchFamily="34" charset="0"/>
                <a:cs typeface="Tahoma" pitchFamily="34" charset="0"/>
              </a:rPr>
              <a:t> 50% </a:t>
            </a:r>
            <a:r>
              <a:rPr lang="en-US" sz="2000" dirty="0">
                <a:latin typeface="Tahoma" pitchFamily="34" charset="0"/>
                <a:ea typeface="Tahoma" pitchFamily="34" charset="0"/>
                <a:cs typeface="Tahoma" pitchFamily="34" charset="0"/>
              </a:rPr>
              <a:t>coming from </a:t>
            </a:r>
            <a:r>
              <a:rPr lang="en-US" sz="2000" dirty="0" err="1">
                <a:latin typeface="Tahoma" pitchFamily="34" charset="0"/>
                <a:ea typeface="Tahoma" pitchFamily="34" charset="0"/>
                <a:cs typeface="Tahoma" pitchFamily="34" charset="0"/>
              </a:rPr>
              <a:t>Nampula</a:t>
            </a:r>
            <a:r>
              <a:rPr lang="en-US" sz="2000" dirty="0">
                <a:latin typeface="Tahoma" pitchFamily="34" charset="0"/>
                <a:ea typeface="Tahoma" pitchFamily="34" charset="0"/>
                <a:cs typeface="Tahoma" pitchFamily="34" charset="0"/>
              </a:rPr>
              <a:t> province.</a:t>
            </a:r>
            <a:endParaRPr lang="pt-BR" altLang="x-none" sz="2000" dirty="0">
              <a:latin typeface="Tahoma" pitchFamily="34" charset="0"/>
              <a:ea typeface="Tahoma" pitchFamily="34" charset="0"/>
              <a:cs typeface="Tahoma" pitchFamily="34" charset="0"/>
            </a:endParaRPr>
          </a:p>
          <a:p>
            <a:pPr marL="284163" indent="-284163" algn="just">
              <a:lnSpc>
                <a:spcPct val="114000"/>
              </a:lnSpc>
              <a:spcBef>
                <a:spcPct val="0"/>
              </a:spcBef>
              <a:spcAft>
                <a:spcPts val="600"/>
              </a:spcAft>
              <a:buFont typeface="Wingdings" pitchFamily="2" charset="2"/>
              <a:buChar char="§"/>
            </a:pPr>
            <a:r>
              <a:rPr lang="en-US" sz="2000" dirty="0">
                <a:latin typeface="Tahoma" pitchFamily="34" charset="0"/>
                <a:ea typeface="Tahoma" pitchFamily="34" charset="0"/>
                <a:cs typeface="Tahoma" pitchFamily="34" charset="0"/>
              </a:rPr>
              <a:t>With government efforts, the country grafts about 8 million cashew trees per year</a:t>
            </a:r>
            <a:r>
              <a:rPr lang="pt-PT" sz="2000" dirty="0">
                <a:latin typeface="Tahoma" pitchFamily="34" charset="0"/>
                <a:ea typeface="Tahoma" pitchFamily="34" charset="0"/>
                <a:cs typeface="Tahoma" pitchFamily="34" charset="0"/>
              </a:rPr>
              <a:t> </a:t>
            </a:r>
            <a:r>
              <a:rPr lang="pt-PT" sz="2000" dirty="0" err="1">
                <a:latin typeface="Tahoma" pitchFamily="34" charset="0"/>
                <a:ea typeface="Tahoma" pitchFamily="34" charset="0"/>
                <a:cs typeface="Tahoma" pitchFamily="34" charset="0"/>
              </a:rPr>
              <a:t>representing</a:t>
            </a:r>
            <a:r>
              <a:rPr lang="pt-PT" sz="2000" dirty="0">
                <a:latin typeface="Tahoma" pitchFamily="34" charset="0"/>
                <a:ea typeface="Tahoma" pitchFamily="34" charset="0"/>
                <a:cs typeface="Tahoma" pitchFamily="34" charset="0"/>
              </a:rPr>
              <a:t> </a:t>
            </a:r>
            <a:r>
              <a:rPr lang="pt-PT" sz="2000" dirty="0" err="1">
                <a:latin typeface="Tahoma" pitchFamily="34" charset="0"/>
                <a:ea typeface="Tahoma" pitchFamily="34" charset="0"/>
                <a:cs typeface="Tahoma" pitchFamily="34" charset="0"/>
              </a:rPr>
              <a:t>only</a:t>
            </a:r>
            <a:r>
              <a:rPr lang="pt-PT" sz="2000" dirty="0">
                <a:latin typeface="Tahoma" pitchFamily="34" charset="0"/>
                <a:ea typeface="Tahoma" pitchFamily="34" charset="0"/>
                <a:cs typeface="Tahoma" pitchFamily="34" charset="0"/>
              </a:rPr>
              <a:t> </a:t>
            </a:r>
            <a:r>
              <a:rPr lang="pt-PT" sz="2000" dirty="0" err="1">
                <a:latin typeface="Tahoma" pitchFamily="34" charset="0"/>
                <a:ea typeface="Tahoma" pitchFamily="34" charset="0"/>
                <a:cs typeface="Tahoma" pitchFamily="34" charset="0"/>
              </a:rPr>
              <a:t>about</a:t>
            </a:r>
            <a:r>
              <a:rPr lang="en-US" sz="2000" dirty="0">
                <a:latin typeface="Tahoma" pitchFamily="34" charset="0"/>
                <a:ea typeface="Tahoma" pitchFamily="34" charset="0"/>
                <a:cs typeface="Tahoma" pitchFamily="34" charset="0"/>
              </a:rPr>
              <a:t> </a:t>
            </a:r>
            <a:r>
              <a:rPr lang="pt-BR" altLang="x-none" sz="2000" b="1" dirty="0">
                <a:latin typeface="Tahoma" pitchFamily="34" charset="0"/>
                <a:ea typeface="Tahoma" pitchFamily="34" charset="0"/>
                <a:cs typeface="Tahoma" pitchFamily="34" charset="0"/>
              </a:rPr>
              <a:t>20%</a:t>
            </a:r>
            <a:r>
              <a:rPr lang="pt-BR" altLang="x-none" sz="2000" dirty="0">
                <a:latin typeface="Tahoma" pitchFamily="34" charset="0"/>
                <a:ea typeface="Tahoma" pitchFamily="34" charset="0"/>
                <a:cs typeface="Tahoma" pitchFamily="34" charset="0"/>
              </a:rPr>
              <a:t> o</a:t>
            </a:r>
            <a:r>
              <a:rPr lang="pt-PT" sz="2000" dirty="0">
                <a:latin typeface="Tahoma" pitchFamily="34" charset="0"/>
                <a:ea typeface="Tahoma" pitchFamily="34" charset="0"/>
                <a:cs typeface="Tahoma" pitchFamily="34" charset="0"/>
              </a:rPr>
              <a:t>f </a:t>
            </a:r>
            <a:r>
              <a:rPr lang="pt-PT" sz="2000" dirty="0" err="1">
                <a:latin typeface="Tahoma" pitchFamily="34" charset="0"/>
                <a:ea typeface="Tahoma" pitchFamily="34" charset="0"/>
                <a:cs typeface="Tahoma" pitchFamily="34" charset="0"/>
              </a:rPr>
              <a:t>the</a:t>
            </a:r>
            <a:r>
              <a:rPr lang="pt-PT" sz="2000" dirty="0">
                <a:latin typeface="Tahoma" pitchFamily="34" charset="0"/>
                <a:ea typeface="Tahoma" pitchFamily="34" charset="0"/>
                <a:cs typeface="Tahoma" pitchFamily="34" charset="0"/>
              </a:rPr>
              <a:t> total</a:t>
            </a:r>
            <a:r>
              <a:rPr lang="pt-BR" altLang="x-none" sz="2000" dirty="0">
                <a:latin typeface="Tahoma" pitchFamily="34" charset="0"/>
                <a:ea typeface="Tahoma" pitchFamily="34" charset="0"/>
                <a:cs typeface="Tahoma" pitchFamily="34" charset="0"/>
              </a:rPr>
              <a:t>;</a:t>
            </a:r>
            <a:endParaRPr lang="pt-BR" altLang="x-none" sz="2000" b="1" dirty="0">
              <a:latin typeface="Tahoma" pitchFamily="34" charset="0"/>
              <a:ea typeface="Tahoma" pitchFamily="34" charset="0"/>
              <a:cs typeface="Tahoma" pitchFamily="34" charset="0"/>
            </a:endParaRPr>
          </a:p>
          <a:p>
            <a:pPr marL="284163" indent="-284163" algn="just">
              <a:lnSpc>
                <a:spcPct val="114000"/>
              </a:lnSpc>
              <a:spcBef>
                <a:spcPct val="0"/>
              </a:spcBef>
              <a:spcAft>
                <a:spcPts val="600"/>
              </a:spcAft>
              <a:buFont typeface="Wingdings" pitchFamily="2" charset="2"/>
              <a:buChar char="§"/>
            </a:pPr>
            <a:r>
              <a:rPr lang="en-US" sz="2000" dirty="0">
                <a:latin typeface="Tahoma" pitchFamily="34" charset="0"/>
                <a:ea typeface="Tahoma" pitchFamily="34" charset="0"/>
                <a:cs typeface="Tahoma" pitchFamily="34" charset="0"/>
              </a:rPr>
              <a:t>There is potential for the private sector to exploit </a:t>
            </a:r>
            <a:r>
              <a:rPr lang="pt-BR" altLang="x-none" sz="2000" dirty="0">
                <a:latin typeface="Tahoma" pitchFamily="34" charset="0"/>
                <a:ea typeface="Tahoma" pitchFamily="34" charset="0"/>
                <a:cs typeface="Tahoma" pitchFamily="34" charset="0"/>
              </a:rPr>
              <a:t>80% </a:t>
            </a:r>
            <a:r>
              <a:rPr lang="en-US" sz="2000" dirty="0">
                <a:latin typeface="Tahoma" pitchFamily="34" charset="0"/>
                <a:ea typeface="Tahoma" pitchFamily="34" charset="0"/>
                <a:cs typeface="Tahoma" pitchFamily="34" charset="0"/>
              </a:rPr>
              <a:t>of the total via direct support to the family sector, resulting in an additional </a:t>
            </a:r>
            <a:r>
              <a:rPr lang="pt-BR" altLang="x-none" sz="2000" b="1" dirty="0">
                <a:latin typeface="Tahoma" pitchFamily="34" charset="0"/>
                <a:ea typeface="Tahoma" pitchFamily="34" charset="0"/>
                <a:cs typeface="Tahoma" pitchFamily="34" charset="0"/>
              </a:rPr>
              <a:t>360.000 ton of raw cashew nuts </a:t>
            </a:r>
            <a:r>
              <a:rPr lang="en-US" sz="2000" dirty="0">
                <a:latin typeface="Tahoma" pitchFamily="34" charset="0"/>
                <a:ea typeface="Tahoma" pitchFamily="34" charset="0"/>
                <a:cs typeface="Tahoma" pitchFamily="34" charset="0"/>
              </a:rPr>
              <a:t>which is expected to increase income for producers, traders, and industries, and contribute to the balance of payments through increased exports.</a:t>
            </a:r>
            <a:endParaRPr lang="pt-BR" altLang="x-none" sz="2000" dirty="0">
              <a:latin typeface="Tahoma" pitchFamily="34" charset="0"/>
              <a:ea typeface="Tahoma" pitchFamily="34" charset="0"/>
              <a:cs typeface="Tahoma" pitchFamily="34" charset="0"/>
            </a:endParaRPr>
          </a:p>
        </p:txBody>
      </p:sp>
      <p:cxnSp>
        <p:nvCxnSpPr>
          <p:cNvPr id="10" name="Straight Connector 9">
            <a:extLst>
              <a:ext uri="{FF2B5EF4-FFF2-40B4-BE49-F238E27FC236}">
                <a16:creationId xmlns:a16="http://schemas.microsoft.com/office/drawing/2014/main" id="{F5542E9C-6C97-E3AD-59D8-B83D22880F69}"/>
              </a:ext>
            </a:extLst>
          </p:cNvPr>
          <p:cNvCxnSpPr/>
          <p:nvPr/>
        </p:nvCxnSpPr>
        <p:spPr>
          <a:xfrm>
            <a:off x="647700" y="6108700"/>
            <a:ext cx="10985500" cy="0"/>
          </a:xfrm>
          <a:prstGeom prst="line">
            <a:avLst/>
          </a:prstGeom>
          <a:ln w="41275">
            <a:solidFill>
              <a:srgbClr val="756D43"/>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70767795-BFB4-1BA7-9F80-63833F566D90}"/>
              </a:ext>
            </a:extLst>
          </p:cNvPr>
          <p:cNvSpPr>
            <a:spLocks noGrp="1"/>
          </p:cNvSpPr>
          <p:nvPr>
            <p:ph type="sldNum" sz="quarter" idx="12"/>
          </p:nvPr>
        </p:nvSpPr>
        <p:spPr>
          <a:xfrm>
            <a:off x="11123613" y="6356350"/>
            <a:ext cx="509587"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D846173-C4C8-2D45-91CC-AC9EAD79B687}" type="slidenum">
              <a:rPr lang="en-US" altLang="x-none" sz="1800" b="1">
                <a:solidFill>
                  <a:srgbClr val="898989"/>
                </a:solidFill>
                <a:latin typeface="Tahoma" panose="020B0604030504040204" pitchFamily="34" charset="0"/>
                <a:cs typeface="Tahoma" panose="020B0604030504040204" pitchFamily="34" charset="0"/>
              </a:rPr>
              <a:pPr/>
              <a:t>3</a:t>
            </a:fld>
            <a:endParaRPr lang="en-US" altLang="x-none" sz="1800" b="1">
              <a:solidFill>
                <a:srgbClr val="898989"/>
              </a:solidFill>
              <a:latin typeface="Tahoma" panose="020B0604030504040204" pitchFamily="34" charset="0"/>
              <a:cs typeface="Tahoma" panose="020B0604030504040204" pitchFamily="34" charset="0"/>
            </a:endParaRPr>
          </a:p>
        </p:txBody>
      </p:sp>
      <p:sp>
        <p:nvSpPr>
          <p:cNvPr id="12" name="Subtitle 2">
            <a:extLst>
              <a:ext uri="{FF2B5EF4-FFF2-40B4-BE49-F238E27FC236}">
                <a16:creationId xmlns:a16="http://schemas.microsoft.com/office/drawing/2014/main" id="{75DBF26D-2A3E-056C-8BC0-F699398D0FA1}"/>
              </a:ext>
            </a:extLst>
          </p:cNvPr>
          <p:cNvSpPr txBox="1">
            <a:spLocks/>
          </p:cNvSpPr>
          <p:nvPr/>
        </p:nvSpPr>
        <p:spPr>
          <a:xfrm>
            <a:off x="660902" y="6178858"/>
            <a:ext cx="10972801" cy="612560"/>
          </a:xfrm>
          <a:prstGeom prst="rect">
            <a:avLst/>
          </a:prstGeom>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endParaRPr lang="en-US" sz="2000"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endParaRPr>
          </a:p>
        </p:txBody>
      </p:sp>
      <p:pic>
        <p:nvPicPr>
          <p:cNvPr id="6152" name="Picture 2" descr="C:\Users\Proofreading\Downloads\Logo iam.png">
            <a:extLst>
              <a:ext uri="{FF2B5EF4-FFF2-40B4-BE49-F238E27FC236}">
                <a16:creationId xmlns:a16="http://schemas.microsoft.com/office/drawing/2014/main" id="{D7377110-CCF7-9021-5DDC-D04B92E2C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204" y="331635"/>
            <a:ext cx="20780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FB41925B-92F5-DC34-588B-6895CCEA4C1C}"/>
              </a:ext>
            </a:extLst>
          </p:cNvPr>
          <p:cNvSpPr txBox="1">
            <a:spLocks/>
          </p:cNvSpPr>
          <p:nvPr/>
        </p:nvSpPr>
        <p:spPr>
          <a:xfrm>
            <a:off x="813302" y="6245440"/>
            <a:ext cx="10972801" cy="432451"/>
          </a:xfrm>
          <a:prstGeom prst="rect">
            <a:avLst/>
          </a:prstGeom>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defRPr/>
            </a:pPr>
            <a:r>
              <a:rPr lang="en-US" sz="2000"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Investment Opportunities In The Almond Value Chain in Mozambique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674" r="27346"/>
          <a:stretch>
            <a:fillRect/>
          </a:stretch>
        </p:blipFill>
        <p:spPr>
          <a:xfrm>
            <a:off x="0" y="0"/>
            <a:ext cx="5703793"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82039229"/>
              </p:ext>
            </p:extLst>
          </p:nvPr>
        </p:nvGraphicFramePr>
        <p:xfrm>
          <a:off x="6170260" y="27754"/>
          <a:ext cx="5715000" cy="6771335"/>
        </p:xfrm>
        <a:graphic>
          <a:graphicData uri="http://schemas.openxmlformats.org/drawingml/2006/table">
            <a:tbl>
              <a:tblPr>
                <a:tableStyleId>{5C22544A-7EE6-4342-B048-85BDC9FD1C3A}</a:tableStyleId>
              </a:tblPr>
              <a:tblGrid>
                <a:gridCol w="1193800">
                  <a:extLst>
                    <a:ext uri="{9D8B030D-6E8A-4147-A177-3AD203B41FA5}">
                      <a16:colId xmlns:a16="http://schemas.microsoft.com/office/drawing/2014/main" val="20000"/>
                    </a:ext>
                  </a:extLst>
                </a:gridCol>
                <a:gridCol w="1824910">
                  <a:extLst>
                    <a:ext uri="{9D8B030D-6E8A-4147-A177-3AD203B41FA5}">
                      <a16:colId xmlns:a16="http://schemas.microsoft.com/office/drawing/2014/main" val="20001"/>
                    </a:ext>
                  </a:extLst>
                </a:gridCol>
                <a:gridCol w="2696290">
                  <a:extLst>
                    <a:ext uri="{9D8B030D-6E8A-4147-A177-3AD203B41FA5}">
                      <a16:colId xmlns:a16="http://schemas.microsoft.com/office/drawing/2014/main" val="20002"/>
                    </a:ext>
                  </a:extLst>
                </a:gridCol>
              </a:tblGrid>
              <a:tr h="631813">
                <a:tc>
                  <a:txBody>
                    <a:bodyPr/>
                    <a:lstStyle/>
                    <a:p>
                      <a:pPr algn="ctr" fontAlgn="b"/>
                      <a:r>
                        <a:rPr lang="en-GB" sz="1300" b="1" i="0" u="none" strike="noStrike" dirty="0">
                          <a:solidFill>
                            <a:schemeClr val="dk1"/>
                          </a:solidFill>
                          <a:effectLst/>
                          <a:latin typeface="Tahoma" panose="020B0604030504040204" pitchFamily="34" charset="0"/>
                          <a:ea typeface="Tahoma" panose="020B0604030504040204" pitchFamily="34" charset="0"/>
                          <a:cs typeface="Tahoma" panose="020B0604030504040204" pitchFamily="34" charset="0"/>
                        </a:rPr>
                        <a:t>Province</a:t>
                      </a:r>
                      <a:endParaRPr lang="en-GB"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GB"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Available</a:t>
                      </a:r>
                      <a:r>
                        <a:rPr lang="en-GB"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Area (ha)</a:t>
                      </a:r>
                      <a:endParaRPr lang="en-GB"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GB" sz="1300" b="1" i="0" u="none" strike="noStrike" dirty="0">
                          <a:effectLst/>
                          <a:latin typeface="Tahoma" panose="020B0604030504040204" pitchFamily="34" charset="0"/>
                          <a:ea typeface="Tahoma" panose="020B0604030504040204" pitchFamily="34" charset="0"/>
                          <a:cs typeface="Tahoma" panose="020B0604030504040204" pitchFamily="34" charset="0"/>
                        </a:rPr>
                        <a:t>Districts</a:t>
                      </a:r>
                      <a:endParaRPr lang="en-GB"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509666">
                <a:tc>
                  <a:txBody>
                    <a:bodyPr/>
                    <a:lstStyle/>
                    <a:p>
                      <a:pPr algn="l" fontAlgn="ctr"/>
                      <a:r>
                        <a:rPr lang="en-GB" sz="1300" b="1" u="none" strike="noStrike" dirty="0" err="1">
                          <a:effectLst/>
                          <a:latin typeface="Tahoma" panose="020B0604030504040204" pitchFamily="34" charset="0"/>
                          <a:ea typeface="Tahoma" panose="020B0604030504040204" pitchFamily="34" charset="0"/>
                          <a:cs typeface="Tahoma" panose="020B0604030504040204" pitchFamily="34" charset="0"/>
                        </a:rPr>
                        <a:t>Niassa</a:t>
                      </a:r>
                      <a:endParaRPr lang="en-GB"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GB" sz="1300" u="none" strike="noStrike">
                          <a:effectLst/>
                          <a:latin typeface="Tahoma" panose="020B0604030504040204" pitchFamily="34" charset="0"/>
                          <a:ea typeface="Tahoma" panose="020B0604030504040204" pitchFamily="34" charset="0"/>
                          <a:cs typeface="Tahoma" panose="020B0604030504040204" pitchFamily="34" charset="0"/>
                        </a:rPr>
                        <a:t>30,000</a:t>
                      </a:r>
                      <a:endParaRPr lang="en-GB" sz="13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pt-BR" sz="1300" u="none" strike="noStrike" dirty="0">
                          <a:effectLst/>
                          <a:latin typeface="Tahoma" panose="020B0604030504040204" pitchFamily="34" charset="0"/>
                          <a:ea typeface="Tahoma" panose="020B0604030504040204" pitchFamily="34" charset="0"/>
                          <a:cs typeface="Tahoma" panose="020B0604030504040204" pitchFamily="34" charset="0"/>
                        </a:rPr>
                        <a:t>Cuamba, Metarica, Maua, Marrupa, Majune, Mecanhelas, e Nipepe</a:t>
                      </a:r>
                      <a:endParaRPr lang="pt-BR"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1"/>
                  </a:ext>
                </a:extLst>
              </a:tr>
              <a:tr h="198120">
                <a:tc>
                  <a:txBody>
                    <a:bodyPr/>
                    <a:lstStyle/>
                    <a:p>
                      <a:pPr algn="l" fontAlgn="ctr"/>
                      <a:r>
                        <a:rPr lang="en-GB" sz="1300" b="1" u="none" strike="noStrike" dirty="0" err="1">
                          <a:effectLst/>
                          <a:latin typeface="Tahoma" panose="020B0604030504040204" pitchFamily="34" charset="0"/>
                          <a:ea typeface="Tahoma" panose="020B0604030504040204" pitchFamily="34" charset="0"/>
                          <a:cs typeface="Tahoma" panose="020B0604030504040204" pitchFamily="34" charset="0"/>
                        </a:rPr>
                        <a:t>Cabo</a:t>
                      </a:r>
                      <a:r>
                        <a:rPr lang="en-GB" sz="1300" b="1" u="none" strike="noStrike" dirty="0">
                          <a:effectLst/>
                          <a:latin typeface="Tahoma" panose="020B0604030504040204" pitchFamily="34" charset="0"/>
                          <a:ea typeface="Tahoma" panose="020B0604030504040204" pitchFamily="34" charset="0"/>
                          <a:cs typeface="Tahoma" panose="020B0604030504040204" pitchFamily="34" charset="0"/>
                        </a:rPr>
                        <a:t> Delgado</a:t>
                      </a:r>
                      <a:endParaRPr lang="en-GB"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20,000</a:t>
                      </a:r>
                      <a:endParaRPr lang="en-GB"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it-IT" sz="1300" u="none" strike="noStrike">
                          <a:effectLst/>
                          <a:latin typeface="Tahoma" panose="020B0604030504040204" pitchFamily="34" charset="0"/>
                          <a:ea typeface="Tahoma" panose="020B0604030504040204" pitchFamily="34" charset="0"/>
                          <a:cs typeface="Tahoma" panose="020B0604030504040204" pitchFamily="34" charset="0"/>
                        </a:rPr>
                        <a:t>Balama, Chiure, Montepuez e Namuno</a:t>
                      </a:r>
                      <a:endParaRPr lang="it-IT" sz="13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2"/>
                  </a:ext>
                </a:extLst>
              </a:tr>
              <a:tr h="421474">
                <a:tc>
                  <a:txBody>
                    <a:bodyPr/>
                    <a:lstStyle/>
                    <a:p>
                      <a:pPr algn="l" fontAlgn="ctr"/>
                      <a:r>
                        <a:rPr lang="en-GB" sz="1300" b="1" u="none" strike="noStrike" dirty="0" err="1">
                          <a:effectLst/>
                          <a:latin typeface="Tahoma" panose="020B0604030504040204" pitchFamily="34" charset="0"/>
                          <a:ea typeface="Tahoma" panose="020B0604030504040204" pitchFamily="34" charset="0"/>
                          <a:cs typeface="Tahoma" panose="020B0604030504040204" pitchFamily="34" charset="0"/>
                        </a:rPr>
                        <a:t>Nampula</a:t>
                      </a:r>
                      <a:endParaRPr lang="en-GB"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20,000</a:t>
                      </a:r>
                      <a:endParaRPr lang="en-GB"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GB" sz="1300" u="none" strike="noStrike">
                          <a:effectLst/>
                          <a:latin typeface="Tahoma" panose="020B0604030504040204" pitchFamily="34" charset="0"/>
                          <a:ea typeface="Tahoma" panose="020B0604030504040204" pitchFamily="34" charset="0"/>
                          <a:cs typeface="Tahoma" panose="020B0604030504040204" pitchFamily="34" charset="0"/>
                        </a:rPr>
                        <a:t>Meconta, Mongicual e Mogovolas</a:t>
                      </a:r>
                      <a:endParaRPr lang="en-GB" sz="13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3"/>
                  </a:ext>
                </a:extLst>
              </a:tr>
              <a:tr h="396240">
                <a:tc>
                  <a:txBody>
                    <a:bodyPr/>
                    <a:lstStyle/>
                    <a:p>
                      <a:pPr algn="l" fontAlgn="ctr"/>
                      <a:r>
                        <a:rPr lang="en-GB" sz="1300" b="1" u="none" strike="noStrike" dirty="0" err="1">
                          <a:effectLst/>
                          <a:latin typeface="Tahoma" panose="020B0604030504040204" pitchFamily="34" charset="0"/>
                          <a:ea typeface="Tahoma" panose="020B0604030504040204" pitchFamily="34" charset="0"/>
                          <a:cs typeface="Tahoma" panose="020B0604030504040204" pitchFamily="34" charset="0"/>
                        </a:rPr>
                        <a:t>Zambezia</a:t>
                      </a:r>
                      <a:endParaRPr lang="en-GB"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135,000</a:t>
                      </a:r>
                      <a:endParaRPr lang="en-GB"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pt-BR" sz="1300" u="none" strike="noStrike">
                          <a:effectLst/>
                          <a:latin typeface="Tahoma" panose="020B0604030504040204" pitchFamily="34" charset="0"/>
                          <a:ea typeface="Tahoma" panose="020B0604030504040204" pitchFamily="34" charset="0"/>
                          <a:cs typeface="Tahoma" panose="020B0604030504040204" pitchFamily="34" charset="0"/>
                        </a:rPr>
                        <a:t>Maganja de Costa, Mulevala, Gile, Pebane, Mocubela, Mopeia, Lugela e Derre</a:t>
                      </a:r>
                      <a:endParaRPr lang="pt-BR" sz="13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4"/>
                  </a:ext>
                </a:extLst>
              </a:tr>
              <a:tr h="522282">
                <a:tc>
                  <a:txBody>
                    <a:bodyPr/>
                    <a:lstStyle/>
                    <a:p>
                      <a:pPr algn="l" fontAlgn="ctr"/>
                      <a:r>
                        <a:rPr lang="en-GB" sz="1300" b="1" u="none" strike="noStrike">
                          <a:effectLst/>
                          <a:latin typeface="Tahoma" panose="020B0604030504040204" pitchFamily="34" charset="0"/>
                          <a:ea typeface="Tahoma" panose="020B0604030504040204" pitchFamily="34" charset="0"/>
                          <a:cs typeface="Tahoma" panose="020B0604030504040204" pitchFamily="34" charset="0"/>
                        </a:rPr>
                        <a:t>Tete</a:t>
                      </a:r>
                      <a:endParaRPr lang="en-GB" sz="13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580</a:t>
                      </a:r>
                      <a:endParaRPr lang="en-GB"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GB" sz="1300" u="none" strike="noStrike">
                          <a:effectLst/>
                          <a:latin typeface="Tahoma" panose="020B0604030504040204" pitchFamily="34" charset="0"/>
                          <a:ea typeface="Tahoma" panose="020B0604030504040204" pitchFamily="34" charset="0"/>
                          <a:cs typeface="Tahoma" panose="020B0604030504040204" pitchFamily="34" charset="0"/>
                        </a:rPr>
                        <a:t>Changara, Chiuta, Moatize, Mutarara</a:t>
                      </a:r>
                      <a:endParaRPr lang="en-GB" sz="13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5"/>
                  </a:ext>
                </a:extLst>
              </a:tr>
              <a:tr h="361950">
                <a:tc>
                  <a:txBody>
                    <a:bodyPr/>
                    <a:lstStyle/>
                    <a:p>
                      <a:pPr algn="l" fontAlgn="ctr"/>
                      <a:r>
                        <a:rPr lang="en-GB" sz="1300" b="1" u="none" strike="noStrike">
                          <a:effectLst/>
                          <a:latin typeface="Tahoma" panose="020B0604030504040204" pitchFamily="34" charset="0"/>
                          <a:ea typeface="Tahoma" panose="020B0604030504040204" pitchFamily="34" charset="0"/>
                          <a:cs typeface="Tahoma" panose="020B0604030504040204" pitchFamily="34" charset="0"/>
                        </a:rPr>
                        <a:t>Manica</a:t>
                      </a:r>
                      <a:endParaRPr lang="en-GB" sz="13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7,321</a:t>
                      </a:r>
                      <a:endParaRPr lang="en-GB"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Machaze</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Sussundenga,Gondola</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Vanduzi</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Macate</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Guro</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Macossa</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e </a:t>
                      </a: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Tambara</a:t>
                      </a:r>
                      <a:endParaRPr lang="en-GB"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6"/>
                  </a:ext>
                </a:extLst>
              </a:tr>
              <a:tr h="371475">
                <a:tc>
                  <a:txBody>
                    <a:bodyPr/>
                    <a:lstStyle/>
                    <a:p>
                      <a:pPr algn="l" fontAlgn="ctr"/>
                      <a:r>
                        <a:rPr lang="en-GB" sz="1300" b="1" u="none" strike="noStrike" dirty="0" err="1">
                          <a:effectLst/>
                          <a:latin typeface="Tahoma" panose="020B0604030504040204" pitchFamily="34" charset="0"/>
                          <a:ea typeface="Tahoma" panose="020B0604030504040204" pitchFamily="34" charset="0"/>
                          <a:cs typeface="Tahoma" panose="020B0604030504040204" pitchFamily="34" charset="0"/>
                        </a:rPr>
                        <a:t>Sofala</a:t>
                      </a:r>
                      <a:endParaRPr lang="en-GB"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GB" sz="1300" u="none" strike="noStrike">
                          <a:effectLst/>
                          <a:latin typeface="Tahoma" panose="020B0604030504040204" pitchFamily="34" charset="0"/>
                          <a:ea typeface="Tahoma" panose="020B0604030504040204" pitchFamily="34" charset="0"/>
                          <a:cs typeface="Tahoma" panose="020B0604030504040204" pitchFamily="34" charset="0"/>
                        </a:rPr>
                        <a:t>15,340</a:t>
                      </a:r>
                      <a:endParaRPr lang="en-GB" sz="13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Chemba</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Caia</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Marromeu</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Maringue</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Cheringoma</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Gorongosa,Muanza</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Dondo</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Buzi</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Chibabava</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Machanga</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e Beira</a:t>
                      </a:r>
                      <a:endParaRPr lang="en-GB"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7"/>
                  </a:ext>
                </a:extLst>
              </a:tr>
              <a:tr h="601980">
                <a:tc>
                  <a:txBody>
                    <a:bodyPr/>
                    <a:lstStyle/>
                    <a:p>
                      <a:pPr algn="l" fontAlgn="ctr"/>
                      <a:r>
                        <a:rPr lang="en-GB" sz="1300" b="1" u="none" strike="noStrike">
                          <a:effectLst/>
                          <a:latin typeface="Tahoma" panose="020B0604030504040204" pitchFamily="34" charset="0"/>
                          <a:ea typeface="Tahoma" panose="020B0604030504040204" pitchFamily="34" charset="0"/>
                          <a:cs typeface="Tahoma" panose="020B0604030504040204" pitchFamily="34" charset="0"/>
                        </a:rPr>
                        <a:t>Inhambane</a:t>
                      </a:r>
                      <a:endParaRPr lang="en-GB" sz="13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GB" sz="1300" u="none" strike="noStrike">
                          <a:effectLst/>
                          <a:latin typeface="Tahoma" panose="020B0604030504040204" pitchFamily="34" charset="0"/>
                          <a:ea typeface="Tahoma" panose="020B0604030504040204" pitchFamily="34" charset="0"/>
                          <a:cs typeface="Tahoma" panose="020B0604030504040204" pitchFamily="34" charset="0"/>
                        </a:rPr>
                        <a:t>60,000</a:t>
                      </a:r>
                      <a:endParaRPr lang="en-GB" sz="13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b"/>
                      <a:r>
                        <a:rPr lang="pt-BR" sz="1300" u="none" strike="noStrike" dirty="0">
                          <a:effectLst/>
                          <a:latin typeface="Tahoma" panose="020B0604030504040204" pitchFamily="34" charset="0"/>
                          <a:ea typeface="Tahoma" panose="020B0604030504040204" pitchFamily="34" charset="0"/>
                          <a:cs typeface="Tahoma" panose="020B0604030504040204" pitchFamily="34" charset="0"/>
                        </a:rPr>
                        <a:t>Panda, Massinga, Funhalouro, Vilanculos e Mabote</a:t>
                      </a:r>
                      <a:endParaRPr lang="pt-BR"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8"/>
                  </a:ext>
                </a:extLst>
              </a:tr>
              <a:tr h="548640">
                <a:tc>
                  <a:txBody>
                    <a:bodyPr/>
                    <a:lstStyle/>
                    <a:p>
                      <a:pPr algn="l" fontAlgn="ctr"/>
                      <a:r>
                        <a:rPr lang="en-GB" sz="1300" b="1" u="none" strike="noStrike">
                          <a:effectLst/>
                          <a:latin typeface="Tahoma" panose="020B0604030504040204" pitchFamily="34" charset="0"/>
                          <a:ea typeface="Tahoma" panose="020B0604030504040204" pitchFamily="34" charset="0"/>
                          <a:cs typeface="Tahoma" panose="020B0604030504040204" pitchFamily="34" charset="0"/>
                        </a:rPr>
                        <a:t>Gaza</a:t>
                      </a:r>
                      <a:endParaRPr lang="en-GB" sz="13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GB" sz="1300" u="none" strike="noStrike">
                          <a:effectLst/>
                          <a:latin typeface="Tahoma" panose="020B0604030504040204" pitchFamily="34" charset="0"/>
                          <a:ea typeface="Tahoma" panose="020B0604030504040204" pitchFamily="34" charset="0"/>
                          <a:cs typeface="Tahoma" panose="020B0604030504040204" pitchFamily="34" charset="0"/>
                        </a:rPr>
                        <a:t>160,000</a:t>
                      </a:r>
                      <a:endParaRPr lang="en-GB" sz="13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Mapai,Massangena</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Chicualacuala</a:t>
                      </a:r>
                      <a:r>
                        <a:rPr lang="en-GB" sz="1300" u="none" strike="noStrike" dirty="0">
                          <a:effectLst/>
                          <a:latin typeface="Tahoma" panose="020B0604030504040204" pitchFamily="34" charset="0"/>
                          <a:ea typeface="Tahoma" panose="020B0604030504040204" pitchFamily="34" charset="0"/>
                          <a:cs typeface="Tahoma" panose="020B0604030504040204" pitchFamily="34" charset="0"/>
                        </a:rPr>
                        <a:t> e </a:t>
                      </a:r>
                      <a:r>
                        <a:rPr lang="en-GB" sz="1300" u="none" strike="noStrike" dirty="0" err="1">
                          <a:effectLst/>
                          <a:latin typeface="Tahoma" panose="020B0604030504040204" pitchFamily="34" charset="0"/>
                          <a:ea typeface="Tahoma" panose="020B0604030504040204" pitchFamily="34" charset="0"/>
                          <a:cs typeface="Tahoma" panose="020B0604030504040204" pitchFamily="34" charset="0"/>
                        </a:rPr>
                        <a:t>Chibuto</a:t>
                      </a:r>
                      <a:endParaRPr lang="en-GB"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9"/>
                  </a:ext>
                </a:extLst>
              </a:tr>
              <a:tr h="640205">
                <a:tc>
                  <a:txBody>
                    <a:bodyPr/>
                    <a:lstStyle/>
                    <a:p>
                      <a:pPr algn="l" fontAlgn="ctr"/>
                      <a:r>
                        <a:rPr lang="en-GB" sz="1300" b="1" u="none" strike="noStrike" dirty="0">
                          <a:effectLst/>
                          <a:latin typeface="Tahoma" panose="020B0604030504040204" pitchFamily="34" charset="0"/>
                          <a:ea typeface="Tahoma" panose="020B0604030504040204" pitchFamily="34" charset="0"/>
                          <a:cs typeface="Tahoma" panose="020B0604030504040204" pitchFamily="34" charset="0"/>
                        </a:rPr>
                        <a:t>Maputo </a:t>
                      </a:r>
                      <a:endParaRPr lang="en-GB"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u="none" strike="noStrike">
                          <a:effectLst/>
                          <a:latin typeface="Tahoma" panose="020B0604030504040204" pitchFamily="34" charset="0"/>
                          <a:ea typeface="Tahoma" panose="020B0604030504040204" pitchFamily="34" charset="0"/>
                          <a:cs typeface="Tahoma" panose="020B0604030504040204" pitchFamily="34" charset="0"/>
                        </a:rPr>
                        <a:t>360,000</a:t>
                      </a:r>
                      <a:endParaRPr lang="en-GB" sz="13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300" u="none" strike="noStrike" dirty="0">
                          <a:effectLst/>
                          <a:latin typeface="Tahoma" panose="020B0604030504040204" pitchFamily="34" charset="0"/>
                          <a:ea typeface="Tahoma" panose="020B0604030504040204" pitchFamily="34" charset="0"/>
                          <a:cs typeface="Tahoma" panose="020B0604030504040204" pitchFamily="34" charset="0"/>
                        </a:rPr>
                        <a:t>Manhica, Magude, Moamba, Matutuine, Namaacha e Boane</a:t>
                      </a:r>
                      <a:endParaRPr lang="pt-BR"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87355">
                <a:tc>
                  <a:txBody>
                    <a:bodyPr/>
                    <a:lstStyle/>
                    <a:p>
                      <a:pPr algn="ctr" fontAlgn="b"/>
                      <a:r>
                        <a:rPr lang="en-GB" sz="2000" b="1" u="none" strike="noStrike" dirty="0">
                          <a:effectLst/>
                          <a:latin typeface="Tahoma" panose="020B0604030504040204" pitchFamily="34" charset="0"/>
                          <a:ea typeface="Tahoma" panose="020B0604030504040204" pitchFamily="34" charset="0"/>
                          <a:cs typeface="Tahoma" panose="020B0604030504040204" pitchFamily="34" charset="0"/>
                        </a:rPr>
                        <a:t>Total</a:t>
                      </a:r>
                      <a:endParaRPr lang="en-GB" sz="2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T w="12700" cap="flat" cmpd="sng" algn="ctr">
                      <a:solidFill>
                        <a:schemeClr val="tx1"/>
                      </a:solidFill>
                      <a:prstDash val="solid"/>
                      <a:round/>
                      <a:headEnd type="none" w="med" len="med"/>
                      <a:tailEnd type="none" w="med" len="med"/>
                    </a:lnT>
                    <a:solidFill>
                      <a:schemeClr val="accent2"/>
                    </a:solidFill>
                  </a:tcPr>
                </a:tc>
                <a:tc>
                  <a:txBody>
                    <a:bodyPr/>
                    <a:lstStyle/>
                    <a:p>
                      <a:pPr algn="ctr" fontAlgn="b"/>
                      <a:r>
                        <a:rPr lang="en-GB" sz="2000" b="1" u="none" strike="noStrike" dirty="0">
                          <a:effectLst/>
                          <a:latin typeface="Tahoma" panose="020B0604030504040204" pitchFamily="34" charset="0"/>
                          <a:ea typeface="Tahoma" panose="020B0604030504040204" pitchFamily="34" charset="0"/>
                          <a:cs typeface="Tahoma" panose="020B0604030504040204" pitchFamily="34" charset="0"/>
                        </a:rPr>
                        <a:t>808,241</a:t>
                      </a:r>
                      <a:endParaRPr lang="en-GB" sz="2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T w="12700" cap="flat" cmpd="sng" algn="ctr">
                      <a:solidFill>
                        <a:schemeClr val="tx1"/>
                      </a:solidFill>
                      <a:prstDash val="solid"/>
                      <a:round/>
                      <a:headEnd type="none" w="med" len="med"/>
                      <a:tailEnd type="none" w="med" len="med"/>
                    </a:lnT>
                    <a:solidFill>
                      <a:schemeClr val="accent2"/>
                    </a:solidFill>
                  </a:tcPr>
                </a:tc>
                <a:tc>
                  <a:txBody>
                    <a:bodyPr/>
                    <a:lstStyle/>
                    <a:p>
                      <a:pPr algn="ctr" fontAlgn="b"/>
                      <a:r>
                        <a:rPr lang="en-GB" sz="2000" b="1"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GB" sz="2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10011"/>
                  </a:ext>
                </a:extLst>
              </a:tr>
            </a:tbl>
          </a:graphicData>
        </a:graphic>
      </p:graphicFrame>
      <p:sp>
        <p:nvSpPr>
          <p:cNvPr id="4" name="CaixaDeTexto 3"/>
          <p:cNvSpPr txBox="1"/>
          <p:nvPr/>
        </p:nvSpPr>
        <p:spPr>
          <a:xfrm>
            <a:off x="955965" y="27711"/>
            <a:ext cx="4225636" cy="369332"/>
          </a:xfrm>
          <a:prstGeom prst="rect">
            <a:avLst/>
          </a:prstGeom>
          <a:solidFill>
            <a:schemeClr val="accent2">
              <a:lumMod val="60000"/>
              <a:lumOff val="40000"/>
            </a:schemeClr>
          </a:solidFill>
        </p:spPr>
        <p:txBody>
          <a:bodyPr wrap="square" rtlCol="0">
            <a:spAutoFit/>
          </a:bodyPr>
          <a:lstStyle/>
          <a:p>
            <a:r>
              <a:rPr lang="en-GB" b="1" dirty="0">
                <a:solidFill>
                  <a:srgbClr val="000000"/>
                </a:solidFill>
                <a:latin typeface="Tahoma" panose="020B0604030504040204" pitchFamily="34" charset="0"/>
                <a:ea typeface="Tahoma" panose="020B0604030504040204" pitchFamily="34" charset="0"/>
                <a:cs typeface="Tahoma" panose="020B0604030504040204" pitchFamily="34" charset="0"/>
              </a:rPr>
              <a:t>Available Area (hectares)</a:t>
            </a:r>
          </a:p>
        </p:txBody>
      </p:sp>
    </p:spTree>
    <p:extLst>
      <p:ext uri="{BB962C8B-B14F-4D97-AF65-F5344CB8AC3E}">
        <p14:creationId xmlns:p14="http://schemas.microsoft.com/office/powerpoint/2010/main" val="312552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356ABB9-F46E-A054-C748-AD3E3C8DE238}"/>
              </a:ext>
            </a:extLst>
          </p:cNvPr>
          <p:cNvSpPr>
            <a:spLocks noGrp="1"/>
          </p:cNvSpPr>
          <p:nvPr>
            <p:ph type="title"/>
          </p:nvPr>
        </p:nvSpPr>
        <p:spPr>
          <a:xfrm>
            <a:off x="484909" y="457203"/>
            <a:ext cx="9656618" cy="596901"/>
          </a:xfrm>
        </p:spPr>
        <p:txBody>
          <a:bodyPr/>
          <a:lstStyle/>
          <a:p>
            <a:pPr algn="just">
              <a:lnSpc>
                <a:spcPct val="100000"/>
              </a:lnSpc>
            </a:pPr>
            <a:r>
              <a:rPr lang="en-US" altLang="x-none" sz="2000" b="1" dirty="0">
                <a:latin typeface="Tahoma" panose="020B0604030504040204" pitchFamily="34" charset="0"/>
                <a:cs typeface="Tahoma" panose="020B0604030504040204" pitchFamily="34" charset="0"/>
              </a:rPr>
              <a:t>III. </a:t>
            </a:r>
            <a:r>
              <a:rPr lang="en-US" altLang="x-none" sz="1800" b="1" dirty="0">
                <a:latin typeface="Tahoma" panose="020B0604030504040204" pitchFamily="34" charset="0"/>
                <a:cs typeface="Tahoma" panose="020B0604030504040204" pitchFamily="34" charset="0"/>
              </a:rPr>
              <a:t>INVESTMENT OPPORTUNITY IN PRIMARY PROCESSING OF CASHEW NUTS</a:t>
            </a:r>
          </a:p>
        </p:txBody>
      </p:sp>
      <p:cxnSp>
        <p:nvCxnSpPr>
          <p:cNvPr id="6" name="Straight Connector 5">
            <a:extLst>
              <a:ext uri="{FF2B5EF4-FFF2-40B4-BE49-F238E27FC236}">
                <a16:creationId xmlns:a16="http://schemas.microsoft.com/office/drawing/2014/main" id="{9DDFCA5E-C7A3-B55D-A31C-C0D7058DE46E}"/>
              </a:ext>
            </a:extLst>
          </p:cNvPr>
          <p:cNvCxnSpPr/>
          <p:nvPr/>
        </p:nvCxnSpPr>
        <p:spPr>
          <a:xfrm>
            <a:off x="647700" y="1149350"/>
            <a:ext cx="10985500"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B367AD-A499-6FF8-3871-CE46DDA6CA93}"/>
              </a:ext>
            </a:extLst>
          </p:cNvPr>
          <p:cNvCxnSpPr/>
          <p:nvPr/>
        </p:nvCxnSpPr>
        <p:spPr>
          <a:xfrm>
            <a:off x="647700" y="6108700"/>
            <a:ext cx="10985500" cy="0"/>
          </a:xfrm>
          <a:prstGeom prst="line">
            <a:avLst/>
          </a:prstGeom>
          <a:ln w="41275">
            <a:solidFill>
              <a:srgbClr val="756D43"/>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2B677CC9-6869-9D9C-4489-403A2173D645}"/>
              </a:ext>
            </a:extLst>
          </p:cNvPr>
          <p:cNvSpPr>
            <a:spLocks noGrp="1"/>
          </p:cNvSpPr>
          <p:nvPr>
            <p:ph type="sldNum" sz="quarter" idx="12"/>
          </p:nvPr>
        </p:nvSpPr>
        <p:spPr>
          <a:xfrm>
            <a:off x="11123613" y="6356350"/>
            <a:ext cx="509587"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18D3702-0ED8-9240-8EB5-D9C8948CFC35}" type="slidenum">
              <a:rPr lang="en-US" altLang="x-none" sz="1800" b="1">
                <a:solidFill>
                  <a:srgbClr val="898989"/>
                </a:solidFill>
                <a:latin typeface="Tahoma" panose="020B0604030504040204" pitchFamily="34" charset="0"/>
                <a:cs typeface="Tahoma" panose="020B0604030504040204" pitchFamily="34" charset="0"/>
              </a:rPr>
              <a:pPr/>
              <a:t>5</a:t>
            </a:fld>
            <a:endParaRPr lang="en-US" altLang="x-none" sz="1800" b="1">
              <a:solidFill>
                <a:srgbClr val="898989"/>
              </a:solidFill>
              <a:latin typeface="Tahoma" panose="020B0604030504040204" pitchFamily="34" charset="0"/>
              <a:cs typeface="Tahoma" panose="020B0604030504040204" pitchFamily="34" charset="0"/>
            </a:endParaRPr>
          </a:p>
        </p:txBody>
      </p:sp>
      <p:sp>
        <p:nvSpPr>
          <p:cNvPr id="12" name="Subtitle 2">
            <a:extLst>
              <a:ext uri="{FF2B5EF4-FFF2-40B4-BE49-F238E27FC236}">
                <a16:creationId xmlns:a16="http://schemas.microsoft.com/office/drawing/2014/main" id="{14E15A8F-924F-895A-A3C4-2F36CF9FB13C}"/>
              </a:ext>
            </a:extLst>
          </p:cNvPr>
          <p:cNvSpPr txBox="1">
            <a:spLocks/>
          </p:cNvSpPr>
          <p:nvPr/>
        </p:nvSpPr>
        <p:spPr>
          <a:xfrm>
            <a:off x="660902" y="6178858"/>
            <a:ext cx="10972801" cy="360487"/>
          </a:xfrm>
          <a:prstGeom prst="rect">
            <a:avLst/>
          </a:prstGeom>
          <a:effectLst/>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defRPr/>
            </a:pPr>
            <a:r>
              <a:rPr lang="en-US" sz="2000"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Investment Opportunities In The Almond Value Chain in Mozambique</a:t>
            </a:r>
          </a:p>
        </p:txBody>
      </p:sp>
      <p:pic>
        <p:nvPicPr>
          <p:cNvPr id="8199" name="Picture 2" descr="C:\Users\Proofreading\Downloads\Logo iam.png">
            <a:extLst>
              <a:ext uri="{FF2B5EF4-FFF2-40B4-BE49-F238E27FC236}">
                <a16:creationId xmlns:a16="http://schemas.microsoft.com/office/drawing/2014/main" id="{C03D7E18-8820-CA3B-0E97-91C1F3E5A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3962" y="301624"/>
            <a:ext cx="20780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ângulo arredondado 18">
            <a:extLst>
              <a:ext uri="{FF2B5EF4-FFF2-40B4-BE49-F238E27FC236}">
                <a16:creationId xmlns:a16="http://schemas.microsoft.com/office/drawing/2014/main" id="{B8D19825-03FE-451F-81DE-2FD842C1E6E0}"/>
              </a:ext>
            </a:extLst>
          </p:cNvPr>
          <p:cNvSpPr/>
          <p:nvPr/>
        </p:nvSpPr>
        <p:spPr>
          <a:xfrm>
            <a:off x="748723" y="5666221"/>
            <a:ext cx="2326986" cy="3746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pt-PT" sz="1600" b="1" dirty="0" err="1">
                <a:latin typeface="Tahoma" pitchFamily="34" charset="0"/>
                <a:ea typeface="Tahoma" pitchFamily="34" charset="0"/>
                <a:cs typeface="Tahoma" pitchFamily="34" charset="0"/>
              </a:rPr>
              <a:t>Source</a:t>
            </a:r>
            <a:r>
              <a:rPr lang="pt-PT" sz="1600" dirty="0">
                <a:latin typeface="Tahoma" pitchFamily="34" charset="0"/>
                <a:ea typeface="Tahoma" pitchFamily="34" charset="0"/>
                <a:cs typeface="Tahoma" pitchFamily="34" charset="0"/>
              </a:rPr>
              <a:t>: IAM-IP, 2023</a:t>
            </a:r>
          </a:p>
        </p:txBody>
      </p:sp>
      <p:sp>
        <p:nvSpPr>
          <p:cNvPr id="20" name="Rectângulo arredondado 19">
            <a:extLst>
              <a:ext uri="{FF2B5EF4-FFF2-40B4-BE49-F238E27FC236}">
                <a16:creationId xmlns:a16="http://schemas.microsoft.com/office/drawing/2014/main" id="{B55A2B64-8AB9-E030-023E-166C04021E8E}"/>
              </a:ext>
            </a:extLst>
          </p:cNvPr>
          <p:cNvSpPr/>
          <p:nvPr/>
        </p:nvSpPr>
        <p:spPr>
          <a:xfrm>
            <a:off x="735013" y="1261486"/>
            <a:ext cx="7134225" cy="3730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just" fontAlgn="auto">
              <a:spcBef>
                <a:spcPts val="0"/>
              </a:spcBef>
              <a:spcAft>
                <a:spcPts val="0"/>
              </a:spcAft>
              <a:defRPr/>
            </a:pPr>
            <a:r>
              <a:rPr lang="pt-PT" sz="1600" b="1" dirty="0">
                <a:latin typeface="Tahoma" pitchFamily="34" charset="0"/>
                <a:ea typeface="Tahoma" pitchFamily="34" charset="0"/>
                <a:cs typeface="Tahoma" pitchFamily="34" charset="0"/>
              </a:rPr>
              <a:t>Tab.1: </a:t>
            </a:r>
            <a:r>
              <a:rPr lang="pt-PT" sz="1600" dirty="0" err="1">
                <a:latin typeface="Tahoma" pitchFamily="34" charset="0"/>
                <a:ea typeface="Tahoma" pitchFamily="34" charset="0"/>
                <a:cs typeface="Tahoma" pitchFamily="34" charset="0"/>
              </a:rPr>
              <a:t>Investment</a:t>
            </a:r>
            <a:r>
              <a:rPr lang="pt-PT" sz="1600" dirty="0">
                <a:latin typeface="Tahoma" pitchFamily="34" charset="0"/>
                <a:ea typeface="Tahoma" pitchFamily="34" charset="0"/>
                <a:cs typeface="Tahoma" pitchFamily="34" charset="0"/>
              </a:rPr>
              <a:t> </a:t>
            </a:r>
            <a:r>
              <a:rPr lang="pt-PT" sz="1600" dirty="0" err="1">
                <a:latin typeface="Tahoma" pitchFamily="34" charset="0"/>
                <a:ea typeface="Tahoma" pitchFamily="34" charset="0"/>
                <a:cs typeface="Tahoma" pitchFamily="34" charset="0"/>
              </a:rPr>
              <a:t>opportunity</a:t>
            </a:r>
            <a:endParaRPr lang="pt-PT" sz="1600" dirty="0">
              <a:latin typeface="Tahoma" pitchFamily="34" charset="0"/>
              <a:ea typeface="Tahoma" pitchFamily="34" charset="0"/>
              <a:cs typeface="Tahoma" pitchFamily="34" charset="0"/>
            </a:endParaRPr>
          </a:p>
        </p:txBody>
      </p:sp>
      <p:graphicFrame>
        <p:nvGraphicFramePr>
          <p:cNvPr id="21" name="Marcador de Posição de Conteúdo 20">
            <a:extLst>
              <a:ext uri="{FF2B5EF4-FFF2-40B4-BE49-F238E27FC236}">
                <a16:creationId xmlns:a16="http://schemas.microsoft.com/office/drawing/2014/main" id="{538B2419-9899-F9B3-A2C8-C85CFF66A938}"/>
              </a:ext>
            </a:extLst>
          </p:cNvPr>
          <p:cNvGraphicFramePr>
            <a:graphicFrameLocks noGrp="1"/>
          </p:cNvGraphicFramePr>
          <p:nvPr>
            <p:ph idx="1"/>
            <p:extLst>
              <p:ext uri="{D42A27DB-BD31-4B8C-83A1-F6EECF244321}">
                <p14:modId xmlns:p14="http://schemas.microsoft.com/office/powerpoint/2010/main" val="573742916"/>
              </p:ext>
            </p:extLst>
          </p:nvPr>
        </p:nvGraphicFramePr>
        <p:xfrm>
          <a:off x="755936" y="1700502"/>
          <a:ext cx="10729484" cy="3869026"/>
        </p:xfrm>
        <a:graphic>
          <a:graphicData uri="http://schemas.openxmlformats.org/drawingml/2006/table">
            <a:tbl>
              <a:tblPr firstRow="1" bandRow="1">
                <a:tableStyleId>{5C22544A-7EE6-4342-B048-85BDC9FD1C3A}</a:tableStyleId>
              </a:tblPr>
              <a:tblGrid>
                <a:gridCol w="2682371">
                  <a:extLst>
                    <a:ext uri="{9D8B030D-6E8A-4147-A177-3AD203B41FA5}">
                      <a16:colId xmlns:a16="http://schemas.microsoft.com/office/drawing/2014/main" val="20000"/>
                    </a:ext>
                  </a:extLst>
                </a:gridCol>
                <a:gridCol w="2682371">
                  <a:extLst>
                    <a:ext uri="{9D8B030D-6E8A-4147-A177-3AD203B41FA5}">
                      <a16:colId xmlns:a16="http://schemas.microsoft.com/office/drawing/2014/main" val="20002"/>
                    </a:ext>
                  </a:extLst>
                </a:gridCol>
                <a:gridCol w="2682371">
                  <a:extLst>
                    <a:ext uri="{9D8B030D-6E8A-4147-A177-3AD203B41FA5}">
                      <a16:colId xmlns:a16="http://schemas.microsoft.com/office/drawing/2014/main" val="20003"/>
                    </a:ext>
                  </a:extLst>
                </a:gridCol>
                <a:gridCol w="2682371">
                  <a:extLst>
                    <a:ext uri="{9D8B030D-6E8A-4147-A177-3AD203B41FA5}">
                      <a16:colId xmlns:a16="http://schemas.microsoft.com/office/drawing/2014/main" val="20005"/>
                    </a:ext>
                  </a:extLst>
                </a:gridCol>
              </a:tblGrid>
              <a:tr h="759966">
                <a:tc>
                  <a:txBody>
                    <a:bodyPr/>
                    <a:lstStyle/>
                    <a:p>
                      <a:pPr algn="ctr" rtl="0" fontAlgn="ctr"/>
                      <a:r>
                        <a:rPr lang="pt-PT" sz="1600" b="1" i="0" u="none" strike="noStrike" dirty="0" err="1">
                          <a:solidFill>
                            <a:srgbClr val="000000"/>
                          </a:solidFill>
                          <a:latin typeface="Times New Roman"/>
                        </a:rPr>
                        <a:t>Province</a:t>
                      </a:r>
                      <a:endParaRPr lang="pt-PT" sz="1600" b="1" i="0" u="none" strike="noStrike" dirty="0">
                        <a:solidFill>
                          <a:srgbClr val="000000"/>
                        </a:solidFill>
                        <a:latin typeface="Times New Roman"/>
                      </a:endParaRPr>
                    </a:p>
                  </a:txBody>
                  <a:tcPr marL="9525" marR="9525" marT="9527" marB="0" anchor="ctr"/>
                </a:tc>
                <a:tc>
                  <a:txBody>
                    <a:bodyPr/>
                    <a:lstStyle/>
                    <a:p>
                      <a:pPr algn="ctr" rtl="0" fontAlgn="b"/>
                      <a:r>
                        <a:rPr lang="pt-PT" sz="1600" b="1" i="0" u="none" strike="noStrike" dirty="0" err="1">
                          <a:solidFill>
                            <a:srgbClr val="000000"/>
                          </a:solidFill>
                          <a:latin typeface="Times New Roman"/>
                        </a:rPr>
                        <a:t>Processing</a:t>
                      </a:r>
                      <a:r>
                        <a:rPr lang="pt-PT" sz="1600" b="1" i="0" u="none" strike="noStrike" dirty="0">
                          <a:solidFill>
                            <a:srgbClr val="000000"/>
                          </a:solidFill>
                          <a:latin typeface="Times New Roman"/>
                        </a:rPr>
                        <a:t> </a:t>
                      </a:r>
                      <a:r>
                        <a:rPr lang="pt-PT" sz="1600" b="1" i="0" u="none" strike="noStrike" dirty="0" err="1">
                          <a:solidFill>
                            <a:srgbClr val="000000"/>
                          </a:solidFill>
                          <a:latin typeface="Times New Roman"/>
                        </a:rPr>
                        <a:t>Installed</a:t>
                      </a:r>
                      <a:r>
                        <a:rPr lang="pt-PT" sz="1600" b="1" i="0" u="none" strike="noStrike" baseline="0" dirty="0">
                          <a:solidFill>
                            <a:srgbClr val="000000"/>
                          </a:solidFill>
                          <a:latin typeface="Times New Roman"/>
                        </a:rPr>
                        <a:t> </a:t>
                      </a:r>
                      <a:r>
                        <a:rPr lang="pt-PT" sz="1600" b="1" i="0" u="none" strike="noStrike" baseline="0" dirty="0" err="1">
                          <a:solidFill>
                            <a:srgbClr val="000000"/>
                          </a:solidFill>
                          <a:latin typeface="Times New Roman"/>
                        </a:rPr>
                        <a:t>capacity</a:t>
                      </a:r>
                      <a:r>
                        <a:rPr lang="pt-PT" sz="1600" b="1" i="0" u="none" strike="noStrike" dirty="0">
                          <a:solidFill>
                            <a:srgbClr val="000000"/>
                          </a:solidFill>
                          <a:latin typeface="Times New Roman"/>
                        </a:rPr>
                        <a:t> (</a:t>
                      </a:r>
                      <a:r>
                        <a:rPr lang="pt-PT" sz="1600" b="1" i="0" u="none" strike="noStrike" dirty="0" err="1">
                          <a:solidFill>
                            <a:srgbClr val="000000"/>
                          </a:solidFill>
                          <a:latin typeface="Times New Roman"/>
                        </a:rPr>
                        <a:t>Ton</a:t>
                      </a:r>
                      <a:r>
                        <a:rPr lang="pt-PT" sz="1600" b="1" i="0" u="none" strike="noStrike" dirty="0">
                          <a:solidFill>
                            <a:srgbClr val="000000"/>
                          </a:solidFill>
                          <a:latin typeface="Times New Roman"/>
                        </a:rPr>
                        <a:t>) </a:t>
                      </a:r>
                    </a:p>
                  </a:txBody>
                  <a:tcPr marL="9525" marR="9525" marT="9527" marB="0" anchor="ctr"/>
                </a:tc>
                <a:tc>
                  <a:txBody>
                    <a:bodyPr/>
                    <a:lstStyle/>
                    <a:p>
                      <a:pPr algn="ctr" rtl="0" fontAlgn="b"/>
                      <a:r>
                        <a:rPr lang="pt-PT" sz="1600" b="1" i="0" u="none" strike="noStrike" dirty="0" err="1">
                          <a:solidFill>
                            <a:srgbClr val="000000"/>
                          </a:solidFill>
                          <a:latin typeface="Times New Roman"/>
                        </a:rPr>
                        <a:t>Exploited</a:t>
                      </a:r>
                      <a:r>
                        <a:rPr lang="pt-PT" sz="1600" b="1" i="0" u="none" strike="noStrike" baseline="0" dirty="0">
                          <a:solidFill>
                            <a:srgbClr val="000000"/>
                          </a:solidFill>
                          <a:latin typeface="Times New Roman"/>
                        </a:rPr>
                        <a:t> </a:t>
                      </a:r>
                      <a:r>
                        <a:rPr lang="pt-PT" sz="1600" b="1" i="0" u="none" strike="noStrike" baseline="0" dirty="0" err="1">
                          <a:solidFill>
                            <a:srgbClr val="000000"/>
                          </a:solidFill>
                          <a:latin typeface="Times New Roman"/>
                        </a:rPr>
                        <a:t>Capacity</a:t>
                      </a:r>
                      <a:r>
                        <a:rPr lang="pt-PT" sz="1600" b="1" i="0" u="none" strike="noStrike" dirty="0">
                          <a:solidFill>
                            <a:srgbClr val="000000"/>
                          </a:solidFill>
                          <a:latin typeface="Times New Roman"/>
                        </a:rPr>
                        <a:t> (</a:t>
                      </a:r>
                      <a:r>
                        <a:rPr lang="pt-PT" sz="1600" b="1" i="0" u="none" strike="noStrike" dirty="0" err="1">
                          <a:solidFill>
                            <a:srgbClr val="000000"/>
                          </a:solidFill>
                          <a:latin typeface="Times New Roman"/>
                        </a:rPr>
                        <a:t>Ton</a:t>
                      </a:r>
                      <a:r>
                        <a:rPr lang="pt-PT" sz="1600" b="1" i="0" u="none" strike="noStrike" dirty="0">
                          <a:solidFill>
                            <a:srgbClr val="000000"/>
                          </a:solidFill>
                          <a:latin typeface="Times New Roman"/>
                        </a:rPr>
                        <a:t>)</a:t>
                      </a:r>
                    </a:p>
                  </a:txBody>
                  <a:tcPr marL="9525" marR="9525" marT="9527" marB="0" anchor="ctr"/>
                </a:tc>
                <a:tc>
                  <a:txBody>
                    <a:bodyPr/>
                    <a:lstStyle/>
                    <a:p>
                      <a:pPr algn="ctr" rtl="0" fontAlgn="b"/>
                      <a:r>
                        <a:rPr lang="pt-PT" sz="1600" b="1" i="0" u="none" strike="noStrike" dirty="0" err="1">
                          <a:solidFill>
                            <a:srgbClr val="000000"/>
                          </a:solidFill>
                          <a:latin typeface="Times New Roman"/>
                        </a:rPr>
                        <a:t>Idle</a:t>
                      </a:r>
                      <a:r>
                        <a:rPr lang="pt-PT" sz="1600" b="1" i="0" u="none" strike="noStrike" baseline="0" dirty="0">
                          <a:solidFill>
                            <a:srgbClr val="000000"/>
                          </a:solidFill>
                          <a:latin typeface="Times New Roman"/>
                        </a:rPr>
                        <a:t> </a:t>
                      </a:r>
                      <a:r>
                        <a:rPr lang="pt-PT" sz="1600" b="1" i="0" u="none" strike="noStrike" baseline="0" dirty="0" err="1">
                          <a:solidFill>
                            <a:srgbClr val="000000"/>
                          </a:solidFill>
                          <a:latin typeface="Times New Roman"/>
                        </a:rPr>
                        <a:t>Capacity</a:t>
                      </a:r>
                      <a:r>
                        <a:rPr lang="pt-PT" sz="1600" b="1" i="0" u="none" strike="noStrike" dirty="0">
                          <a:solidFill>
                            <a:srgbClr val="000000"/>
                          </a:solidFill>
                          <a:latin typeface="Times New Roman"/>
                        </a:rPr>
                        <a:t> (</a:t>
                      </a:r>
                      <a:r>
                        <a:rPr lang="pt-PT" sz="1600" b="1" i="0" u="none" strike="noStrike" dirty="0" err="1">
                          <a:solidFill>
                            <a:srgbClr val="000000"/>
                          </a:solidFill>
                          <a:latin typeface="Times New Roman"/>
                        </a:rPr>
                        <a:t>Ton</a:t>
                      </a:r>
                      <a:r>
                        <a:rPr lang="pt-PT" sz="1600" b="1" i="0" u="none" strike="noStrike" dirty="0">
                          <a:solidFill>
                            <a:srgbClr val="000000"/>
                          </a:solidFill>
                          <a:latin typeface="Times New Roman"/>
                        </a:rPr>
                        <a:t>)</a:t>
                      </a:r>
                    </a:p>
                  </a:txBody>
                  <a:tcPr marL="9525" marR="9525" marT="9527" marB="0" anchor="ctr"/>
                </a:tc>
                <a:extLst>
                  <a:ext uri="{0D108BD9-81ED-4DB2-BD59-A6C34878D82A}">
                    <a16:rowId xmlns:a16="http://schemas.microsoft.com/office/drawing/2014/main" val="10000"/>
                  </a:ext>
                </a:extLst>
              </a:tr>
              <a:tr h="310906">
                <a:tc>
                  <a:txBody>
                    <a:bodyPr/>
                    <a:lstStyle/>
                    <a:p>
                      <a:pPr algn="l" rtl="0" fontAlgn="ctr"/>
                      <a:r>
                        <a:rPr lang="pt-PT" sz="1600" b="0" i="0" u="none" strike="noStrike" dirty="0">
                          <a:solidFill>
                            <a:srgbClr val="000000"/>
                          </a:solidFill>
                          <a:latin typeface="Times New Roman"/>
                        </a:rPr>
                        <a:t>Niassa</a:t>
                      </a:r>
                    </a:p>
                  </a:txBody>
                  <a:tcPr marL="9525" marR="9525" marT="9527" marB="0" anchor="ctr"/>
                </a:tc>
                <a:tc>
                  <a:txBody>
                    <a:bodyPr/>
                    <a:lstStyle/>
                    <a:p>
                      <a:pPr algn="ctr" rtl="0" fontAlgn="b"/>
                      <a:r>
                        <a:rPr lang="pt-PT" sz="1600" b="0" i="0" u="none" strike="noStrike">
                          <a:solidFill>
                            <a:srgbClr val="000000"/>
                          </a:solidFill>
                          <a:latin typeface="Times New Roman"/>
                        </a:rPr>
                        <a:t>                                -    </a:t>
                      </a:r>
                    </a:p>
                  </a:txBody>
                  <a:tcPr marL="9525" marR="9525" marT="9527" marB="0" anchor="b"/>
                </a:tc>
                <a:tc>
                  <a:txBody>
                    <a:bodyPr/>
                    <a:lstStyle/>
                    <a:p>
                      <a:pPr algn="ctr" rtl="0" fontAlgn="b"/>
                      <a:r>
                        <a:rPr lang="pt-PT" sz="1600" b="0" i="0" u="none" strike="noStrike">
                          <a:solidFill>
                            <a:srgbClr val="000000"/>
                          </a:solidFill>
                          <a:latin typeface="Times New Roman"/>
                        </a:rPr>
                        <a:t>                      -    </a:t>
                      </a:r>
                    </a:p>
                  </a:txBody>
                  <a:tcPr marL="9525" marR="9525" marT="9527" marB="0" anchor="b"/>
                </a:tc>
                <a:tc>
                  <a:txBody>
                    <a:bodyPr/>
                    <a:lstStyle/>
                    <a:p>
                      <a:pPr algn="ctr" rtl="0" fontAlgn="b"/>
                      <a:r>
                        <a:rPr lang="pt-PT" sz="1600" b="0" i="0" u="none" strike="noStrike">
                          <a:solidFill>
                            <a:srgbClr val="000000"/>
                          </a:solidFill>
                          <a:latin typeface="Times New Roman"/>
                        </a:rPr>
                        <a:t> </a:t>
                      </a:r>
                    </a:p>
                  </a:txBody>
                  <a:tcPr marL="9525" marR="9525" marT="9527" marB="0" anchor="b"/>
                </a:tc>
                <a:extLst>
                  <a:ext uri="{0D108BD9-81ED-4DB2-BD59-A6C34878D82A}">
                    <a16:rowId xmlns:a16="http://schemas.microsoft.com/office/drawing/2014/main" val="10001"/>
                  </a:ext>
                </a:extLst>
              </a:tr>
              <a:tr h="310906">
                <a:tc>
                  <a:txBody>
                    <a:bodyPr/>
                    <a:lstStyle/>
                    <a:p>
                      <a:pPr algn="l" rtl="0" fontAlgn="b"/>
                      <a:r>
                        <a:rPr lang="pt-PT" sz="1600" b="0" i="0" u="none" strike="noStrike">
                          <a:solidFill>
                            <a:srgbClr val="000000"/>
                          </a:solidFill>
                          <a:latin typeface="Times New Roman"/>
                        </a:rPr>
                        <a:t>Cabo Delgado</a:t>
                      </a:r>
                    </a:p>
                  </a:txBody>
                  <a:tcPr marL="9525" marR="9525" marT="9527" marB="0" anchor="b"/>
                </a:tc>
                <a:tc>
                  <a:txBody>
                    <a:bodyPr/>
                    <a:lstStyle/>
                    <a:p>
                      <a:pPr algn="ctr" rtl="0" fontAlgn="b"/>
                      <a:r>
                        <a:rPr lang="pt-PT" sz="1600" b="0" i="0" u="none" strike="noStrike">
                          <a:solidFill>
                            <a:srgbClr val="000000"/>
                          </a:solidFill>
                          <a:latin typeface="Times New Roman"/>
                        </a:rPr>
                        <a:t>               7 000   </a:t>
                      </a:r>
                    </a:p>
                  </a:txBody>
                  <a:tcPr marL="9525" marR="9525" marT="9527" marB="0" anchor="b"/>
                </a:tc>
                <a:tc>
                  <a:txBody>
                    <a:bodyPr/>
                    <a:lstStyle/>
                    <a:p>
                      <a:pPr algn="ctr" rtl="0" fontAlgn="b"/>
                      <a:r>
                        <a:rPr lang="pt-PT" sz="1600" b="0" i="0" u="none" strike="noStrike">
                          <a:solidFill>
                            <a:srgbClr val="000000"/>
                          </a:solidFill>
                          <a:latin typeface="Times New Roman"/>
                        </a:rPr>
                        <a:t>            2 000   </a:t>
                      </a:r>
                    </a:p>
                  </a:txBody>
                  <a:tcPr marL="9525" marR="9525" marT="9527" marB="0" anchor="b"/>
                </a:tc>
                <a:tc>
                  <a:txBody>
                    <a:bodyPr/>
                    <a:lstStyle/>
                    <a:p>
                      <a:pPr algn="ctr" rtl="0" fontAlgn="b"/>
                      <a:r>
                        <a:rPr lang="pt-PT" sz="1600" b="0" i="0" u="none" strike="noStrike">
                          <a:solidFill>
                            <a:srgbClr val="000000"/>
                          </a:solidFill>
                          <a:latin typeface="Times New Roman"/>
                        </a:rPr>
                        <a:t>            5 000   </a:t>
                      </a:r>
                    </a:p>
                  </a:txBody>
                  <a:tcPr marL="9525" marR="9525" marT="9527" marB="0" anchor="b"/>
                </a:tc>
                <a:extLst>
                  <a:ext uri="{0D108BD9-81ED-4DB2-BD59-A6C34878D82A}">
                    <a16:rowId xmlns:a16="http://schemas.microsoft.com/office/drawing/2014/main" val="10002"/>
                  </a:ext>
                </a:extLst>
              </a:tr>
              <a:tr h="310906">
                <a:tc>
                  <a:txBody>
                    <a:bodyPr/>
                    <a:lstStyle/>
                    <a:p>
                      <a:pPr algn="l" rtl="0" fontAlgn="b"/>
                      <a:r>
                        <a:rPr lang="pt-PT" sz="1600" b="0" i="0" u="none" strike="noStrike">
                          <a:solidFill>
                            <a:srgbClr val="000000"/>
                          </a:solidFill>
                          <a:latin typeface="Times New Roman"/>
                        </a:rPr>
                        <a:t>Nampula </a:t>
                      </a:r>
                    </a:p>
                  </a:txBody>
                  <a:tcPr marL="9525" marR="9525" marT="9527" marB="0" anchor="b"/>
                </a:tc>
                <a:tc>
                  <a:txBody>
                    <a:bodyPr/>
                    <a:lstStyle/>
                    <a:p>
                      <a:pPr algn="ctr" rtl="0" fontAlgn="b"/>
                      <a:r>
                        <a:rPr lang="pt-PT" sz="1600" b="0" i="0" u="none" strike="noStrike">
                          <a:solidFill>
                            <a:srgbClr val="000000"/>
                          </a:solidFill>
                          <a:latin typeface="Times New Roman"/>
                        </a:rPr>
                        <a:t>             90 715   </a:t>
                      </a:r>
                    </a:p>
                  </a:txBody>
                  <a:tcPr marL="9525" marR="9525" marT="9527" marB="0" anchor="b"/>
                </a:tc>
                <a:tc>
                  <a:txBody>
                    <a:bodyPr/>
                    <a:lstStyle/>
                    <a:p>
                      <a:pPr algn="ctr" rtl="0" fontAlgn="b"/>
                      <a:r>
                        <a:rPr lang="pt-PT" sz="1600" b="0" i="0" u="none" strike="noStrike">
                          <a:solidFill>
                            <a:srgbClr val="000000"/>
                          </a:solidFill>
                          <a:latin typeface="Times New Roman"/>
                        </a:rPr>
                        <a:t>          29 891   </a:t>
                      </a:r>
                    </a:p>
                  </a:txBody>
                  <a:tcPr marL="9525" marR="9525" marT="9527" marB="0" anchor="b"/>
                </a:tc>
                <a:tc>
                  <a:txBody>
                    <a:bodyPr/>
                    <a:lstStyle/>
                    <a:p>
                      <a:pPr algn="ctr" rtl="0" fontAlgn="b"/>
                      <a:r>
                        <a:rPr lang="pt-PT" sz="1600" b="0" i="0" u="none" strike="noStrike">
                          <a:solidFill>
                            <a:srgbClr val="000000"/>
                          </a:solidFill>
                          <a:latin typeface="Times New Roman"/>
                        </a:rPr>
                        <a:t>          60 824   </a:t>
                      </a:r>
                    </a:p>
                  </a:txBody>
                  <a:tcPr marL="9525" marR="9525" marT="9527" marB="0" anchor="b"/>
                </a:tc>
                <a:extLst>
                  <a:ext uri="{0D108BD9-81ED-4DB2-BD59-A6C34878D82A}">
                    <a16:rowId xmlns:a16="http://schemas.microsoft.com/office/drawing/2014/main" val="10003"/>
                  </a:ext>
                </a:extLst>
              </a:tr>
              <a:tr h="310906">
                <a:tc>
                  <a:txBody>
                    <a:bodyPr/>
                    <a:lstStyle/>
                    <a:p>
                      <a:pPr algn="l" rtl="0" fontAlgn="b"/>
                      <a:r>
                        <a:rPr lang="pt-PT" sz="1600" b="0" i="0" u="none" strike="noStrike">
                          <a:solidFill>
                            <a:srgbClr val="000000"/>
                          </a:solidFill>
                          <a:latin typeface="Times New Roman"/>
                        </a:rPr>
                        <a:t>Zambezia</a:t>
                      </a:r>
                    </a:p>
                  </a:txBody>
                  <a:tcPr marL="9525" marR="9525" marT="9527" marB="0" anchor="b"/>
                </a:tc>
                <a:tc>
                  <a:txBody>
                    <a:bodyPr/>
                    <a:lstStyle/>
                    <a:p>
                      <a:pPr algn="ctr" rtl="0" fontAlgn="b"/>
                      <a:r>
                        <a:rPr lang="pt-PT" sz="1600" b="0" i="0" u="none" strike="noStrike">
                          <a:solidFill>
                            <a:srgbClr val="000000"/>
                          </a:solidFill>
                          <a:latin typeface="Times New Roman"/>
                        </a:rPr>
                        <a:t>               1 600   </a:t>
                      </a:r>
                    </a:p>
                  </a:txBody>
                  <a:tcPr marL="9525" marR="9525" marT="9527" marB="0" anchor="b"/>
                </a:tc>
                <a:tc>
                  <a:txBody>
                    <a:bodyPr/>
                    <a:lstStyle/>
                    <a:p>
                      <a:pPr algn="ctr" rtl="0" fontAlgn="b"/>
                      <a:r>
                        <a:rPr lang="pt-PT" sz="1600" b="0" i="0" u="none" strike="noStrike">
                          <a:solidFill>
                            <a:srgbClr val="000000"/>
                          </a:solidFill>
                          <a:latin typeface="Times New Roman"/>
                        </a:rPr>
                        <a:t>                      -    </a:t>
                      </a:r>
                    </a:p>
                  </a:txBody>
                  <a:tcPr marL="9525" marR="9525" marT="9527" marB="0" anchor="b"/>
                </a:tc>
                <a:tc>
                  <a:txBody>
                    <a:bodyPr/>
                    <a:lstStyle/>
                    <a:p>
                      <a:pPr algn="ctr" rtl="0" fontAlgn="b"/>
                      <a:r>
                        <a:rPr lang="pt-PT" sz="1600" b="0" i="0" u="none" strike="noStrike">
                          <a:solidFill>
                            <a:srgbClr val="000000"/>
                          </a:solidFill>
                          <a:latin typeface="Times New Roman"/>
                        </a:rPr>
                        <a:t>            1 600   </a:t>
                      </a:r>
                    </a:p>
                  </a:txBody>
                  <a:tcPr marL="9525" marR="9525" marT="9527" marB="0" anchor="b"/>
                </a:tc>
                <a:extLst>
                  <a:ext uri="{0D108BD9-81ED-4DB2-BD59-A6C34878D82A}">
                    <a16:rowId xmlns:a16="http://schemas.microsoft.com/office/drawing/2014/main" val="10004"/>
                  </a:ext>
                </a:extLst>
              </a:tr>
              <a:tr h="310906">
                <a:tc>
                  <a:txBody>
                    <a:bodyPr/>
                    <a:lstStyle/>
                    <a:p>
                      <a:pPr algn="l" rtl="0" fontAlgn="b"/>
                      <a:r>
                        <a:rPr lang="pt-PT" sz="1600" b="0" i="0" u="none" strike="noStrike">
                          <a:solidFill>
                            <a:srgbClr val="000000"/>
                          </a:solidFill>
                          <a:latin typeface="Times New Roman"/>
                        </a:rPr>
                        <a:t>Manica</a:t>
                      </a:r>
                    </a:p>
                  </a:txBody>
                  <a:tcPr marL="9525" marR="9525" marT="9527" marB="0" anchor="b"/>
                </a:tc>
                <a:tc>
                  <a:txBody>
                    <a:bodyPr/>
                    <a:lstStyle/>
                    <a:p>
                      <a:pPr algn="ctr" rtl="0" fontAlgn="b"/>
                      <a:r>
                        <a:rPr lang="pt-PT" sz="1600" b="0" i="0" u="none" strike="noStrike">
                          <a:solidFill>
                            <a:srgbClr val="000000"/>
                          </a:solidFill>
                          <a:latin typeface="Times New Roman"/>
                        </a:rPr>
                        <a:t>                                -    </a:t>
                      </a:r>
                    </a:p>
                  </a:txBody>
                  <a:tcPr marL="9525" marR="9525" marT="9527" marB="0" anchor="b"/>
                </a:tc>
                <a:tc>
                  <a:txBody>
                    <a:bodyPr/>
                    <a:lstStyle/>
                    <a:p>
                      <a:pPr algn="ctr" rtl="0" fontAlgn="b"/>
                      <a:r>
                        <a:rPr lang="pt-PT" sz="1600" b="0" i="0" u="none" strike="noStrike" dirty="0">
                          <a:solidFill>
                            <a:srgbClr val="000000"/>
                          </a:solidFill>
                          <a:latin typeface="Times New Roman"/>
                        </a:rPr>
                        <a:t>                      -    </a:t>
                      </a:r>
                    </a:p>
                  </a:txBody>
                  <a:tcPr marL="9525" marR="9525" marT="9527" marB="0" anchor="b"/>
                </a:tc>
                <a:tc>
                  <a:txBody>
                    <a:bodyPr/>
                    <a:lstStyle/>
                    <a:p>
                      <a:pPr algn="ctr" rtl="0" fontAlgn="b"/>
                      <a:r>
                        <a:rPr lang="pt-PT" sz="1600" b="0" i="0" u="none" strike="noStrike">
                          <a:solidFill>
                            <a:srgbClr val="000000"/>
                          </a:solidFill>
                          <a:latin typeface="Times New Roman"/>
                        </a:rPr>
                        <a:t>               -    </a:t>
                      </a:r>
                    </a:p>
                  </a:txBody>
                  <a:tcPr marL="9525" marR="9525" marT="9527" marB="0" anchor="b"/>
                </a:tc>
                <a:extLst>
                  <a:ext uri="{0D108BD9-81ED-4DB2-BD59-A6C34878D82A}">
                    <a16:rowId xmlns:a16="http://schemas.microsoft.com/office/drawing/2014/main" val="10005"/>
                  </a:ext>
                </a:extLst>
              </a:tr>
              <a:tr h="310906">
                <a:tc>
                  <a:txBody>
                    <a:bodyPr/>
                    <a:lstStyle/>
                    <a:p>
                      <a:pPr algn="l" rtl="0" fontAlgn="b"/>
                      <a:r>
                        <a:rPr lang="pt-PT" sz="1600" b="0" i="0" u="none" strike="noStrike">
                          <a:solidFill>
                            <a:srgbClr val="000000"/>
                          </a:solidFill>
                          <a:latin typeface="Times New Roman"/>
                        </a:rPr>
                        <a:t>Sofala</a:t>
                      </a:r>
                    </a:p>
                  </a:txBody>
                  <a:tcPr marL="9525" marR="9525" marT="9527" marB="0" anchor="b"/>
                </a:tc>
                <a:tc>
                  <a:txBody>
                    <a:bodyPr/>
                    <a:lstStyle/>
                    <a:p>
                      <a:pPr algn="ctr" rtl="0" fontAlgn="b"/>
                      <a:r>
                        <a:rPr lang="pt-PT" sz="1600" b="0" i="0" u="none" strike="noStrike">
                          <a:solidFill>
                            <a:srgbClr val="000000"/>
                          </a:solidFill>
                          <a:latin typeface="Times New Roman"/>
                        </a:rPr>
                        <a:t>                                -    </a:t>
                      </a:r>
                    </a:p>
                  </a:txBody>
                  <a:tcPr marL="9525" marR="9525" marT="9527" marB="0" anchor="b"/>
                </a:tc>
                <a:tc>
                  <a:txBody>
                    <a:bodyPr/>
                    <a:lstStyle/>
                    <a:p>
                      <a:pPr algn="ctr" rtl="0" fontAlgn="b"/>
                      <a:r>
                        <a:rPr lang="pt-PT" sz="1600" b="0" i="0" u="none" strike="noStrike">
                          <a:solidFill>
                            <a:srgbClr val="000000"/>
                          </a:solidFill>
                          <a:latin typeface="Times New Roman"/>
                        </a:rPr>
                        <a:t>                      -    </a:t>
                      </a:r>
                    </a:p>
                  </a:txBody>
                  <a:tcPr marL="9525" marR="9525" marT="9527" marB="0" anchor="b"/>
                </a:tc>
                <a:tc>
                  <a:txBody>
                    <a:bodyPr/>
                    <a:lstStyle/>
                    <a:p>
                      <a:pPr algn="ctr" rtl="0" fontAlgn="b"/>
                      <a:r>
                        <a:rPr lang="pt-PT" sz="1600" b="0" i="0" u="none" strike="noStrike">
                          <a:solidFill>
                            <a:srgbClr val="000000"/>
                          </a:solidFill>
                          <a:latin typeface="Times New Roman"/>
                        </a:rPr>
                        <a:t>               -    </a:t>
                      </a:r>
                    </a:p>
                  </a:txBody>
                  <a:tcPr marL="9525" marR="9525" marT="9527" marB="0" anchor="b"/>
                </a:tc>
                <a:extLst>
                  <a:ext uri="{0D108BD9-81ED-4DB2-BD59-A6C34878D82A}">
                    <a16:rowId xmlns:a16="http://schemas.microsoft.com/office/drawing/2014/main" val="10006"/>
                  </a:ext>
                </a:extLst>
              </a:tr>
              <a:tr h="310906">
                <a:tc>
                  <a:txBody>
                    <a:bodyPr/>
                    <a:lstStyle/>
                    <a:p>
                      <a:pPr algn="l" rtl="0" fontAlgn="b"/>
                      <a:r>
                        <a:rPr lang="pt-PT" sz="1600" b="0" i="0" u="none" strike="noStrike">
                          <a:solidFill>
                            <a:srgbClr val="000000"/>
                          </a:solidFill>
                          <a:latin typeface="Times New Roman"/>
                        </a:rPr>
                        <a:t>Inhambane</a:t>
                      </a:r>
                    </a:p>
                  </a:txBody>
                  <a:tcPr marL="9525" marR="9525" marT="9527" marB="0" anchor="b"/>
                </a:tc>
                <a:tc>
                  <a:txBody>
                    <a:bodyPr/>
                    <a:lstStyle/>
                    <a:p>
                      <a:pPr algn="ctr" rtl="0" fontAlgn="b"/>
                      <a:r>
                        <a:rPr lang="pt-PT" sz="1600" b="0" i="0" u="none" strike="noStrike">
                          <a:solidFill>
                            <a:srgbClr val="000000"/>
                          </a:solidFill>
                          <a:latin typeface="Times New Roman"/>
                        </a:rPr>
                        <a:t>               1 000   </a:t>
                      </a:r>
                    </a:p>
                  </a:txBody>
                  <a:tcPr marL="9525" marR="9525" marT="9527" marB="0" anchor="b"/>
                </a:tc>
                <a:tc>
                  <a:txBody>
                    <a:bodyPr/>
                    <a:lstStyle/>
                    <a:p>
                      <a:pPr algn="ctr" rtl="0" fontAlgn="b"/>
                      <a:r>
                        <a:rPr lang="pt-PT" sz="1600" b="0" i="0" u="none" strike="noStrike">
                          <a:solidFill>
                            <a:srgbClr val="000000"/>
                          </a:solidFill>
                          <a:latin typeface="Times New Roman"/>
                        </a:rPr>
                        <a:t>                      -    </a:t>
                      </a:r>
                    </a:p>
                  </a:txBody>
                  <a:tcPr marL="9525" marR="9525" marT="9527" marB="0" anchor="b"/>
                </a:tc>
                <a:tc>
                  <a:txBody>
                    <a:bodyPr/>
                    <a:lstStyle/>
                    <a:p>
                      <a:pPr algn="ctr" rtl="0" fontAlgn="b"/>
                      <a:r>
                        <a:rPr lang="pt-PT" sz="1600" b="0" i="0" u="none" strike="noStrike">
                          <a:solidFill>
                            <a:srgbClr val="000000"/>
                          </a:solidFill>
                          <a:latin typeface="Times New Roman"/>
                        </a:rPr>
                        <a:t>            1 000   </a:t>
                      </a:r>
                    </a:p>
                  </a:txBody>
                  <a:tcPr marL="9525" marR="9525" marT="9527" marB="0" anchor="b"/>
                </a:tc>
                <a:extLst>
                  <a:ext uri="{0D108BD9-81ED-4DB2-BD59-A6C34878D82A}">
                    <a16:rowId xmlns:a16="http://schemas.microsoft.com/office/drawing/2014/main" val="10007"/>
                  </a:ext>
                </a:extLst>
              </a:tr>
              <a:tr h="310906">
                <a:tc>
                  <a:txBody>
                    <a:bodyPr/>
                    <a:lstStyle/>
                    <a:p>
                      <a:pPr algn="l" rtl="0" fontAlgn="b"/>
                      <a:r>
                        <a:rPr lang="pt-PT" sz="1600" b="0" i="0" u="none" strike="noStrike">
                          <a:solidFill>
                            <a:srgbClr val="000000"/>
                          </a:solidFill>
                          <a:latin typeface="Times New Roman"/>
                        </a:rPr>
                        <a:t>Gaza</a:t>
                      </a:r>
                    </a:p>
                  </a:txBody>
                  <a:tcPr marL="9525" marR="9525" marT="9527" marB="0" anchor="b"/>
                </a:tc>
                <a:tc>
                  <a:txBody>
                    <a:bodyPr/>
                    <a:lstStyle/>
                    <a:p>
                      <a:pPr algn="ctr" rtl="0" fontAlgn="b"/>
                      <a:r>
                        <a:rPr lang="pt-PT" sz="1600" b="0" i="0" u="none" strike="noStrike">
                          <a:solidFill>
                            <a:srgbClr val="000000"/>
                          </a:solidFill>
                          <a:latin typeface="Times New Roman"/>
                        </a:rPr>
                        <a:t>               8 000   </a:t>
                      </a:r>
                    </a:p>
                  </a:txBody>
                  <a:tcPr marL="9525" marR="9525" marT="9527" marB="0" anchor="b"/>
                </a:tc>
                <a:tc>
                  <a:txBody>
                    <a:bodyPr/>
                    <a:lstStyle/>
                    <a:p>
                      <a:pPr algn="ctr" rtl="0" fontAlgn="b"/>
                      <a:r>
                        <a:rPr lang="pt-PT" sz="1600" b="0" i="0" u="none" strike="noStrike">
                          <a:solidFill>
                            <a:srgbClr val="000000"/>
                          </a:solidFill>
                          <a:latin typeface="Times New Roman"/>
                        </a:rPr>
                        <a:t>            3 949   </a:t>
                      </a:r>
                    </a:p>
                  </a:txBody>
                  <a:tcPr marL="9525" marR="9525" marT="9527" marB="0" anchor="b"/>
                </a:tc>
                <a:tc>
                  <a:txBody>
                    <a:bodyPr/>
                    <a:lstStyle/>
                    <a:p>
                      <a:pPr algn="ctr" rtl="0" fontAlgn="b"/>
                      <a:r>
                        <a:rPr lang="pt-PT" sz="1600" b="0" i="0" u="none" strike="noStrike">
                          <a:solidFill>
                            <a:srgbClr val="000000"/>
                          </a:solidFill>
                          <a:latin typeface="Times New Roman"/>
                        </a:rPr>
                        <a:t>            4 051   </a:t>
                      </a:r>
                    </a:p>
                  </a:txBody>
                  <a:tcPr marL="9525" marR="9525" marT="9527" marB="0" anchor="b"/>
                </a:tc>
                <a:extLst>
                  <a:ext uri="{0D108BD9-81ED-4DB2-BD59-A6C34878D82A}">
                    <a16:rowId xmlns:a16="http://schemas.microsoft.com/office/drawing/2014/main" val="10008"/>
                  </a:ext>
                </a:extLst>
              </a:tr>
              <a:tr h="310906">
                <a:tc>
                  <a:txBody>
                    <a:bodyPr/>
                    <a:lstStyle/>
                    <a:p>
                      <a:pPr algn="l" rtl="0" fontAlgn="b"/>
                      <a:r>
                        <a:rPr lang="pt-PT" sz="1600" b="0" i="0" u="none" strike="noStrike">
                          <a:solidFill>
                            <a:srgbClr val="000000"/>
                          </a:solidFill>
                          <a:latin typeface="Times New Roman"/>
                        </a:rPr>
                        <a:t>Maputo</a:t>
                      </a:r>
                    </a:p>
                  </a:txBody>
                  <a:tcPr marL="9525" marR="9525" marT="9527" marB="0" anchor="b"/>
                </a:tc>
                <a:tc>
                  <a:txBody>
                    <a:bodyPr/>
                    <a:lstStyle/>
                    <a:p>
                      <a:pPr algn="ctr" rtl="0" fontAlgn="b"/>
                      <a:r>
                        <a:rPr lang="pt-PT" sz="1600" b="0" i="0" u="none" strike="noStrike">
                          <a:solidFill>
                            <a:srgbClr val="000000"/>
                          </a:solidFill>
                          <a:latin typeface="Times New Roman"/>
                        </a:rPr>
                        <a:t>                  500   </a:t>
                      </a:r>
                    </a:p>
                  </a:txBody>
                  <a:tcPr marL="9525" marR="9525" marT="9527" marB="0" anchor="b"/>
                </a:tc>
                <a:tc>
                  <a:txBody>
                    <a:bodyPr/>
                    <a:lstStyle/>
                    <a:p>
                      <a:pPr algn="ctr" rtl="0" fontAlgn="b"/>
                      <a:r>
                        <a:rPr lang="pt-PT" sz="1600" b="0" i="0" u="none" strike="noStrike">
                          <a:solidFill>
                            <a:srgbClr val="000000"/>
                          </a:solidFill>
                          <a:latin typeface="Times New Roman"/>
                        </a:rPr>
                        <a:t>                  48   </a:t>
                      </a:r>
                    </a:p>
                  </a:txBody>
                  <a:tcPr marL="9525" marR="9525" marT="9527" marB="0" anchor="b"/>
                </a:tc>
                <a:tc>
                  <a:txBody>
                    <a:bodyPr/>
                    <a:lstStyle/>
                    <a:p>
                      <a:pPr algn="ctr" rtl="0" fontAlgn="b"/>
                      <a:r>
                        <a:rPr lang="pt-PT" sz="1600" b="0" i="0" u="none" strike="noStrike">
                          <a:solidFill>
                            <a:srgbClr val="000000"/>
                          </a:solidFill>
                          <a:latin typeface="Times New Roman"/>
                        </a:rPr>
                        <a:t>               452   </a:t>
                      </a:r>
                    </a:p>
                  </a:txBody>
                  <a:tcPr marL="9525" marR="9525" marT="9527" marB="0" anchor="b"/>
                </a:tc>
                <a:extLst>
                  <a:ext uri="{0D108BD9-81ED-4DB2-BD59-A6C34878D82A}">
                    <a16:rowId xmlns:a16="http://schemas.microsoft.com/office/drawing/2014/main" val="10009"/>
                  </a:ext>
                </a:extLst>
              </a:tr>
              <a:tr h="310906">
                <a:tc>
                  <a:txBody>
                    <a:bodyPr/>
                    <a:lstStyle/>
                    <a:p>
                      <a:pPr algn="l" rtl="0" fontAlgn="b"/>
                      <a:r>
                        <a:rPr lang="pt-PT" sz="1600" b="1" i="0" u="none" strike="noStrike">
                          <a:solidFill>
                            <a:srgbClr val="000000"/>
                          </a:solidFill>
                          <a:latin typeface="Times New Roman"/>
                        </a:rPr>
                        <a:t>Total</a:t>
                      </a:r>
                    </a:p>
                  </a:txBody>
                  <a:tcPr marL="9525" marR="9525" marT="9527" marB="0" anchor="b"/>
                </a:tc>
                <a:tc>
                  <a:txBody>
                    <a:bodyPr/>
                    <a:lstStyle/>
                    <a:p>
                      <a:pPr algn="ctr" rtl="0" fontAlgn="b"/>
                      <a:r>
                        <a:rPr lang="pt-PT" sz="1600" b="1" i="0" u="none" strike="noStrike" dirty="0">
                          <a:solidFill>
                            <a:srgbClr val="000000"/>
                          </a:solidFill>
                          <a:latin typeface="Times New Roman"/>
                        </a:rPr>
                        <a:t>           108 815   </a:t>
                      </a:r>
                    </a:p>
                  </a:txBody>
                  <a:tcPr marL="9525" marR="9525" marT="9527" marB="0" anchor="b"/>
                </a:tc>
                <a:tc>
                  <a:txBody>
                    <a:bodyPr/>
                    <a:lstStyle/>
                    <a:p>
                      <a:pPr algn="ctr" rtl="0" fontAlgn="b"/>
                      <a:r>
                        <a:rPr lang="pt-PT" sz="1600" b="1" i="0" u="none" strike="noStrike">
                          <a:solidFill>
                            <a:srgbClr val="000000"/>
                          </a:solidFill>
                          <a:latin typeface="Times New Roman"/>
                        </a:rPr>
                        <a:t>          35 888   </a:t>
                      </a:r>
                    </a:p>
                  </a:txBody>
                  <a:tcPr marL="9525" marR="9525" marT="9527" marB="0" anchor="b"/>
                </a:tc>
                <a:tc>
                  <a:txBody>
                    <a:bodyPr/>
                    <a:lstStyle/>
                    <a:p>
                      <a:pPr algn="ctr" rtl="0" fontAlgn="b"/>
                      <a:r>
                        <a:rPr lang="pt-PT" sz="1600" b="1" i="0" u="none" strike="noStrike" dirty="0">
                          <a:solidFill>
                            <a:srgbClr val="000000"/>
                          </a:solidFill>
                          <a:latin typeface="Times New Roman"/>
                        </a:rPr>
                        <a:t>          72 927   </a:t>
                      </a:r>
                    </a:p>
                  </a:txBody>
                  <a:tcPr marL="9525" marR="9525" marT="9527" marB="0" anchor="b"/>
                </a:tc>
                <a:extLst>
                  <a:ext uri="{0D108BD9-81ED-4DB2-BD59-A6C34878D82A}">
                    <a16:rowId xmlns:a16="http://schemas.microsoft.com/office/drawing/2014/main" val="100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7FF4C3E8-AC04-B557-59E9-CEEB6A92F7C3}"/>
              </a:ext>
            </a:extLst>
          </p:cNvPr>
          <p:cNvGraphicFramePr/>
          <p:nvPr>
            <p:extLst>
              <p:ext uri="{D42A27DB-BD31-4B8C-83A1-F6EECF244321}">
                <p14:modId xmlns:p14="http://schemas.microsoft.com/office/powerpoint/2010/main" val="3958946637"/>
              </p:ext>
            </p:extLst>
          </p:nvPr>
        </p:nvGraphicFramePr>
        <p:xfrm>
          <a:off x="558800" y="757393"/>
          <a:ext cx="11074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45119C12-91F2-D6A4-9553-26831A2C2B6F}"/>
              </a:ext>
            </a:extLst>
          </p:cNvPr>
          <p:cNvSpPr/>
          <p:nvPr/>
        </p:nvSpPr>
        <p:spPr>
          <a:xfrm>
            <a:off x="463550" y="5060950"/>
            <a:ext cx="11145838" cy="12795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en-ZA" sz="1400" b="1" dirty="0">
                <a:solidFill>
                  <a:schemeClr val="tx1"/>
                </a:solidFill>
                <a:latin typeface="Times New Roman" panose="02020603050405020304" pitchFamily="18" charset="0"/>
                <a:cs typeface="Times New Roman" panose="02020603050405020304" pitchFamily="18" charset="0"/>
              </a:rPr>
              <a:t>                              </a:t>
            </a:r>
            <a:endParaRPr lang="en-ZA" dirty="0"/>
          </a:p>
        </p:txBody>
      </p:sp>
      <p:pic>
        <p:nvPicPr>
          <p:cNvPr id="6" name="Picture 5">
            <a:extLst>
              <a:ext uri="{FF2B5EF4-FFF2-40B4-BE49-F238E27FC236}">
                <a16:creationId xmlns:a16="http://schemas.microsoft.com/office/drawing/2014/main" id="{39A7F2B9-BAE1-61B7-D6AB-C97C3FC19FBB}"/>
              </a:ext>
            </a:extLst>
          </p:cNvPr>
          <p:cNvPicPr>
            <a:picLocks noChangeAspect="1"/>
          </p:cNvPicPr>
          <p:nvPr/>
        </p:nvPicPr>
        <p:blipFill>
          <a:blip r:embed="rId8" cstate="print"/>
          <a:stretch>
            <a:fillRect/>
          </a:stretch>
        </p:blipFill>
        <p:spPr>
          <a:xfrm>
            <a:off x="9506227" y="3644141"/>
            <a:ext cx="2082800" cy="1416885"/>
          </a:xfrm>
          <a:prstGeom prst="ellipse">
            <a:avLst/>
          </a:prstGeom>
          <a:ln>
            <a:noFill/>
          </a:ln>
          <a:effectLst>
            <a:softEdge rad="112500"/>
          </a:effectLst>
        </p:spPr>
      </p:pic>
      <p:pic>
        <p:nvPicPr>
          <p:cNvPr id="8" name="Picture 7">
            <a:extLst>
              <a:ext uri="{FF2B5EF4-FFF2-40B4-BE49-F238E27FC236}">
                <a16:creationId xmlns:a16="http://schemas.microsoft.com/office/drawing/2014/main" id="{D6B71C92-7B2C-7303-D830-3E87389789A3}"/>
              </a:ext>
            </a:extLst>
          </p:cNvPr>
          <p:cNvPicPr>
            <a:picLocks noChangeAspect="1"/>
          </p:cNvPicPr>
          <p:nvPr/>
        </p:nvPicPr>
        <p:blipFill>
          <a:blip r:embed="rId9"/>
          <a:stretch>
            <a:fillRect/>
          </a:stretch>
        </p:blipFill>
        <p:spPr>
          <a:xfrm>
            <a:off x="203200" y="3635827"/>
            <a:ext cx="2021000" cy="1433510"/>
          </a:xfrm>
          <a:prstGeom prst="ellipse">
            <a:avLst/>
          </a:prstGeom>
          <a:ln>
            <a:noFill/>
          </a:ln>
          <a:effectLst>
            <a:softEdge rad="112500"/>
          </a:effectLst>
        </p:spPr>
      </p:pic>
      <p:pic>
        <p:nvPicPr>
          <p:cNvPr id="9" name="Picture 8">
            <a:extLst>
              <a:ext uri="{FF2B5EF4-FFF2-40B4-BE49-F238E27FC236}">
                <a16:creationId xmlns:a16="http://schemas.microsoft.com/office/drawing/2014/main" id="{F2CBBBB7-6291-ACE3-097D-10CF9AFA1AF0}"/>
              </a:ext>
            </a:extLst>
          </p:cNvPr>
          <p:cNvPicPr>
            <a:picLocks noChangeAspect="1"/>
          </p:cNvPicPr>
          <p:nvPr/>
        </p:nvPicPr>
        <p:blipFill>
          <a:blip r:embed="rId10" cstate="print"/>
          <a:stretch>
            <a:fillRect/>
          </a:stretch>
        </p:blipFill>
        <p:spPr>
          <a:xfrm>
            <a:off x="7371427" y="5061025"/>
            <a:ext cx="1611196" cy="1237000"/>
          </a:xfrm>
          <a:prstGeom prst="ellipse">
            <a:avLst/>
          </a:prstGeom>
          <a:ln>
            <a:noFill/>
          </a:ln>
          <a:effectLst>
            <a:softEdge rad="112500"/>
          </a:effectLst>
        </p:spPr>
      </p:pic>
      <p:pic>
        <p:nvPicPr>
          <p:cNvPr id="12295" name="Picture 9">
            <a:extLst>
              <a:ext uri="{FF2B5EF4-FFF2-40B4-BE49-F238E27FC236}">
                <a16:creationId xmlns:a16="http://schemas.microsoft.com/office/drawing/2014/main" id="{BF499151-3BAA-EC62-5A66-06E10AA36A6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983663" y="5278438"/>
            <a:ext cx="20891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8">
            <a:extLst>
              <a:ext uri="{FF2B5EF4-FFF2-40B4-BE49-F238E27FC236}">
                <a16:creationId xmlns:a16="http://schemas.microsoft.com/office/drawing/2014/main" id="{85D78A50-D7DF-F564-43F6-AA581AAA4A6E}"/>
              </a:ext>
            </a:extLst>
          </p:cNvPr>
          <p:cNvPicPr>
            <a:picLocks noChangeAspect="1" noChangeArrowheads="1"/>
          </p:cNvPicPr>
          <p:nvPr/>
        </p:nvPicPr>
        <p:blipFill>
          <a:blip r:embed="rId12" cstate="print"/>
          <a:srcRect/>
          <a:stretch>
            <a:fillRect/>
          </a:stretch>
        </p:blipFill>
        <p:spPr bwMode="auto">
          <a:xfrm>
            <a:off x="4981519" y="5203182"/>
            <a:ext cx="2037131" cy="1127613"/>
          </a:xfrm>
          <a:prstGeom prst="rect">
            <a:avLst/>
          </a:prstGeom>
          <a:ln>
            <a:noFill/>
          </a:ln>
          <a:effectLst>
            <a:softEdge rad="112500"/>
          </a:effectLst>
          <a:extLst>
            <a:ext uri="{909E8E84-426E-40dd-AFC4-6F175D3DCCD1}"/>
            <a:ext uri="{91240B29-F687-4f45-9708-019B960494DF}"/>
          </a:extLst>
        </p:spPr>
      </p:pic>
      <p:pic>
        <p:nvPicPr>
          <p:cNvPr id="12297" name="Picture 11">
            <a:extLst>
              <a:ext uri="{FF2B5EF4-FFF2-40B4-BE49-F238E27FC236}">
                <a16:creationId xmlns:a16="http://schemas.microsoft.com/office/drawing/2014/main" id="{6F669B66-DCE4-7F06-12FC-A3025AEF6E0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44550" y="5281613"/>
            <a:ext cx="192881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2">
            <a:extLst>
              <a:ext uri="{FF2B5EF4-FFF2-40B4-BE49-F238E27FC236}">
                <a16:creationId xmlns:a16="http://schemas.microsoft.com/office/drawing/2014/main" id="{74AF6727-9F01-E5B1-8762-338B2BC83F43}"/>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76550" y="5205413"/>
            <a:ext cx="170656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ângulo arredondado 12">
            <a:extLst>
              <a:ext uri="{FF2B5EF4-FFF2-40B4-BE49-F238E27FC236}">
                <a16:creationId xmlns:a16="http://schemas.microsoft.com/office/drawing/2014/main" id="{4FDB4709-95AE-E244-FD81-9E3C7B4E6562}"/>
              </a:ext>
            </a:extLst>
          </p:cNvPr>
          <p:cNvSpPr/>
          <p:nvPr/>
        </p:nvSpPr>
        <p:spPr>
          <a:xfrm>
            <a:off x="471487" y="6483350"/>
            <a:ext cx="2507239" cy="3746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pt-PT" sz="1600" b="1" dirty="0">
                <a:latin typeface="Tahoma" pitchFamily="34" charset="0"/>
                <a:ea typeface="Tahoma" pitchFamily="34" charset="0"/>
                <a:cs typeface="Tahoma" pitchFamily="34" charset="0"/>
              </a:rPr>
              <a:t>SOURCE</a:t>
            </a:r>
            <a:r>
              <a:rPr lang="pt-PT" sz="1600" dirty="0">
                <a:latin typeface="Tahoma" pitchFamily="34" charset="0"/>
                <a:ea typeface="Tahoma" pitchFamily="34" charset="0"/>
                <a:cs typeface="Tahoma" pitchFamily="34" charset="0"/>
              </a:rPr>
              <a:t>: IAM-IP, 2024</a:t>
            </a:r>
          </a:p>
        </p:txBody>
      </p:sp>
      <p:sp>
        <p:nvSpPr>
          <p:cNvPr id="14" name="Rectângulo arredondado 13">
            <a:extLst>
              <a:ext uri="{FF2B5EF4-FFF2-40B4-BE49-F238E27FC236}">
                <a16:creationId xmlns:a16="http://schemas.microsoft.com/office/drawing/2014/main" id="{E184B0A6-B95C-4AD4-4F16-0C802998B36D}"/>
              </a:ext>
            </a:extLst>
          </p:cNvPr>
          <p:cNvSpPr/>
          <p:nvPr/>
        </p:nvSpPr>
        <p:spPr>
          <a:xfrm>
            <a:off x="568325" y="166255"/>
            <a:ext cx="7456559" cy="47033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just" fontAlgn="auto">
              <a:spcBef>
                <a:spcPts val="0"/>
              </a:spcBef>
              <a:spcAft>
                <a:spcPts val="0"/>
              </a:spcAft>
              <a:defRPr/>
            </a:pPr>
            <a:r>
              <a:rPr lang="pt-PT" sz="1600" b="1" dirty="0" err="1">
                <a:latin typeface="Tahoma" pitchFamily="34" charset="0"/>
                <a:ea typeface="Tahoma" pitchFamily="34" charset="0"/>
                <a:cs typeface="Tahoma" pitchFamily="34" charset="0"/>
              </a:rPr>
              <a:t>Investment</a:t>
            </a:r>
            <a:r>
              <a:rPr lang="pt-PT" sz="1600" b="1" dirty="0">
                <a:latin typeface="Tahoma" pitchFamily="34" charset="0"/>
                <a:ea typeface="Tahoma" pitchFamily="34" charset="0"/>
                <a:cs typeface="Tahoma" pitchFamily="34" charset="0"/>
              </a:rPr>
              <a:t> </a:t>
            </a:r>
            <a:r>
              <a:rPr lang="pt-PT" sz="1600" b="1" dirty="0" err="1">
                <a:latin typeface="Tahoma" pitchFamily="34" charset="0"/>
                <a:ea typeface="Tahoma" pitchFamily="34" charset="0"/>
                <a:cs typeface="Tahoma" pitchFamily="34" charset="0"/>
              </a:rPr>
              <a:t>Opportunities</a:t>
            </a:r>
            <a:r>
              <a:rPr lang="pt-PT" sz="1600" b="1" dirty="0">
                <a:latin typeface="Tahoma" pitchFamily="34" charset="0"/>
                <a:ea typeface="Tahoma" pitchFamily="34" charset="0"/>
                <a:cs typeface="Tahoma" pitchFamily="34" charset="0"/>
              </a:rPr>
              <a:t> In </a:t>
            </a:r>
            <a:r>
              <a:rPr lang="pt-PT" sz="1600" b="1" dirty="0" err="1">
                <a:latin typeface="Tahoma" pitchFamily="34" charset="0"/>
                <a:ea typeface="Tahoma" pitchFamily="34" charset="0"/>
                <a:cs typeface="Tahoma" pitchFamily="34" charset="0"/>
              </a:rPr>
              <a:t>The</a:t>
            </a:r>
            <a:r>
              <a:rPr lang="pt-PT" sz="1600" b="1" dirty="0">
                <a:latin typeface="Tahoma" pitchFamily="34" charset="0"/>
                <a:ea typeface="Tahoma" pitchFamily="34" charset="0"/>
                <a:cs typeface="Tahoma" pitchFamily="34" charset="0"/>
              </a:rPr>
              <a:t> </a:t>
            </a:r>
            <a:r>
              <a:rPr lang="pt-PT" sz="1600" b="1" dirty="0" err="1">
                <a:latin typeface="Tahoma" pitchFamily="34" charset="0"/>
                <a:ea typeface="Tahoma" pitchFamily="34" charset="0"/>
                <a:cs typeface="Tahoma" pitchFamily="34" charset="0"/>
              </a:rPr>
              <a:t>Nut</a:t>
            </a:r>
            <a:r>
              <a:rPr lang="pt-PT" sz="1600" b="1" dirty="0">
                <a:latin typeface="Tahoma" pitchFamily="34" charset="0"/>
                <a:ea typeface="Tahoma" pitchFamily="34" charset="0"/>
                <a:cs typeface="Tahoma" pitchFamily="34" charset="0"/>
              </a:rPr>
              <a:t> </a:t>
            </a:r>
            <a:r>
              <a:rPr lang="pt-PT" sz="1600" b="1" dirty="0" err="1">
                <a:latin typeface="Tahoma" pitchFamily="34" charset="0"/>
                <a:ea typeface="Tahoma" pitchFamily="34" charset="0"/>
                <a:cs typeface="Tahoma" pitchFamily="34" charset="0"/>
              </a:rPr>
              <a:t>Value</a:t>
            </a:r>
            <a:r>
              <a:rPr lang="pt-PT" sz="1600" b="1" dirty="0">
                <a:latin typeface="Tahoma" pitchFamily="34" charset="0"/>
                <a:ea typeface="Tahoma" pitchFamily="34" charset="0"/>
                <a:cs typeface="Tahoma" pitchFamily="34" charset="0"/>
              </a:rPr>
              <a:t> </a:t>
            </a:r>
            <a:r>
              <a:rPr lang="pt-PT" sz="1600" b="1" dirty="0" err="1">
                <a:latin typeface="Tahoma" pitchFamily="34" charset="0"/>
                <a:ea typeface="Tahoma" pitchFamily="34" charset="0"/>
                <a:cs typeface="Tahoma" pitchFamily="34" charset="0"/>
              </a:rPr>
              <a:t>Chain</a:t>
            </a:r>
            <a:r>
              <a:rPr lang="pt-PT" sz="1600" b="1" dirty="0">
                <a:latin typeface="Tahoma" pitchFamily="34" charset="0"/>
                <a:ea typeface="Tahoma" pitchFamily="34" charset="0"/>
                <a:cs typeface="Tahoma" pitchFamily="34" charset="0"/>
              </a:rPr>
              <a:t>  </a:t>
            </a:r>
            <a:endParaRPr lang="pt-PT" sz="1600" dirty="0">
              <a:latin typeface="Tahoma" pitchFamily="34" charset="0"/>
              <a:ea typeface="Tahoma" pitchFamily="34" charset="0"/>
              <a:cs typeface="Tahoma" pitchFamily="34" charset="0"/>
            </a:endParaRPr>
          </a:p>
        </p:txBody>
      </p:sp>
      <p:pic>
        <p:nvPicPr>
          <p:cNvPr id="12301" name="Picture 2" descr="C:\Users\Proofreading\Downloads\Logo iam.png">
            <a:extLst>
              <a:ext uri="{FF2B5EF4-FFF2-40B4-BE49-F238E27FC236}">
                <a16:creationId xmlns:a16="http://schemas.microsoft.com/office/drawing/2014/main" id="{F35BABAC-C206-A8A5-3939-E0E4D0954B2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09213" y="184150"/>
            <a:ext cx="181451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1D8EB64-ADC1-CE72-E581-C28F07B9D415}"/>
              </a:ext>
            </a:extLst>
          </p:cNvPr>
          <p:cNvSpPr>
            <a:spLocks noGrp="1"/>
          </p:cNvSpPr>
          <p:nvPr>
            <p:ph type="title"/>
          </p:nvPr>
        </p:nvSpPr>
        <p:spPr>
          <a:xfrm>
            <a:off x="665018" y="188606"/>
            <a:ext cx="9598786" cy="890587"/>
          </a:xfrm>
        </p:spPr>
        <p:txBody>
          <a:bodyPr/>
          <a:lstStyle/>
          <a:p>
            <a:pPr>
              <a:lnSpc>
                <a:spcPct val="100000"/>
              </a:lnSpc>
            </a:pPr>
            <a:r>
              <a:rPr lang="en-US" altLang="x-none" sz="2000" b="1" dirty="0">
                <a:latin typeface="Tahoma" panose="020B0604030504040204" pitchFamily="34" charset="0"/>
                <a:cs typeface="Tahoma" panose="020B0604030504040204" pitchFamily="34" charset="0"/>
              </a:rPr>
              <a:t>IV. MACADAMIA VALUE CHAIN</a:t>
            </a:r>
          </a:p>
        </p:txBody>
      </p:sp>
      <p:cxnSp>
        <p:nvCxnSpPr>
          <p:cNvPr id="6" name="Straight Connector 5">
            <a:extLst>
              <a:ext uri="{FF2B5EF4-FFF2-40B4-BE49-F238E27FC236}">
                <a16:creationId xmlns:a16="http://schemas.microsoft.com/office/drawing/2014/main" id="{0CAF1202-DC76-1ED8-3DD7-62DDB156DD83}"/>
              </a:ext>
            </a:extLst>
          </p:cNvPr>
          <p:cNvCxnSpPr/>
          <p:nvPr/>
        </p:nvCxnSpPr>
        <p:spPr>
          <a:xfrm>
            <a:off x="647700" y="1149350"/>
            <a:ext cx="10985500"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3742E886-7F92-5718-2B32-D715566C5531}"/>
              </a:ext>
            </a:extLst>
          </p:cNvPr>
          <p:cNvSpPr>
            <a:spLocks noGrp="1"/>
          </p:cNvSpPr>
          <p:nvPr>
            <p:ph idx="1"/>
          </p:nvPr>
        </p:nvSpPr>
        <p:spPr>
          <a:xfrm>
            <a:off x="2681554" y="1344613"/>
            <a:ext cx="8673383" cy="4668837"/>
          </a:xfrm>
        </p:spPr>
        <p:txBody>
          <a:bodyPr rtlCol="0" anchor="ctr">
            <a:normAutofit/>
          </a:bodyPr>
          <a:lstStyle/>
          <a:p>
            <a:pPr algn="just" fontAlgn="auto">
              <a:spcAft>
                <a:spcPts val="0"/>
              </a:spcAft>
              <a:buFont typeface="Wingdings" pitchFamily="2" charset="2"/>
              <a:buChar char="§"/>
              <a:defRPr/>
            </a:pPr>
            <a:r>
              <a:rPr lang="en-US" sz="2000" dirty="0">
                <a:latin typeface="Tahoma" pitchFamily="34" charset="0"/>
                <a:ea typeface="Tahoma" pitchFamily="34" charset="0"/>
                <a:cs typeface="Tahoma" pitchFamily="34" charset="0"/>
              </a:rPr>
              <a:t>On a global level, macadamia nuts are considered one of the most highly regarded and nutritionally valuable nuts on the market, utilized in a multitude of applications in the food, pharmaceutical, and cosmetics industries.</a:t>
            </a:r>
          </a:p>
          <a:p>
            <a:pPr algn="just" fontAlgn="auto">
              <a:spcAft>
                <a:spcPts val="0"/>
              </a:spcAft>
              <a:buFont typeface="Wingdings" pitchFamily="2" charset="2"/>
              <a:buChar char="§"/>
              <a:defRPr/>
            </a:pPr>
            <a:r>
              <a:rPr lang="pt-BR" sz="2000" dirty="0">
                <a:latin typeface="Tahoma" pitchFamily="34" charset="0"/>
                <a:ea typeface="Tahoma" pitchFamily="34" charset="0"/>
                <a:cs typeface="Tahoma" pitchFamily="34" charset="0"/>
              </a:rPr>
              <a:t> </a:t>
            </a:r>
            <a:r>
              <a:rPr lang="en-US" sz="2000" dirty="0">
                <a:latin typeface="Tahoma" pitchFamily="34" charset="0"/>
                <a:ea typeface="Tahoma" pitchFamily="34" charset="0"/>
                <a:cs typeface="Tahoma" pitchFamily="34" charset="0"/>
              </a:rPr>
              <a:t>Due to the trend towards healthier products, there has been notable growth in the markets of the EU, Nordic countries, and the Middle East, presenting significant potential.</a:t>
            </a:r>
          </a:p>
          <a:p>
            <a:pPr algn="just" fontAlgn="auto">
              <a:spcAft>
                <a:spcPts val="0"/>
              </a:spcAft>
              <a:buFont typeface="Wingdings" pitchFamily="2" charset="2"/>
              <a:buChar char="§"/>
              <a:defRPr/>
            </a:pPr>
            <a:r>
              <a:rPr lang="en-US" sz="2000" dirty="0">
                <a:latin typeface="Tahoma" pitchFamily="34" charset="0"/>
                <a:ea typeface="Tahoma" pitchFamily="34" charset="0"/>
                <a:cs typeface="Tahoma" pitchFamily="34" charset="0"/>
              </a:rPr>
              <a:t>With competitive advantages stemming from agro ecological factors, the country boasts approximately 242,000 hectares suitable for expanding macadamia production areas.</a:t>
            </a:r>
            <a:endParaRPr lang="pt-BR" sz="2400" dirty="0">
              <a:latin typeface="Tahoma" pitchFamily="34" charset="0"/>
              <a:ea typeface="Tahoma" pitchFamily="34" charset="0"/>
              <a:cs typeface="Tahoma" pitchFamily="34" charset="0"/>
            </a:endParaRPr>
          </a:p>
        </p:txBody>
      </p:sp>
      <p:cxnSp>
        <p:nvCxnSpPr>
          <p:cNvPr id="10" name="Straight Connector 9">
            <a:extLst>
              <a:ext uri="{FF2B5EF4-FFF2-40B4-BE49-F238E27FC236}">
                <a16:creationId xmlns:a16="http://schemas.microsoft.com/office/drawing/2014/main" id="{F0D67AAA-F8F2-7FB8-A6B6-0F744A3913B1}"/>
              </a:ext>
            </a:extLst>
          </p:cNvPr>
          <p:cNvCxnSpPr/>
          <p:nvPr/>
        </p:nvCxnSpPr>
        <p:spPr>
          <a:xfrm>
            <a:off x="647700" y="6108700"/>
            <a:ext cx="10985500" cy="0"/>
          </a:xfrm>
          <a:prstGeom prst="line">
            <a:avLst/>
          </a:prstGeom>
          <a:ln w="41275">
            <a:solidFill>
              <a:srgbClr val="756D43"/>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44251541-5726-C55E-8C5C-D7D799E0F5A5}"/>
              </a:ext>
            </a:extLst>
          </p:cNvPr>
          <p:cNvSpPr>
            <a:spLocks noGrp="1"/>
          </p:cNvSpPr>
          <p:nvPr>
            <p:ph type="sldNum" sz="quarter" idx="12"/>
          </p:nvPr>
        </p:nvSpPr>
        <p:spPr>
          <a:xfrm>
            <a:off x="11123613" y="6356350"/>
            <a:ext cx="509587"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E53F182-DDC9-0A43-8964-6534ECC1C209}" type="slidenum">
              <a:rPr lang="en-US" altLang="x-none" sz="1800" b="1">
                <a:solidFill>
                  <a:srgbClr val="898989"/>
                </a:solidFill>
                <a:latin typeface="Tahoma" panose="020B0604030504040204" pitchFamily="34" charset="0"/>
                <a:cs typeface="Tahoma" panose="020B0604030504040204" pitchFamily="34" charset="0"/>
              </a:rPr>
              <a:pPr/>
              <a:t>7</a:t>
            </a:fld>
            <a:endParaRPr lang="en-US" altLang="x-none" sz="1800" b="1">
              <a:solidFill>
                <a:srgbClr val="898989"/>
              </a:solidFill>
              <a:latin typeface="Tahoma" panose="020B0604030504040204" pitchFamily="34" charset="0"/>
              <a:cs typeface="Tahoma" panose="020B0604030504040204" pitchFamily="34" charset="0"/>
            </a:endParaRPr>
          </a:p>
        </p:txBody>
      </p:sp>
      <p:sp>
        <p:nvSpPr>
          <p:cNvPr id="12" name="Subtitle 2">
            <a:extLst>
              <a:ext uri="{FF2B5EF4-FFF2-40B4-BE49-F238E27FC236}">
                <a16:creationId xmlns:a16="http://schemas.microsoft.com/office/drawing/2014/main" id="{B65A9E98-4617-7D65-B729-FD01868D458F}"/>
              </a:ext>
            </a:extLst>
          </p:cNvPr>
          <p:cNvSpPr txBox="1">
            <a:spLocks/>
          </p:cNvSpPr>
          <p:nvPr/>
        </p:nvSpPr>
        <p:spPr>
          <a:xfrm>
            <a:off x="660902" y="6178858"/>
            <a:ext cx="10972801" cy="612560"/>
          </a:xfrm>
          <a:prstGeom prst="rect">
            <a:avLst/>
          </a:prstGeom>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defRPr/>
            </a:pPr>
            <a:r>
              <a:rPr lang="en-US" sz="2000"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Investment Opportunities In The Almond Value Chain in Mozambique</a:t>
            </a:r>
          </a:p>
        </p:txBody>
      </p:sp>
      <p:pic>
        <p:nvPicPr>
          <p:cNvPr id="14344" name="Picture 2" descr="C:\Users\Proofreading\Downloads\Logo iam.png">
            <a:extLst>
              <a:ext uri="{FF2B5EF4-FFF2-40B4-BE49-F238E27FC236}">
                <a16:creationId xmlns:a16="http://schemas.microsoft.com/office/drawing/2014/main" id="{73B5C71B-6D70-994C-36A8-6408D2FED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5475" y="447675"/>
            <a:ext cx="20780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Macadamia 4 Bolsas Con Empaque Ecologico Greenlife Natural ...">
            <a:extLst>
              <a:ext uri="{FF2B5EF4-FFF2-40B4-BE49-F238E27FC236}">
                <a16:creationId xmlns:a16="http://schemas.microsoft.com/office/drawing/2014/main" id="{4E0828BC-32F6-FB6E-03EB-AEFD2F067F0F}"/>
              </a:ext>
            </a:extLst>
          </p:cNvPr>
          <p:cNvPicPr>
            <a:picLocks noChangeAspect="1" noChangeArrowheads="1"/>
          </p:cNvPicPr>
          <p:nvPr/>
        </p:nvPicPr>
        <p:blipFill>
          <a:blip r:embed="rId4" cstate="print"/>
          <a:srcRect/>
          <a:stretch>
            <a:fillRect/>
          </a:stretch>
        </p:blipFill>
        <p:spPr bwMode="auto">
          <a:xfrm>
            <a:off x="578297" y="1755599"/>
            <a:ext cx="2103257" cy="2646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14431761"/>
              </p:ext>
            </p:extLst>
          </p:nvPr>
        </p:nvGraphicFramePr>
        <p:xfrm>
          <a:off x="6665918" y="29965"/>
          <a:ext cx="4666643" cy="6773642"/>
        </p:xfrm>
        <a:graphic>
          <a:graphicData uri="http://schemas.openxmlformats.org/drawingml/2006/table">
            <a:tbl>
              <a:tblPr>
                <a:tableStyleId>{5C22544A-7EE6-4342-B048-85BDC9FD1C3A}</a:tableStyleId>
              </a:tblPr>
              <a:tblGrid>
                <a:gridCol w="1506718">
                  <a:extLst>
                    <a:ext uri="{9D8B030D-6E8A-4147-A177-3AD203B41FA5}">
                      <a16:colId xmlns:a16="http://schemas.microsoft.com/office/drawing/2014/main" val="20000"/>
                    </a:ext>
                  </a:extLst>
                </a:gridCol>
                <a:gridCol w="1464866">
                  <a:extLst>
                    <a:ext uri="{9D8B030D-6E8A-4147-A177-3AD203B41FA5}">
                      <a16:colId xmlns:a16="http://schemas.microsoft.com/office/drawing/2014/main" val="20001"/>
                    </a:ext>
                  </a:extLst>
                </a:gridCol>
                <a:gridCol w="1695059">
                  <a:extLst>
                    <a:ext uri="{9D8B030D-6E8A-4147-A177-3AD203B41FA5}">
                      <a16:colId xmlns:a16="http://schemas.microsoft.com/office/drawing/2014/main" val="20002"/>
                    </a:ext>
                  </a:extLst>
                </a:gridCol>
              </a:tblGrid>
              <a:tr h="265420">
                <a:tc>
                  <a:txBody>
                    <a:bodyPr/>
                    <a:lstStyle/>
                    <a:p>
                      <a:pPr algn="ctr" fontAlgn="b"/>
                      <a:r>
                        <a:rPr lang="en-GB" sz="1100" b="1" u="none" strike="noStrike" dirty="0">
                          <a:effectLst/>
                          <a:latin typeface="Tahoma" panose="020B0604030504040204" pitchFamily="34" charset="0"/>
                          <a:ea typeface="Tahoma" panose="020B0604030504040204" pitchFamily="34" charset="0"/>
                          <a:cs typeface="Tahoma" panose="020B0604030504040204" pitchFamily="34" charset="0"/>
                        </a:rPr>
                        <a:t>Province</a:t>
                      </a:r>
                      <a:endParaRPr lang="en-GB"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B w="12700" cap="flat" cmpd="sng" algn="ctr">
                      <a:solidFill>
                        <a:srgbClr val="00B050"/>
                      </a:solidFill>
                      <a:prstDash val="solid"/>
                      <a:round/>
                      <a:headEnd type="none" w="med" len="med"/>
                      <a:tailEnd type="none" w="med" len="med"/>
                    </a:lnB>
                    <a:solidFill>
                      <a:srgbClr val="92D050"/>
                    </a:solidFill>
                  </a:tcPr>
                </a:tc>
                <a:tc>
                  <a:txBody>
                    <a:bodyPr/>
                    <a:lstStyle/>
                    <a:p>
                      <a:pPr algn="ctr" fontAlgn="b"/>
                      <a:r>
                        <a:rPr lang="en-GB" sz="1100" b="1" u="none" strike="noStrike" dirty="0">
                          <a:effectLst/>
                          <a:latin typeface="Tahoma" panose="020B0604030504040204" pitchFamily="34" charset="0"/>
                          <a:ea typeface="Tahoma" panose="020B0604030504040204" pitchFamily="34" charset="0"/>
                          <a:cs typeface="Tahoma" panose="020B0604030504040204" pitchFamily="34" charset="0"/>
                        </a:rPr>
                        <a:t>District</a:t>
                      </a:r>
                      <a:endParaRPr lang="en-GB"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B w="12700" cap="flat" cmpd="sng" algn="ctr">
                      <a:solidFill>
                        <a:srgbClr val="00B050"/>
                      </a:solidFill>
                      <a:prstDash val="solid"/>
                      <a:round/>
                      <a:headEnd type="none" w="med" len="med"/>
                      <a:tailEnd type="none" w="med" len="med"/>
                    </a:lnB>
                    <a:solidFill>
                      <a:srgbClr val="92D050"/>
                    </a:solidFill>
                  </a:tcPr>
                </a:tc>
                <a:tc>
                  <a:txBody>
                    <a:bodyPr/>
                    <a:lstStyle/>
                    <a:p>
                      <a:pPr algn="ctr" fontAlgn="b"/>
                      <a:r>
                        <a:rPr lang="en-GB" sz="1100" b="1" u="none" strike="noStrike" dirty="0">
                          <a:effectLst/>
                          <a:latin typeface="Tahoma" panose="020B0604030504040204" pitchFamily="34" charset="0"/>
                          <a:ea typeface="Tahoma" panose="020B0604030504040204" pitchFamily="34" charset="0"/>
                          <a:cs typeface="Tahoma" panose="020B0604030504040204" pitchFamily="34" charset="0"/>
                        </a:rPr>
                        <a:t>Available</a:t>
                      </a:r>
                      <a:r>
                        <a:rPr lang="en-GB" sz="1100" b="1" u="none" strike="noStrike" baseline="0" dirty="0">
                          <a:effectLst/>
                          <a:latin typeface="Tahoma" panose="020B0604030504040204" pitchFamily="34" charset="0"/>
                          <a:ea typeface="Tahoma" panose="020B0604030504040204" pitchFamily="34" charset="0"/>
                          <a:cs typeface="Tahoma" panose="020B0604030504040204" pitchFamily="34" charset="0"/>
                        </a:rPr>
                        <a:t> Area</a:t>
                      </a:r>
                      <a:r>
                        <a:rPr lang="en-GB" sz="1100" b="1" u="none" strike="noStrike" dirty="0">
                          <a:effectLst/>
                          <a:latin typeface="Tahoma" panose="020B0604030504040204" pitchFamily="34" charset="0"/>
                          <a:ea typeface="Tahoma" panose="020B0604030504040204" pitchFamily="34" charset="0"/>
                          <a:cs typeface="Tahoma" panose="020B0604030504040204" pitchFamily="34" charset="0"/>
                        </a:rPr>
                        <a:t>(ha)</a:t>
                      </a:r>
                      <a:endParaRPr lang="en-GB"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B w="12700" cap="flat" cmpd="sng" algn="ctr">
                      <a:solidFill>
                        <a:srgbClr val="00B05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68464">
                <a:tc rowSpan="7">
                  <a:txBody>
                    <a:bodyPr/>
                    <a:lstStyle/>
                    <a:p>
                      <a:pPr algn="ctr" fontAlgn="ctr"/>
                      <a:r>
                        <a:rPr lang="en-GB" sz="1100" u="none" strike="noStrike" dirty="0" err="1">
                          <a:effectLst/>
                          <a:latin typeface="Tahoma" panose="020B0604030504040204" pitchFamily="34" charset="0"/>
                          <a:ea typeface="Tahoma" panose="020B0604030504040204" pitchFamily="34" charset="0"/>
                          <a:cs typeface="Tahoma" panose="020B0604030504040204" pitchFamily="34" charset="0"/>
                        </a:rPr>
                        <a:t>Niassa</a:t>
                      </a:r>
                      <a:endParaRPr lang="en-GB"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l" fontAlgn="b"/>
                      <a:r>
                        <a:rPr lang="en-GB" sz="1100" u="none" strike="noStrike" dirty="0" err="1">
                          <a:effectLst/>
                          <a:latin typeface="Tahoma" panose="020B0604030504040204" pitchFamily="34" charset="0"/>
                          <a:ea typeface="Tahoma" panose="020B0604030504040204" pitchFamily="34" charset="0"/>
                          <a:cs typeface="Tahoma" panose="020B0604030504040204" pitchFamily="34" charset="0"/>
                        </a:rPr>
                        <a:t>Lichinga</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3,481</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01"/>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Chimbunila</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3,870</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02"/>
                  </a:ext>
                </a:extLst>
              </a:tr>
              <a:tr h="168464">
                <a:tc vMerge="1">
                  <a:txBody>
                    <a:bodyPr/>
                    <a:lstStyle/>
                    <a:p>
                      <a:endParaRPr lang="en-US"/>
                    </a:p>
                  </a:txBody>
                  <a:tcPr/>
                </a:tc>
                <a:tc>
                  <a:txBody>
                    <a:bodyPr/>
                    <a:lstStyle/>
                    <a:p>
                      <a:pPr algn="l" fontAlgn="b"/>
                      <a:r>
                        <a:rPr lang="en-GB" sz="1100" u="none" strike="noStrike" dirty="0" err="1">
                          <a:effectLst/>
                          <a:latin typeface="Tahoma" panose="020B0604030504040204" pitchFamily="34" charset="0"/>
                          <a:ea typeface="Tahoma" panose="020B0604030504040204" pitchFamily="34" charset="0"/>
                          <a:cs typeface="Tahoma" panose="020B0604030504040204" pitchFamily="34" charset="0"/>
                        </a:rPr>
                        <a:t>Sanga</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1,380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03"/>
                  </a:ext>
                </a:extLst>
              </a:tr>
              <a:tr h="168464">
                <a:tc vMerge="1">
                  <a:txBody>
                    <a:bodyPr/>
                    <a:lstStyle/>
                    <a:p>
                      <a:endParaRPr lang="en-US"/>
                    </a:p>
                  </a:txBody>
                  <a:tcPr/>
                </a:tc>
                <a:tc>
                  <a:txBody>
                    <a:bodyPr/>
                    <a:lstStyle/>
                    <a:p>
                      <a:pPr algn="l" fontAlgn="b"/>
                      <a:r>
                        <a:rPr lang="en-GB" sz="1100" u="none" strike="noStrike" dirty="0" err="1">
                          <a:effectLst/>
                          <a:latin typeface="Tahoma" panose="020B0604030504040204" pitchFamily="34" charset="0"/>
                          <a:ea typeface="Tahoma" panose="020B0604030504040204" pitchFamily="34" charset="0"/>
                          <a:cs typeface="Tahoma" panose="020B0604030504040204" pitchFamily="34" charset="0"/>
                        </a:rPr>
                        <a:t>Majune</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5,000</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04"/>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Muembe</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110,000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05"/>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lago</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50,000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06"/>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Ngauma</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600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07"/>
                  </a:ext>
                </a:extLst>
              </a:tr>
              <a:tr h="168464">
                <a:tc>
                  <a:txBody>
                    <a:bodyPr/>
                    <a:lstStyle/>
                    <a:p>
                      <a:pPr algn="ctr" fontAlgn="b"/>
                      <a:r>
                        <a:rPr lang="en-GB" sz="1100" u="none" strike="noStrike" dirty="0" err="1">
                          <a:effectLst/>
                          <a:latin typeface="Tahoma" panose="020B0604030504040204" pitchFamily="34" charset="0"/>
                          <a:ea typeface="Tahoma" panose="020B0604030504040204" pitchFamily="34" charset="0"/>
                          <a:cs typeface="Tahoma" panose="020B0604030504040204" pitchFamily="34" charset="0"/>
                        </a:rPr>
                        <a:t>Cabo</a:t>
                      </a:r>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 Delgado</a:t>
                      </a:r>
                      <a:endParaRPr lang="en-GB"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Balama</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5,000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08"/>
                  </a:ext>
                </a:extLst>
              </a:tr>
              <a:tr h="168464">
                <a:tc rowSpan="5">
                  <a:txBody>
                    <a:bodyPr/>
                    <a:lstStyle/>
                    <a:p>
                      <a:pPr algn="ctr" fontAlgn="ctr"/>
                      <a:r>
                        <a:rPr lang="en-GB" sz="1100" u="none" strike="noStrike" dirty="0" err="1">
                          <a:effectLst/>
                          <a:latin typeface="Tahoma" panose="020B0604030504040204" pitchFamily="34" charset="0"/>
                          <a:ea typeface="Tahoma" panose="020B0604030504040204" pitchFamily="34" charset="0"/>
                          <a:cs typeface="Tahoma" panose="020B0604030504040204" pitchFamily="34" charset="0"/>
                        </a:rPr>
                        <a:t>Zambezia</a:t>
                      </a:r>
                      <a:endParaRPr lang="en-GB"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l"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Ile</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570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09"/>
                  </a:ext>
                </a:extLst>
              </a:tr>
              <a:tr h="168464">
                <a:tc vMerge="1">
                  <a:txBody>
                    <a:bodyPr/>
                    <a:lstStyle/>
                    <a:p>
                      <a:endParaRPr lang="en-US"/>
                    </a:p>
                  </a:txBody>
                  <a:tcPr/>
                </a:tc>
                <a:tc>
                  <a:txBody>
                    <a:bodyPr/>
                    <a:lstStyle/>
                    <a:p>
                      <a:pPr algn="l" fontAlgn="b"/>
                      <a:r>
                        <a:rPr lang="en-GB" sz="1100" u="none" strike="noStrike" dirty="0" err="1">
                          <a:effectLst/>
                          <a:latin typeface="Tahoma" panose="020B0604030504040204" pitchFamily="34" charset="0"/>
                          <a:ea typeface="Tahoma" panose="020B0604030504040204" pitchFamily="34" charset="0"/>
                          <a:cs typeface="Tahoma" panose="020B0604030504040204" pitchFamily="34" charset="0"/>
                        </a:rPr>
                        <a:t>Molumbo</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1,140</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10"/>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Gurué</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2,100</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11"/>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Milange</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400</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12"/>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Namarroi</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10,800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13"/>
                  </a:ext>
                </a:extLst>
              </a:tr>
              <a:tr h="168464">
                <a:tc rowSpan="7">
                  <a:txBody>
                    <a:bodyPr/>
                    <a:lstStyle/>
                    <a:p>
                      <a:pPr algn="ctr" fontAlgn="ctr"/>
                      <a:r>
                        <a:rPr lang="en-GB" sz="1100" u="none" strike="noStrike" dirty="0" err="1">
                          <a:effectLst/>
                          <a:latin typeface="Tahoma" panose="020B0604030504040204" pitchFamily="34" charset="0"/>
                          <a:ea typeface="Tahoma" panose="020B0604030504040204" pitchFamily="34" charset="0"/>
                          <a:cs typeface="Tahoma" panose="020B0604030504040204" pitchFamily="34" charset="0"/>
                        </a:rPr>
                        <a:t>Manica</a:t>
                      </a:r>
                      <a:endParaRPr lang="en-GB"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Barue</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5,600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14"/>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Sussundenga</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1,394</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15"/>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Mussorize</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6,750</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16"/>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Manica</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1,672</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17"/>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Macate</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500</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18"/>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Vanduze</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1,250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19"/>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Gorongosa</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425</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20"/>
                  </a:ext>
                </a:extLst>
              </a:tr>
              <a:tr h="168464">
                <a:tc>
                  <a:txBody>
                    <a:bodyPr/>
                    <a:lstStyle/>
                    <a:p>
                      <a:pPr algn="ctr" fontAlgn="b"/>
                      <a:r>
                        <a:rPr lang="en-GB" sz="1100" u="none" strike="noStrike" dirty="0" err="1">
                          <a:effectLst/>
                          <a:latin typeface="Tahoma" panose="020B0604030504040204" pitchFamily="34" charset="0"/>
                          <a:ea typeface="Tahoma" panose="020B0604030504040204" pitchFamily="34" charset="0"/>
                          <a:cs typeface="Tahoma" panose="020B0604030504040204" pitchFamily="34" charset="0"/>
                        </a:rPr>
                        <a:t>Tete</a:t>
                      </a:r>
                      <a:endParaRPr lang="en-GB"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Tsangano</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400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21"/>
                  </a:ext>
                </a:extLst>
              </a:tr>
              <a:tr h="168464">
                <a:tc rowSpan="5">
                  <a:txBody>
                    <a:bodyPr/>
                    <a:lstStyle/>
                    <a:p>
                      <a:pPr algn="ctr" fontAlgn="ctr"/>
                      <a:r>
                        <a:rPr lang="en-GB" sz="1100" u="none" strike="noStrike" dirty="0" err="1">
                          <a:effectLst/>
                          <a:latin typeface="Tahoma" panose="020B0604030504040204" pitchFamily="34" charset="0"/>
                          <a:ea typeface="Tahoma" panose="020B0604030504040204" pitchFamily="34" charset="0"/>
                          <a:cs typeface="Tahoma" panose="020B0604030504040204" pitchFamily="34" charset="0"/>
                        </a:rPr>
                        <a:t>Sofala</a:t>
                      </a:r>
                      <a:endParaRPr lang="en-GB"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Gorongosa</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2,000</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22"/>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Cheringoma</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150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23"/>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Dondo</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100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24"/>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Chibabava</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200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25"/>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Machanga</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100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26"/>
                  </a:ext>
                </a:extLst>
              </a:tr>
              <a:tr h="168464">
                <a:tc rowSpan="4">
                  <a:txBody>
                    <a:bodyPr/>
                    <a:lstStyle/>
                    <a:p>
                      <a:pPr algn="ctr" fontAlgn="ctr"/>
                      <a:r>
                        <a:rPr lang="en-GB" sz="1100" u="none" strike="noStrike" dirty="0" err="1">
                          <a:effectLst/>
                          <a:latin typeface="Tahoma" panose="020B0604030504040204" pitchFamily="34" charset="0"/>
                          <a:ea typeface="Tahoma" panose="020B0604030504040204" pitchFamily="34" charset="0"/>
                          <a:cs typeface="Tahoma" panose="020B0604030504040204" pitchFamily="34" charset="0"/>
                        </a:rPr>
                        <a:t>Inhambane</a:t>
                      </a:r>
                      <a:endParaRPr lang="en-GB" sz="1100" u="none" strike="noStrike" dirty="0">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n-GB"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Govuro</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983</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27"/>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Massinga</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31</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28"/>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Morrumbene</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11</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29"/>
                  </a:ext>
                </a:extLst>
              </a:tr>
              <a:tr h="168464">
                <a:tc vMerge="1">
                  <a:txBody>
                    <a:bodyPr/>
                    <a:lstStyle/>
                    <a:p>
                      <a:endParaRPr lang="en-US"/>
                    </a:p>
                  </a:txBody>
                  <a:tcPr/>
                </a:tc>
                <a:tc>
                  <a:txBody>
                    <a:bodyPr/>
                    <a:lstStyle/>
                    <a:p>
                      <a:pPr algn="l" fontAlgn="b"/>
                      <a:r>
                        <a:rPr lang="en-GB" sz="1100" u="none" strike="noStrike" dirty="0" err="1">
                          <a:effectLst/>
                          <a:latin typeface="Tahoma" panose="020B0604030504040204" pitchFamily="34" charset="0"/>
                          <a:ea typeface="Tahoma" panose="020B0604030504040204" pitchFamily="34" charset="0"/>
                          <a:cs typeface="Tahoma" panose="020B0604030504040204" pitchFamily="34" charset="0"/>
                        </a:rPr>
                        <a:t>Jangamo</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391</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30"/>
                  </a:ext>
                </a:extLst>
              </a:tr>
              <a:tr h="168464">
                <a:tc rowSpan="3">
                  <a:txBody>
                    <a:bodyPr/>
                    <a:lstStyle/>
                    <a:p>
                      <a:pPr algn="ctr" fontAlgn="ctr"/>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Gaza</a:t>
                      </a:r>
                      <a:endParaRPr lang="en-GB"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Bilene</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300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31"/>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Limpopo</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1,400</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32"/>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Chizavane</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300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33"/>
                  </a:ext>
                </a:extLst>
              </a:tr>
              <a:tr h="168464">
                <a:tc rowSpan="5">
                  <a:txBody>
                    <a:bodyPr/>
                    <a:lstStyle/>
                    <a:p>
                      <a:pPr algn="ctr" fontAlgn="ctr"/>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Maputo</a:t>
                      </a:r>
                      <a:endParaRPr lang="en-GB"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Matutuine</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7,000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34"/>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Namaacha</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4,500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35"/>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Boane</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2,000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36"/>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Manhica</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600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37"/>
                  </a:ext>
                </a:extLst>
              </a:tr>
              <a:tr h="168464">
                <a:tc vMerge="1">
                  <a:txBody>
                    <a:bodyPr/>
                    <a:lstStyle/>
                    <a:p>
                      <a:endParaRPr lang="en-US"/>
                    </a:p>
                  </a:txBody>
                  <a:tcPr/>
                </a:tc>
                <a:tc>
                  <a:txBody>
                    <a:bodyPr/>
                    <a:lstStyle/>
                    <a:p>
                      <a:pPr algn="l" fontAlgn="b"/>
                      <a:r>
                        <a:rPr lang="en-GB" sz="1100" u="none" strike="noStrike">
                          <a:effectLst/>
                          <a:latin typeface="Tahoma" panose="020B0604030504040204" pitchFamily="34" charset="0"/>
                          <a:ea typeface="Tahoma" panose="020B0604030504040204" pitchFamily="34" charset="0"/>
                          <a:cs typeface="Tahoma" panose="020B0604030504040204" pitchFamily="34" charset="0"/>
                        </a:rPr>
                        <a:t>Moamba</a:t>
                      </a:r>
                      <a:endParaRPr lang="en-GB"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fontAlgn="b"/>
                      <a:r>
                        <a:rPr lang="en-GB" sz="1100" u="none" strike="noStrike" dirty="0">
                          <a:effectLst/>
                          <a:latin typeface="Tahoma" panose="020B0604030504040204" pitchFamily="34" charset="0"/>
                          <a:ea typeface="Tahoma" panose="020B0604030504040204" pitchFamily="34" charset="0"/>
                          <a:cs typeface="Tahoma" panose="020B0604030504040204" pitchFamily="34" charset="0"/>
                        </a:rPr>
                        <a:t>10,000</a:t>
                      </a:r>
                      <a:endParaRPr lang="en-GB"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29" marR="3629" marT="3629" marB="0" anchor="b">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38"/>
                  </a:ext>
                </a:extLst>
              </a:tr>
            </a:tbl>
          </a:graphicData>
        </a:graphic>
      </p:graphicFrame>
      <p:pic>
        <p:nvPicPr>
          <p:cNvPr id="4" name="Picture 3"/>
          <p:cNvPicPr>
            <a:picLocks noChangeAspect="1"/>
          </p:cNvPicPr>
          <p:nvPr/>
        </p:nvPicPr>
        <p:blipFill rotWithShape="1">
          <a:blip r:embed="rId2"/>
          <a:srcRect l="29127" r="23652"/>
          <a:stretch>
            <a:fillRect/>
          </a:stretch>
        </p:blipFill>
        <p:spPr>
          <a:xfrm>
            <a:off x="284813" y="6740"/>
            <a:ext cx="6066698" cy="6851259"/>
          </a:xfrm>
          <a:prstGeom prst="rect">
            <a:avLst/>
          </a:prstGeom>
          <a:ln>
            <a:solidFill>
              <a:schemeClr val="accent6"/>
            </a:solidFill>
          </a:ln>
        </p:spPr>
      </p:pic>
      <p:sp>
        <p:nvSpPr>
          <p:cNvPr id="5" name="CaixaDeTexto 4"/>
          <p:cNvSpPr txBox="1"/>
          <p:nvPr/>
        </p:nvSpPr>
        <p:spPr>
          <a:xfrm>
            <a:off x="415636" y="27710"/>
            <a:ext cx="5306291" cy="369332"/>
          </a:xfrm>
          <a:prstGeom prst="rect">
            <a:avLst/>
          </a:prstGeom>
          <a:solidFill>
            <a:schemeClr val="accent6">
              <a:lumMod val="60000"/>
              <a:lumOff val="40000"/>
            </a:schemeClr>
          </a:solidFill>
        </p:spPr>
        <p:txBody>
          <a:bodyPr wrap="square" rtlCol="0">
            <a:spAutoFit/>
          </a:bodyPr>
          <a:lstStyle/>
          <a:p>
            <a:pPr algn="ctr"/>
            <a:r>
              <a:rPr lang="en-GB" b="1" dirty="0">
                <a:latin typeface="Tahoma" panose="020B0604030504040204" pitchFamily="34" charset="0"/>
                <a:ea typeface="Tahoma" panose="020B0604030504040204" pitchFamily="34" charset="0"/>
                <a:cs typeface="Tahoma" panose="020B0604030504040204" pitchFamily="34" charset="0"/>
              </a:rPr>
              <a:t>Available Area (hectares)</a:t>
            </a:r>
            <a:endParaRPr lang="en-GB"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1778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4236" y="623677"/>
            <a:ext cx="11035030" cy="5523865"/>
            <a:chOff x="1021" y="721"/>
            <a:chExt cx="17378" cy="8699"/>
          </a:xfrm>
        </p:grpSpPr>
        <p:cxnSp>
          <p:nvCxnSpPr>
            <p:cNvPr id="8" name="Straight Connector 7"/>
            <p:cNvCxnSpPr/>
            <p:nvPr/>
          </p:nvCxnSpPr>
          <p:spPr>
            <a:xfrm flipV="1">
              <a:off x="1021" y="9404"/>
              <a:ext cx="17378" cy="16"/>
            </a:xfrm>
            <a:prstGeom prst="line">
              <a:avLst/>
            </a:prstGeom>
            <a:ln w="41275">
              <a:solidFill>
                <a:srgbClr val="756D4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354" y="721"/>
              <a:ext cx="16966" cy="1168"/>
              <a:chOff x="860080" y="458034"/>
              <a:chExt cx="10773624" cy="741669"/>
            </a:xfrm>
          </p:grpSpPr>
          <p:cxnSp>
            <p:nvCxnSpPr>
              <p:cNvPr id="6" name="Straight Connector 5"/>
              <p:cNvCxnSpPr/>
              <p:nvPr/>
            </p:nvCxnSpPr>
            <p:spPr>
              <a:xfrm>
                <a:off x="860080" y="1199703"/>
                <a:ext cx="10773624"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65" name="Picture 2" descr="C:\Users\Proofreading\Downloads\Logo i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4802" y="458034"/>
                <a:ext cx="2438902" cy="69012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 name="Slide Number Placeholder 6"/>
          <p:cNvSpPr>
            <a:spLocks noGrp="1"/>
          </p:cNvSpPr>
          <p:nvPr>
            <p:ph type="sldNum" sz="quarter" idx="12"/>
          </p:nvPr>
        </p:nvSpPr>
        <p:spPr/>
        <p:txBody>
          <a:bodyPr/>
          <a:lstStyle/>
          <a:p>
            <a:fld id="{E974479D-B50E-4DA9-B258-831E22A08DE0}" type="slidenum">
              <a:rPr lang="en-US" smtClean="0"/>
              <a:pPr/>
              <a:t>9</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66525798"/>
              </p:ext>
            </p:extLst>
          </p:nvPr>
        </p:nvGraphicFramePr>
        <p:xfrm>
          <a:off x="498764" y="1316183"/>
          <a:ext cx="11166763" cy="4033880"/>
        </p:xfrm>
        <a:graphic>
          <a:graphicData uri="http://schemas.openxmlformats.org/drawingml/2006/table">
            <a:tbl>
              <a:tblPr firstRow="1" bandRow="1">
                <a:tableStyleId>{5C22544A-7EE6-4342-B048-85BDC9FD1C3A}</a:tableStyleId>
              </a:tblPr>
              <a:tblGrid>
                <a:gridCol w="2386722">
                  <a:extLst>
                    <a:ext uri="{9D8B030D-6E8A-4147-A177-3AD203B41FA5}">
                      <a16:colId xmlns:a16="http://schemas.microsoft.com/office/drawing/2014/main" val="20000"/>
                    </a:ext>
                  </a:extLst>
                </a:gridCol>
                <a:gridCol w="4610543">
                  <a:extLst>
                    <a:ext uri="{9D8B030D-6E8A-4147-A177-3AD203B41FA5}">
                      <a16:colId xmlns:a16="http://schemas.microsoft.com/office/drawing/2014/main" val="20001"/>
                    </a:ext>
                  </a:extLst>
                </a:gridCol>
                <a:gridCol w="4169498">
                  <a:extLst>
                    <a:ext uri="{9D8B030D-6E8A-4147-A177-3AD203B41FA5}">
                      <a16:colId xmlns:a16="http://schemas.microsoft.com/office/drawing/2014/main" val="20002"/>
                    </a:ext>
                  </a:extLst>
                </a:gridCol>
              </a:tblGrid>
              <a:tr h="455354">
                <a:tc gridSpan="3">
                  <a:txBody>
                    <a:bodyPr/>
                    <a:lstStyle/>
                    <a:p>
                      <a:pPr indent="0" algn="ctr">
                        <a:buNone/>
                      </a:pPr>
                      <a:r>
                        <a:rPr lang="en-US" sz="2200" b="1" dirty="0">
                          <a:solidFill>
                            <a:schemeClr val="tx1"/>
                          </a:solidFill>
                          <a:latin typeface="Tahoma" panose="020B0604030504040204" pitchFamily="34" charset="0"/>
                          <a:cs typeface="Tahoma" panose="020B0604030504040204" pitchFamily="34" charset="0"/>
                        </a:rPr>
                        <a:t>V</a:t>
                      </a:r>
                      <a:r>
                        <a:rPr lang="en-US" sz="2200" b="1" baseline="0" dirty="0">
                          <a:solidFill>
                            <a:schemeClr val="tx1"/>
                          </a:solidFill>
                          <a:latin typeface="Tahoma" panose="020B0604030504040204" pitchFamily="34" charset="0"/>
                          <a:cs typeface="Tahoma" panose="020B0604030504040204" pitchFamily="34" charset="0"/>
                        </a:rPr>
                        <a:t>olume </a:t>
                      </a:r>
                      <a:r>
                        <a:rPr lang="en-US" sz="2200" b="1" baseline="0" dirty="0">
                          <a:solidFill>
                            <a:srgbClr val="000000"/>
                          </a:solidFill>
                          <a:latin typeface="Tahoma" panose="020B0604030504040204" pitchFamily="34" charset="0"/>
                          <a:cs typeface="Tahoma" panose="020B0604030504040204" pitchFamily="34" charset="0"/>
                        </a:rPr>
                        <a:t>of raw cashew nuts and macadamia exported in the last 6 </a:t>
                      </a:r>
                      <a:r>
                        <a:rPr lang="en-US" sz="2200" b="1" baseline="0" dirty="0">
                          <a:solidFill>
                            <a:schemeClr val="tx1"/>
                          </a:solidFill>
                          <a:latin typeface="Tahoma" panose="020B0604030504040204" pitchFamily="34" charset="0"/>
                          <a:cs typeface="Tahoma" panose="020B0604030504040204" pitchFamily="34" charset="0"/>
                        </a:rPr>
                        <a:t>campaigns</a:t>
                      </a:r>
                      <a:r>
                        <a:rPr lang="en-US" sz="2200" b="1" baseline="0" dirty="0">
                          <a:solidFill>
                            <a:srgbClr val="FF0000"/>
                          </a:solidFill>
                          <a:latin typeface="Tahoma" panose="020B0604030504040204" pitchFamily="34" charset="0"/>
                          <a:cs typeface="Tahoma" panose="020B0604030504040204" pitchFamily="34" charset="0"/>
                        </a:rPr>
                        <a:t> </a:t>
                      </a:r>
                      <a:endParaRPr lang="en-US" sz="2200" b="1" dirty="0">
                        <a:solidFill>
                          <a:srgbClr val="FF0000"/>
                        </a:solidFill>
                        <a:latin typeface="Tahoma" panose="020B0604030504040204" pitchFamily="34" charset="0"/>
                        <a:cs typeface="Tahoma" panose="020B0604030504040204" pitchFamily="34" charset="0"/>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en-US"/>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843802">
                <a:tc>
                  <a:txBody>
                    <a:bodyPr/>
                    <a:lstStyle/>
                    <a:p>
                      <a:pPr indent="0" algn="ctr">
                        <a:buNone/>
                      </a:pPr>
                      <a:r>
                        <a:rPr lang="en-US" sz="2200" b="1" dirty="0">
                          <a:solidFill>
                            <a:srgbClr val="000000"/>
                          </a:solidFill>
                          <a:latin typeface="Tahoma" panose="020B0604030504040204" pitchFamily="34" charset="0"/>
                          <a:cs typeface="Tahoma" panose="020B0604030504040204" pitchFamily="34" charset="0"/>
                        </a:rPr>
                        <a:t>Campaigns</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sz="2200" b="1" dirty="0">
                          <a:solidFill>
                            <a:srgbClr val="000000"/>
                          </a:solidFill>
                          <a:latin typeface="Tahoma" panose="020B0604030504040204" pitchFamily="34" charset="0"/>
                          <a:cs typeface="Tahoma" panose="020B0604030504040204" pitchFamily="34" charset="0"/>
                        </a:rPr>
                        <a:t>Raw cashew nut</a:t>
                      </a:r>
                    </a:p>
                    <a:p>
                      <a:pPr indent="0" algn="ctr">
                        <a:buNone/>
                      </a:pPr>
                      <a:r>
                        <a:rPr lang="en-US" sz="2200" b="1" dirty="0">
                          <a:solidFill>
                            <a:srgbClr val="000000"/>
                          </a:solidFill>
                          <a:latin typeface="Tahoma" panose="020B0604030504040204" pitchFamily="34" charset="0"/>
                          <a:cs typeface="Tahoma" panose="020B0604030504040204" pitchFamily="34" charset="0"/>
                        </a:rPr>
                        <a:t> (Tons)</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1" dirty="0">
                          <a:solidFill>
                            <a:srgbClr val="000000"/>
                          </a:solidFill>
                          <a:latin typeface="Tahoma" panose="020B0604030504040204" pitchFamily="34" charset="0"/>
                          <a:cs typeface="Tahoma" panose="020B0604030504040204" pitchFamily="34" charset="0"/>
                        </a:rPr>
                        <a:t>Macadamia </a:t>
                      </a:r>
                    </a:p>
                    <a:p>
                      <a:pPr indent="0" algn="ctr">
                        <a:buNone/>
                      </a:pPr>
                      <a:r>
                        <a:rPr lang="en-US" sz="2200" b="1" dirty="0">
                          <a:solidFill>
                            <a:srgbClr val="000000"/>
                          </a:solidFill>
                          <a:latin typeface="Tahoma" panose="020B0604030504040204" pitchFamily="34" charset="0"/>
                          <a:cs typeface="Tahoma" panose="020B0604030504040204" pitchFamily="34" charset="0"/>
                        </a:rPr>
                        <a:t>(Tons) </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6004">
                <a:tc>
                  <a:txBody>
                    <a:bodyPr/>
                    <a:lstStyle/>
                    <a:p>
                      <a:pPr indent="0" algn="ctr">
                        <a:buNone/>
                      </a:pPr>
                      <a:r>
                        <a:rPr lang="en-US" sz="2200" b="0" dirty="0">
                          <a:solidFill>
                            <a:srgbClr val="000000"/>
                          </a:solidFill>
                          <a:latin typeface="Tahoma" panose="020B0604030504040204" pitchFamily="34" charset="0"/>
                          <a:cs typeface="Tahoma" panose="020B0604030504040204" pitchFamily="34" charset="0"/>
                        </a:rPr>
                        <a:t>2018/29</a:t>
                      </a:r>
                    </a:p>
                  </a:txBody>
                  <a:tcPr marL="12700" marR="12700" marT="12700" anchor="b">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pt-PT" sz="2200" dirty="0">
                          <a:latin typeface="Tahoma" pitchFamily="34" charset="0"/>
                          <a:ea typeface="Tahoma" pitchFamily="34" charset="0"/>
                          <a:cs typeface="Tahoma" pitchFamily="34" charset="0"/>
                        </a:rPr>
                        <a:t>24,333.97</a:t>
                      </a:r>
                    </a:p>
                  </a:txBody>
                  <a:tcPr marL="12700" marR="12700" marT="127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a:r>
                        <a:rPr lang="pt-PT" sz="2200" dirty="0">
                          <a:latin typeface="Tahoma" pitchFamily="34" charset="0"/>
                          <a:ea typeface="Tahoma" pitchFamily="34" charset="0"/>
                          <a:cs typeface="Tahoma" pitchFamily="34" charset="0"/>
                        </a:rPr>
                        <a:t>955</a:t>
                      </a:r>
                    </a:p>
                  </a:txBody>
                  <a:tcPr marL="12700" marR="12700" marT="12700" anchor="b">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56004">
                <a:tc>
                  <a:txBody>
                    <a:bodyPr/>
                    <a:lstStyle/>
                    <a:p>
                      <a:pPr indent="0" algn="ctr">
                        <a:buNone/>
                      </a:pPr>
                      <a:r>
                        <a:rPr lang="en-US" sz="2200" b="0" dirty="0">
                          <a:solidFill>
                            <a:srgbClr val="000000"/>
                          </a:solidFill>
                          <a:latin typeface="Tahoma" panose="020B0604030504040204" pitchFamily="34" charset="0"/>
                          <a:cs typeface="Tahoma" panose="020B0604030504040204" pitchFamily="34" charset="0"/>
                        </a:rPr>
                        <a:t>2019/20</a:t>
                      </a:r>
                    </a:p>
                  </a:txBody>
                  <a:tcPr marL="12700" marR="12700" marT="12700" anchor="b">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sz="2200" b="0" dirty="0">
                          <a:solidFill>
                            <a:srgbClr val="000000"/>
                          </a:solidFill>
                          <a:latin typeface="Tahoma" panose="020B0604030504040204" pitchFamily="34" charset="0"/>
                          <a:cs typeface="Tahoma" panose="020B0604030504040204" pitchFamily="34" charset="0"/>
                        </a:rPr>
                        <a:t> 33,747.07   </a:t>
                      </a:r>
                    </a:p>
                  </a:txBody>
                  <a:tcPr marL="12700" marR="12700" marT="127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200" b="0" dirty="0">
                          <a:solidFill>
                            <a:srgbClr val="000000"/>
                          </a:solidFill>
                          <a:latin typeface="Tahoma" panose="020B0604030504040204" pitchFamily="34" charset="0"/>
                          <a:cs typeface="Tahoma" panose="020B0604030504040204" pitchFamily="34" charset="0"/>
                        </a:rPr>
                        <a:t>1,228</a:t>
                      </a:r>
                    </a:p>
                  </a:txBody>
                  <a:tcPr marL="12700" marR="12700" marT="12700" anchor="b">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55354">
                <a:tc>
                  <a:txBody>
                    <a:bodyPr/>
                    <a:lstStyle/>
                    <a:p>
                      <a:pPr indent="0" algn="ctr">
                        <a:buNone/>
                      </a:pPr>
                      <a:r>
                        <a:rPr lang="en-US" sz="2200" b="0">
                          <a:solidFill>
                            <a:srgbClr val="000000"/>
                          </a:solidFill>
                          <a:latin typeface="Tahoma" panose="020B0604030504040204" pitchFamily="34" charset="0"/>
                          <a:cs typeface="Tahoma" panose="020B0604030504040204" pitchFamily="34" charset="0"/>
                        </a:rPr>
                        <a:t>2020/21</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sz="2200" b="0" dirty="0">
                          <a:solidFill>
                            <a:srgbClr val="000000"/>
                          </a:solidFill>
                          <a:latin typeface="Tahoma" panose="020B0604030504040204" pitchFamily="34" charset="0"/>
                          <a:cs typeface="Tahoma" panose="020B0604030504040204" pitchFamily="34" charset="0"/>
                        </a:rPr>
                        <a:t> 27,370.46   </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200" b="0" dirty="0">
                          <a:solidFill>
                            <a:srgbClr val="000000"/>
                          </a:solidFill>
                          <a:latin typeface="Tahoma" panose="020B0604030504040204" pitchFamily="34" charset="0"/>
                          <a:cs typeface="Tahoma" panose="020B0604030504040204" pitchFamily="34" charset="0"/>
                        </a:rPr>
                        <a:t>2,269</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455354">
                <a:tc>
                  <a:txBody>
                    <a:bodyPr/>
                    <a:lstStyle/>
                    <a:p>
                      <a:pPr indent="0" algn="ctr">
                        <a:buNone/>
                      </a:pPr>
                      <a:r>
                        <a:rPr lang="en-US" sz="2200" b="0">
                          <a:solidFill>
                            <a:srgbClr val="000000"/>
                          </a:solidFill>
                          <a:latin typeface="Tahoma" panose="020B0604030504040204" pitchFamily="34" charset="0"/>
                          <a:cs typeface="Tahoma" panose="020B0604030504040204" pitchFamily="34" charset="0"/>
                        </a:rPr>
                        <a:t>2021/22</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Tahoma" panose="020B0604030504040204" pitchFamily="34" charset="0"/>
                          <a:cs typeface="Tahoma" panose="020B0604030504040204" pitchFamily="34" charset="0"/>
                        </a:rPr>
                        <a:t> 53,759.60   </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200" b="0" dirty="0">
                          <a:solidFill>
                            <a:srgbClr val="000000"/>
                          </a:solidFill>
                          <a:latin typeface="Tahoma" panose="020B0604030504040204" pitchFamily="34" charset="0"/>
                          <a:cs typeface="Tahoma" panose="020B0604030504040204" pitchFamily="34" charset="0"/>
                        </a:rPr>
                        <a:t>2,384</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56004">
                <a:tc>
                  <a:txBody>
                    <a:bodyPr/>
                    <a:lstStyle/>
                    <a:p>
                      <a:pPr indent="0" algn="ctr">
                        <a:buNone/>
                      </a:pPr>
                      <a:r>
                        <a:rPr lang="en-US" sz="2200" b="0" dirty="0">
                          <a:solidFill>
                            <a:srgbClr val="000000"/>
                          </a:solidFill>
                          <a:latin typeface="Tahoma" panose="020B0604030504040204" pitchFamily="34" charset="0"/>
                          <a:cs typeface="Tahoma" panose="020B0604030504040204" pitchFamily="34" charset="0"/>
                        </a:rPr>
                        <a:t>2022/23</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sz="2200" b="0" dirty="0">
                          <a:solidFill>
                            <a:srgbClr val="000000"/>
                          </a:solidFill>
                          <a:latin typeface="Tahoma" panose="020B0604030504040204" pitchFamily="34" charset="0"/>
                          <a:cs typeface="Tahoma" panose="020B0604030504040204" pitchFamily="34" charset="0"/>
                        </a:rPr>
                        <a:t> 60,376.46   </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indent="0" algn="ctr">
                        <a:buNone/>
                      </a:pPr>
                      <a:r>
                        <a:rPr lang="en-US" sz="2200" b="0" dirty="0">
                          <a:solidFill>
                            <a:srgbClr val="000000"/>
                          </a:solidFill>
                          <a:latin typeface="Tahoma" panose="020B0604030504040204" pitchFamily="34" charset="0"/>
                          <a:cs typeface="Tahoma" panose="020B0604030504040204" pitchFamily="34" charset="0"/>
                        </a:rPr>
                        <a:t>3,905</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456004">
                <a:tc>
                  <a:txBody>
                    <a:bodyPr/>
                    <a:lstStyle/>
                    <a:p>
                      <a:pPr indent="0" algn="ctr">
                        <a:buNone/>
                      </a:pPr>
                      <a:r>
                        <a:rPr lang="en-US" sz="2200" b="0" dirty="0">
                          <a:solidFill>
                            <a:srgbClr val="000000"/>
                          </a:solidFill>
                          <a:latin typeface="Tahoma" panose="020B0604030504040204" pitchFamily="34" charset="0"/>
                          <a:cs typeface="Tahoma" panose="020B0604030504040204" pitchFamily="34" charset="0"/>
                        </a:rPr>
                        <a:t>2023/24</a:t>
                      </a:r>
                    </a:p>
                  </a:txBody>
                  <a:tcPr marL="12700" marR="12700" marT="12700" anchor="b">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dirty="0">
                          <a:solidFill>
                            <a:srgbClr val="000000"/>
                          </a:solidFill>
                          <a:latin typeface="Tahoma" panose="020B0604030504040204" pitchFamily="34" charset="0"/>
                          <a:cs typeface="Tahoma" panose="020B0604030504040204" pitchFamily="34" charset="0"/>
                        </a:rPr>
                        <a:t>48,425.55*</a:t>
                      </a:r>
                    </a:p>
                  </a:txBody>
                  <a:tcPr marL="12700" marR="12700" marT="127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200" b="0" dirty="0">
                          <a:solidFill>
                            <a:srgbClr val="000000"/>
                          </a:solidFill>
                          <a:latin typeface="Tahoma" panose="020B0604030504040204" pitchFamily="34" charset="0"/>
                          <a:cs typeface="Tahoma" panose="020B0604030504040204" pitchFamily="34" charset="0"/>
                        </a:rPr>
                        <a:t>646*</a:t>
                      </a:r>
                    </a:p>
                  </a:txBody>
                  <a:tcPr marL="12700" marR="12700" marT="12700" anchor="b">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
        <p:nvSpPr>
          <p:cNvPr id="12" name="Title 11"/>
          <p:cNvSpPr>
            <a:spLocks noGrp="1"/>
          </p:cNvSpPr>
          <p:nvPr>
            <p:ph type="title"/>
          </p:nvPr>
        </p:nvSpPr>
        <p:spPr>
          <a:xfrm>
            <a:off x="439420" y="512618"/>
            <a:ext cx="9020175" cy="678873"/>
          </a:xfrm>
        </p:spPr>
        <p:txBody>
          <a:bodyPr>
            <a:norm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V. EXPORT OF RAW CASHEW NUTS AND MACADAMIA</a:t>
            </a:r>
          </a:p>
        </p:txBody>
      </p:sp>
      <p:sp>
        <p:nvSpPr>
          <p:cNvPr id="11" name="Slide Number Placeholder 6"/>
          <p:cNvSpPr txBox="1">
            <a:spLocks/>
          </p:cNvSpPr>
          <p:nvPr/>
        </p:nvSpPr>
        <p:spPr>
          <a:xfrm>
            <a:off x="644236" y="5727988"/>
            <a:ext cx="2743200" cy="365125"/>
          </a:xfrm>
          <a:prstGeom prst="rect">
            <a:avLst/>
          </a:prstGeom>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 Export</a:t>
            </a:r>
            <a:r>
              <a:rPr kumimoji="0" lang="pt-PT" sz="1400" b="0" i="0" u="none" strike="noStrike" kern="1200" cap="none" spc="0" normalizeH="0" noProof="0" dirty="0">
                <a:ln>
                  <a:noFill/>
                </a:ln>
                <a:effectLst/>
                <a:uLnTx/>
                <a:uFillTx/>
                <a:latin typeface="Calibri" panose="020F0502020204030204" pitchFamily="34" charset="0"/>
                <a:ea typeface="+mn-ea"/>
                <a:cs typeface="Arial" panose="020B0604020202020204" pitchFamily="34" charset="0"/>
              </a:rPr>
              <a:t> </a:t>
            </a:r>
            <a:r>
              <a:rPr kumimoji="0" lang="pt-PT" sz="1400" b="0" i="0" u="none" strike="noStrike" kern="1200" cap="none" spc="0" normalizeH="0" noProof="0" dirty="0" err="1">
                <a:ln>
                  <a:noFill/>
                </a:ln>
                <a:effectLst/>
                <a:uLnTx/>
                <a:uFillTx/>
                <a:latin typeface="Calibri" panose="020F0502020204030204" pitchFamily="34" charset="0"/>
                <a:ea typeface="+mn-ea"/>
                <a:cs typeface="Arial" panose="020B0604020202020204" pitchFamily="34" charset="0"/>
              </a:rPr>
              <a:t>in</a:t>
            </a:r>
            <a:r>
              <a:rPr kumimoji="0" lang="pt-PT" sz="1400" b="0" i="0" u="none" strike="noStrike" kern="1200" cap="none" spc="0" normalizeH="0" noProof="0" dirty="0">
                <a:ln>
                  <a:noFill/>
                </a:ln>
                <a:effectLst/>
                <a:uLnTx/>
                <a:uFillTx/>
                <a:latin typeface="Calibri" panose="020F0502020204030204" pitchFamily="34" charset="0"/>
                <a:ea typeface="+mn-ea"/>
                <a:cs typeface="Arial" panose="020B0604020202020204" pitchFamily="34" charset="0"/>
              </a:rPr>
              <a:t> </a:t>
            </a:r>
            <a:r>
              <a:rPr kumimoji="0" lang="pt-PT" sz="1400" b="0" i="0" u="none" strike="noStrike" kern="1200" cap="none" spc="0" normalizeH="0" noProof="0" dirty="0" err="1">
                <a:ln>
                  <a:noFill/>
                </a:ln>
                <a:effectLst/>
                <a:uLnTx/>
                <a:uFillTx/>
                <a:latin typeface="Calibri" panose="020F0502020204030204" pitchFamily="34" charset="0"/>
                <a:ea typeface="+mn-ea"/>
                <a:cs typeface="Arial" panose="020B0604020202020204" pitchFamily="34" charset="0"/>
              </a:rPr>
              <a:t>progress</a:t>
            </a:r>
            <a:endParaRPr kumimoji="0" lang="en-US" sz="1400" b="0"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endParaRPr>
          </a:p>
        </p:txBody>
      </p:sp>
      <p:sp>
        <p:nvSpPr>
          <p:cNvPr id="13" name="Slide Number Placeholder 6"/>
          <p:cNvSpPr txBox="1">
            <a:spLocks/>
          </p:cNvSpPr>
          <p:nvPr/>
        </p:nvSpPr>
        <p:spPr>
          <a:xfrm>
            <a:off x="630382" y="5482526"/>
            <a:ext cx="4620492" cy="365125"/>
          </a:xfrm>
          <a:prstGeom prst="rect">
            <a:avLst/>
          </a:prstGeom>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pt-PT" sz="1600" b="1" dirty="0" err="1">
                <a:latin typeface="Tahoma" pitchFamily="34" charset="0"/>
                <a:ea typeface="Tahoma" pitchFamily="34" charset="0"/>
                <a:cs typeface="Tahoma" pitchFamily="34" charset="0"/>
              </a:rPr>
              <a:t>Source</a:t>
            </a:r>
            <a:r>
              <a:rPr kumimoji="0" lang="pt-PT" sz="1600" b="1" i="0" u="none" strike="noStrike" kern="1200" cap="none" spc="0" normalizeH="0" baseline="0" noProof="0" dirty="0">
                <a:ln>
                  <a:noFill/>
                </a:ln>
                <a:effectLst/>
                <a:uLnTx/>
                <a:uFillTx/>
                <a:latin typeface="Tahoma" pitchFamily="34" charset="0"/>
                <a:ea typeface="Tahoma" pitchFamily="34" charset="0"/>
                <a:cs typeface="Tahoma" pitchFamily="34" charset="0"/>
              </a:rPr>
              <a:t>: </a:t>
            </a:r>
            <a:r>
              <a:rPr kumimoji="0" lang="pt-PT" sz="1600" b="0" i="0" u="none" strike="noStrike" kern="1200" cap="none" spc="0" normalizeH="0" baseline="0" noProof="0" dirty="0" err="1">
                <a:ln>
                  <a:noFill/>
                </a:ln>
                <a:effectLst/>
                <a:uLnTx/>
                <a:uFillTx/>
                <a:latin typeface="Tahoma" pitchFamily="34" charset="0"/>
                <a:ea typeface="Tahoma" pitchFamily="34" charset="0"/>
                <a:cs typeface="Tahoma" pitchFamily="34" charset="0"/>
              </a:rPr>
              <a:t>Customs</a:t>
            </a:r>
            <a:r>
              <a:rPr kumimoji="0" lang="pt-PT" sz="1600" b="0" i="0" u="none" strike="noStrike" kern="1200" cap="none" spc="0" normalizeH="0" baseline="0" noProof="0" dirty="0">
                <a:ln>
                  <a:noFill/>
                </a:ln>
                <a:effectLst/>
                <a:uLnTx/>
                <a:uFillTx/>
                <a:latin typeface="Tahoma" pitchFamily="34" charset="0"/>
                <a:ea typeface="Tahoma" pitchFamily="34" charset="0"/>
                <a:cs typeface="Tahoma" pitchFamily="34" charset="0"/>
              </a:rPr>
              <a:t> </a:t>
            </a:r>
            <a:r>
              <a:rPr kumimoji="0" lang="pt-PT" sz="1600" b="0" i="0" u="none" strike="noStrike" kern="1200" cap="none" spc="0" normalizeH="0" baseline="0" noProof="0" dirty="0" err="1">
                <a:ln>
                  <a:noFill/>
                </a:ln>
                <a:effectLst/>
                <a:uLnTx/>
                <a:uFillTx/>
                <a:latin typeface="Tahoma" pitchFamily="34" charset="0"/>
                <a:ea typeface="Tahoma" pitchFamily="34" charset="0"/>
                <a:cs typeface="Tahoma" pitchFamily="34" charset="0"/>
              </a:rPr>
              <a:t>of</a:t>
            </a:r>
            <a:r>
              <a:rPr kumimoji="0" lang="pt-PT" sz="1600" b="0" i="0" u="none" strike="noStrike" kern="1200" cap="none" spc="0" normalizeH="0" baseline="0" noProof="0" dirty="0">
                <a:ln>
                  <a:noFill/>
                </a:ln>
                <a:effectLst/>
                <a:uLnTx/>
                <a:uFillTx/>
                <a:latin typeface="Tahoma" pitchFamily="34" charset="0"/>
                <a:ea typeface="Tahoma" pitchFamily="34" charset="0"/>
                <a:cs typeface="Tahoma" pitchFamily="34" charset="0"/>
              </a:rPr>
              <a:t> </a:t>
            </a:r>
            <a:r>
              <a:rPr kumimoji="0" lang="pt-PT" sz="1600" b="0" i="0" u="none" strike="noStrike" kern="1200" cap="none" spc="0" normalizeH="0" baseline="0" noProof="0" dirty="0" err="1">
                <a:ln>
                  <a:noFill/>
                </a:ln>
                <a:effectLst/>
                <a:uLnTx/>
                <a:uFillTx/>
                <a:latin typeface="Tahoma" pitchFamily="34" charset="0"/>
                <a:ea typeface="Tahoma" pitchFamily="34" charset="0"/>
                <a:cs typeface="Tahoma" pitchFamily="34" charset="0"/>
              </a:rPr>
              <a:t>Mozambique</a:t>
            </a:r>
            <a:endParaRPr kumimoji="0" lang="en-US" sz="1600" b="0" i="0" u="none" strike="noStrike" kern="1200" cap="none" spc="0" normalizeH="0" baseline="0" noProof="0" dirty="0">
              <a:ln>
                <a:noFill/>
              </a:ln>
              <a:effectLst/>
              <a:uLnTx/>
              <a:uFillTx/>
              <a:latin typeface="Tahoma" pitchFamily="34" charset="0"/>
              <a:ea typeface="Tahoma" pitchFamily="34" charset="0"/>
              <a:cs typeface="Tahoma" pitchFamily="34" charset="0"/>
            </a:endParaRPr>
          </a:p>
        </p:txBody>
      </p:sp>
      <p:sp>
        <p:nvSpPr>
          <p:cNvPr id="14" name="Rectângulo 13"/>
          <p:cNvSpPr/>
          <p:nvPr/>
        </p:nvSpPr>
        <p:spPr>
          <a:xfrm>
            <a:off x="886690" y="6280942"/>
            <a:ext cx="10196945" cy="369332"/>
          </a:xfrm>
          <a:prstGeom prst="rect">
            <a:avLst/>
          </a:prstGeom>
        </p:spPr>
        <p:txBody>
          <a:bodyPr wrap="square">
            <a:spAutoFit/>
          </a:bodyPr>
          <a:lstStyle/>
          <a:p>
            <a:pPr marL="0" indent="0" algn="ctr" fontAlgn="auto">
              <a:spcAft>
                <a:spcPts val="0"/>
              </a:spcAft>
              <a:buNone/>
              <a:defRPr/>
            </a:pPr>
            <a:r>
              <a:rPr lang="en-US" b="1" dirty="0">
                <a:solidFill>
                  <a:srgbClr val="544000"/>
                </a:solidFill>
                <a:effectLst>
                  <a:reflection blurRad="6350" stA="50000" endA="300" endPos="50000" dist="60007" dir="5400000" sy="-100000" algn="bl" rotWithShape="0"/>
                </a:effectLst>
                <a:latin typeface="Tahoma" pitchFamily="34" charset="0"/>
                <a:ea typeface="Tahoma" pitchFamily="34" charset="0"/>
                <a:cs typeface="Tahoma" pitchFamily="34" charset="0"/>
              </a:rPr>
              <a:t>Investment Opportunities In The Almond Value Chain in Mozambique</a:t>
            </a:r>
          </a:p>
        </p:txBody>
      </p:sp>
    </p:spTree>
    <p:extLst>
      <p:ext uri="{BB962C8B-B14F-4D97-AF65-F5344CB8AC3E}">
        <p14:creationId xmlns:p14="http://schemas.microsoft.com/office/powerpoint/2010/main" val="1617564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21144</TotalTime>
  <Words>1516</Words>
  <Application>Microsoft Office PowerPoint</Application>
  <PresentationFormat>Widescreen</PresentationFormat>
  <Paragraphs>334</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Tahoma</vt:lpstr>
      <vt:lpstr>Times New Roman</vt:lpstr>
      <vt:lpstr>Wingdings</vt:lpstr>
      <vt:lpstr>Office Theme</vt:lpstr>
      <vt:lpstr>PowerPoint Presentation</vt:lpstr>
      <vt:lpstr>I.  CONTEXTUALIZATION</vt:lpstr>
      <vt:lpstr>II.  CASHEW NUT VALUE CHAIN </vt:lpstr>
      <vt:lpstr>PowerPoint Presentation</vt:lpstr>
      <vt:lpstr>III. INVESTMENT OPPORTUNITY IN PRIMARY PROCESSING OF CASHEW NUTS</vt:lpstr>
      <vt:lpstr>PowerPoint Presentation</vt:lpstr>
      <vt:lpstr>IV. MACADAMIA VALUE CHAIN</vt:lpstr>
      <vt:lpstr>PowerPoint Presentation</vt:lpstr>
      <vt:lpstr>V. EXPORT OF RAW CASHEW NUTS AND MACADAMIA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Upgrading Plan para os centros de investigação</dc:title>
  <dc:creator>IAM - Uaciquete</dc:creator>
  <cp:lastModifiedBy>vanessa</cp:lastModifiedBy>
  <cp:revision>698</cp:revision>
  <dcterms:created xsi:type="dcterms:W3CDTF">2021-09-26T07:56:45Z</dcterms:created>
  <dcterms:modified xsi:type="dcterms:W3CDTF">2024-07-23T19:53:01Z</dcterms:modified>
</cp:coreProperties>
</file>