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4" r:id="rId2"/>
    <p:sldId id="337" r:id="rId3"/>
    <p:sldId id="408" r:id="rId4"/>
    <p:sldId id="400" r:id="rId5"/>
    <p:sldId id="3795" r:id="rId6"/>
    <p:sldId id="3794" r:id="rId7"/>
    <p:sldId id="3786" r:id="rId8"/>
    <p:sldId id="3787" r:id="rId9"/>
    <p:sldId id="258" r:id="rId10"/>
    <p:sldId id="412" r:id="rId11"/>
    <p:sldId id="3790" r:id="rId12"/>
    <p:sldId id="360" r:id="rId13"/>
    <p:sldId id="3796" r:id="rId14"/>
    <p:sldId id="3763" r:id="rId15"/>
    <p:sldId id="3773" r:id="rId16"/>
    <p:sldId id="3793" r:id="rId17"/>
    <p:sldId id="3792" r:id="rId18"/>
    <p:sldId id="3779" r:id="rId19"/>
    <p:sldId id="266" r:id="rId2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D8A969-6793-476D-98EA-620F3CBBD79B}">
          <p14:sldIdLst>
            <p14:sldId id="304"/>
            <p14:sldId id="337"/>
            <p14:sldId id="408"/>
            <p14:sldId id="400"/>
            <p14:sldId id="3795"/>
            <p14:sldId id="3794"/>
            <p14:sldId id="3786"/>
            <p14:sldId id="3787"/>
            <p14:sldId id="258"/>
            <p14:sldId id="412"/>
            <p14:sldId id="3790"/>
            <p14:sldId id="360"/>
            <p14:sldId id="3796"/>
            <p14:sldId id="3763"/>
            <p14:sldId id="3773"/>
            <p14:sldId id="3793"/>
            <p14:sldId id="3792"/>
            <p14:sldId id="377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ria Sambo" initials="LS" lastIdx="2" clrIdx="0">
    <p:extLst>
      <p:ext uri="{19B8F6BF-5375-455C-9EA6-DF929625EA0E}">
        <p15:presenceInfo xmlns:p15="http://schemas.microsoft.com/office/powerpoint/2012/main" userId="3742ba6d06aab5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ECE"/>
    <a:srgbClr val="AFABAB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5FA42-4011-5F49-96DD-CC6EE3ADB9AF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3649-7491-2E47-A931-D481E1383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5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720C513-F12E-45B0-8FC5-9A40339FF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0C6C6-0045-4F40-AFB1-20D308C57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1AE3F-E296-44AE-B14F-69FF73A63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85CA-5748-4565-BDAD-4F59DA2F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E93CE-5488-414E-8EE3-89E95CA65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43DF-5695-4BFC-965C-9E83FD6A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1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0C772-AC54-44FE-9808-EDAE65D13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73AA6-FBA4-45F6-8720-2A51530CE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4C727-A49A-4696-8425-98D4C79D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7C474-899A-4C29-8724-DC3FDABF2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7F877-4877-4486-ACD7-255A70A7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7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3EFF03-F921-48D8-8BB4-D7698840F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B1F3D-CB16-4BA0-89F8-30B8D869B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0EA13-CFBC-4605-9068-0D6504F5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B6950-DF4A-4D5F-999F-FCBA49986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05539-B3D8-4805-957D-97AC6CE8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1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01AA-E470-4351-9E0E-530E7953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82181-F221-4FC5-88B9-08F4B2C36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9F667-86C5-4024-8CE0-7C7338B5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D818A-118E-4B6F-B96E-B93C3A38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8FC07-B6AF-4C1F-9A21-466D8262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1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D9328-E70C-4973-BC9A-98A89F44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C8F55-9522-4F36-8A29-8CECEC5BD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DE3A3-332F-4B13-9122-0A86408C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C2CF-CDF4-4F6E-83E7-CE223E51E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8A5D9-410E-436F-B15E-74793982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6697-EAC0-4B01-B28E-EC4A2B73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5E012-0833-4CE5-8623-2FC6109D9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C4FBE2-420D-4A63-A736-B96CA41628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0C46D-790F-4209-9AC1-3DD0046D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76671-8334-4477-8EC9-CD0F1A43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EBD0F-5982-4B3D-9F91-4D7E78EF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9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5C916-23D6-4352-BA15-9569A9D3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E8F97-E284-4CFC-8A72-F656F0B00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0BBF9-E6D6-4BBD-9C2A-AE5EA08CD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1C14F7-248D-4B76-8A60-1028CD5A0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7C94A-2CAB-4927-B4B9-F86284621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59FFF-4701-423B-8854-66815E28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E90CC4-D582-4F22-9046-028B85DB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B63BF7-BBA3-45C0-9BB3-1A5149DEB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8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0BB7E-6CFA-408B-8EE2-E0868E0B6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3C2B4-54D2-4C95-830A-4DED7CE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7C0B8-4B90-41AB-987E-F4CD1700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E475F-26E4-4876-AC7E-542F97D7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F2CC4C-2116-484D-8417-ECBF0833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2340F8-4DF6-4778-A15A-C4504476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AE4B0-89B0-4BF4-B8AC-23BCA592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68D5A-90CA-4A38-9DEA-12F1BCB3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9A992-72A7-40AD-8F88-497372AB9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1EACE0-FDDC-4628-AE33-7BBE6614F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F5D3FE-A20E-4822-9B7E-743BE225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1424C-1E4C-4E42-81FA-79EBC729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E5D65-1396-471E-86C5-8867F10A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4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32624-96FA-4B4D-B5A7-12B4F731C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0D7E0E-BC21-4E9A-9ADB-4CCCFD9B0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5E375-E9AA-4E22-A1E7-329DC179E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83A86-201E-42A1-B1ED-B283D7AC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E1090-D753-4762-8EE7-A3D0C7077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5FFC-59D8-4EFF-A9A4-2FB3A850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0D469D-BC7C-462E-855B-C7802023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984F5-DF4E-4925-8152-30361EBAF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4A62-966F-4444-BAC0-5FC3400BF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2EF43-1E9A-4F5A-B12A-6995EAF58DA4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9BADD-B35C-4C5B-9361-E38A5377B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0448-FC94-408A-AA3F-7DFE01216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AE87B-E426-49F7-9BDC-EDE79B7B5D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13">
            <a:extLst>
              <a:ext uri="{FF2B5EF4-FFF2-40B4-BE49-F238E27FC236}">
                <a16:creationId xmlns:a16="http://schemas.microsoft.com/office/drawing/2014/main" id="{6B59240D-DBD5-1B10-3D60-A23AF60306D1}"/>
              </a:ext>
            </a:extLst>
          </p:cNvPr>
          <p:cNvGrpSpPr/>
          <p:nvPr/>
        </p:nvGrpSpPr>
        <p:grpSpPr>
          <a:xfrm>
            <a:off x="8523185" y="2081263"/>
            <a:ext cx="3669029" cy="4777105"/>
            <a:chOff x="8523185" y="2081263"/>
            <a:chExt cx="3669029" cy="4777105"/>
          </a:xfrm>
        </p:grpSpPr>
        <p:sp>
          <p:nvSpPr>
            <p:cNvPr id="6" name="object 14">
              <a:extLst>
                <a:ext uri="{FF2B5EF4-FFF2-40B4-BE49-F238E27FC236}">
                  <a16:creationId xmlns:a16="http://schemas.microsoft.com/office/drawing/2014/main" id="{367809A8-9825-6348-CB23-02B426CC8ACF}"/>
                </a:ext>
              </a:extLst>
            </p:cNvPr>
            <p:cNvSpPr/>
            <p:nvPr/>
          </p:nvSpPr>
          <p:spPr>
            <a:xfrm>
              <a:off x="8523185" y="2081263"/>
              <a:ext cx="3669029" cy="4777105"/>
            </a:xfrm>
            <a:custGeom>
              <a:avLst/>
              <a:gdLst/>
              <a:ahLst/>
              <a:cxnLst/>
              <a:rect l="l" t="t" r="r" b="b"/>
              <a:pathLst>
                <a:path w="3669029" h="4777105">
                  <a:moveTo>
                    <a:pt x="3668814" y="0"/>
                  </a:moveTo>
                  <a:lnTo>
                    <a:pt x="0" y="0"/>
                  </a:lnTo>
                  <a:lnTo>
                    <a:pt x="0" y="3123933"/>
                  </a:lnTo>
                  <a:lnTo>
                    <a:pt x="379" y="3172381"/>
                  </a:lnTo>
                  <a:lnTo>
                    <a:pt x="1514" y="3220631"/>
                  </a:lnTo>
                  <a:lnTo>
                    <a:pt x="3398" y="3268678"/>
                  </a:lnTo>
                  <a:lnTo>
                    <a:pt x="6026" y="3316516"/>
                  </a:lnTo>
                  <a:lnTo>
                    <a:pt x="9393" y="3364141"/>
                  </a:lnTo>
                  <a:lnTo>
                    <a:pt x="13492" y="3411548"/>
                  </a:lnTo>
                  <a:lnTo>
                    <a:pt x="18319" y="3458732"/>
                  </a:lnTo>
                  <a:lnTo>
                    <a:pt x="23868" y="3505687"/>
                  </a:lnTo>
                  <a:lnTo>
                    <a:pt x="30134" y="3552408"/>
                  </a:lnTo>
                  <a:lnTo>
                    <a:pt x="37109" y="3598891"/>
                  </a:lnTo>
                  <a:lnTo>
                    <a:pt x="44791" y="3645130"/>
                  </a:lnTo>
                  <a:lnTo>
                    <a:pt x="53171" y="3691121"/>
                  </a:lnTo>
                  <a:lnTo>
                    <a:pt x="62246" y="3736858"/>
                  </a:lnTo>
                  <a:lnTo>
                    <a:pt x="72009" y="3782336"/>
                  </a:lnTo>
                  <a:lnTo>
                    <a:pt x="82455" y="3827550"/>
                  </a:lnTo>
                  <a:lnTo>
                    <a:pt x="93579" y="3872495"/>
                  </a:lnTo>
                  <a:lnTo>
                    <a:pt x="105374" y="3917166"/>
                  </a:lnTo>
                  <a:lnTo>
                    <a:pt x="117836" y="3961559"/>
                  </a:lnTo>
                  <a:lnTo>
                    <a:pt x="130959" y="4005667"/>
                  </a:lnTo>
                  <a:lnTo>
                    <a:pt x="144736" y="4049486"/>
                  </a:lnTo>
                  <a:lnTo>
                    <a:pt x="159164" y="4093011"/>
                  </a:lnTo>
                  <a:lnTo>
                    <a:pt x="174235" y="4136236"/>
                  </a:lnTo>
                  <a:lnTo>
                    <a:pt x="189945" y="4179157"/>
                  </a:lnTo>
                  <a:lnTo>
                    <a:pt x="206287" y="4221769"/>
                  </a:lnTo>
                  <a:lnTo>
                    <a:pt x="223258" y="4264067"/>
                  </a:lnTo>
                  <a:lnTo>
                    <a:pt x="240850" y="4306045"/>
                  </a:lnTo>
                  <a:lnTo>
                    <a:pt x="259058" y="4347698"/>
                  </a:lnTo>
                  <a:lnTo>
                    <a:pt x="277877" y="4389022"/>
                  </a:lnTo>
                  <a:lnTo>
                    <a:pt x="297301" y="4430011"/>
                  </a:lnTo>
                  <a:lnTo>
                    <a:pt x="317325" y="4470661"/>
                  </a:lnTo>
                  <a:lnTo>
                    <a:pt x="337943" y="4510965"/>
                  </a:lnTo>
                  <a:lnTo>
                    <a:pt x="359150" y="4550920"/>
                  </a:lnTo>
                  <a:lnTo>
                    <a:pt x="380939" y="4590520"/>
                  </a:lnTo>
                  <a:lnTo>
                    <a:pt x="403306" y="4629760"/>
                  </a:lnTo>
                  <a:lnTo>
                    <a:pt x="426245" y="4668635"/>
                  </a:lnTo>
                  <a:lnTo>
                    <a:pt x="449750" y="4707140"/>
                  </a:lnTo>
                  <a:lnTo>
                    <a:pt x="473816" y="4745270"/>
                  </a:lnTo>
                  <a:lnTo>
                    <a:pt x="494339" y="4776736"/>
                  </a:lnTo>
                  <a:lnTo>
                    <a:pt x="1833544" y="4776736"/>
                  </a:lnTo>
                  <a:lnTo>
                    <a:pt x="1806908" y="4753487"/>
                  </a:lnTo>
                  <a:lnTo>
                    <a:pt x="1777707" y="4726955"/>
                  </a:lnTo>
                  <a:lnTo>
                    <a:pt x="1749003" y="4699804"/>
                  </a:lnTo>
                  <a:lnTo>
                    <a:pt x="1720801" y="4672028"/>
                  </a:lnTo>
                  <a:lnTo>
                    <a:pt x="1693106" y="4643625"/>
                  </a:lnTo>
                  <a:lnTo>
                    <a:pt x="1665923" y="4614588"/>
                  </a:lnTo>
                  <a:lnTo>
                    <a:pt x="1639256" y="4584914"/>
                  </a:lnTo>
                  <a:lnTo>
                    <a:pt x="1613112" y="4554599"/>
                  </a:lnTo>
                  <a:lnTo>
                    <a:pt x="1587495" y="4523636"/>
                  </a:lnTo>
                  <a:lnTo>
                    <a:pt x="1562410" y="4492023"/>
                  </a:lnTo>
                  <a:lnTo>
                    <a:pt x="1537861" y="4459755"/>
                  </a:lnTo>
                  <a:lnTo>
                    <a:pt x="1513854" y="4426826"/>
                  </a:lnTo>
                  <a:lnTo>
                    <a:pt x="1490395" y="4393233"/>
                  </a:lnTo>
                  <a:lnTo>
                    <a:pt x="1467487" y="4358971"/>
                  </a:lnTo>
                  <a:lnTo>
                    <a:pt x="1445135" y="4324035"/>
                  </a:lnTo>
                  <a:lnTo>
                    <a:pt x="1423346" y="4288421"/>
                  </a:lnTo>
                  <a:lnTo>
                    <a:pt x="1402123" y="4252125"/>
                  </a:lnTo>
                  <a:lnTo>
                    <a:pt x="1381472" y="4215141"/>
                  </a:lnTo>
                  <a:lnTo>
                    <a:pt x="1361398" y="4177466"/>
                  </a:lnTo>
                  <a:lnTo>
                    <a:pt x="1341905" y="4139094"/>
                  </a:lnTo>
                  <a:lnTo>
                    <a:pt x="1322999" y="4100022"/>
                  </a:lnTo>
                  <a:lnTo>
                    <a:pt x="1304684" y="4060244"/>
                  </a:lnTo>
                  <a:lnTo>
                    <a:pt x="1286967" y="4019757"/>
                  </a:lnTo>
                  <a:lnTo>
                    <a:pt x="1269850" y="3978555"/>
                  </a:lnTo>
                  <a:lnTo>
                    <a:pt x="1253341" y="3936635"/>
                  </a:lnTo>
                  <a:lnTo>
                    <a:pt x="1237442" y="3893991"/>
                  </a:lnTo>
                  <a:lnTo>
                    <a:pt x="1222161" y="3850619"/>
                  </a:lnTo>
                  <a:lnTo>
                    <a:pt x="1207500" y="3806515"/>
                  </a:lnTo>
                  <a:lnTo>
                    <a:pt x="1193466" y="3761674"/>
                  </a:lnTo>
                  <a:lnTo>
                    <a:pt x="1180064" y="3716091"/>
                  </a:lnTo>
                  <a:lnTo>
                    <a:pt x="1167298" y="3669762"/>
                  </a:lnTo>
                  <a:lnTo>
                    <a:pt x="1155173" y="3622683"/>
                  </a:lnTo>
                  <a:lnTo>
                    <a:pt x="1143695" y="3574849"/>
                  </a:lnTo>
                  <a:lnTo>
                    <a:pt x="1132868" y="3526255"/>
                  </a:lnTo>
                  <a:lnTo>
                    <a:pt x="1122698" y="3476897"/>
                  </a:lnTo>
                  <a:lnTo>
                    <a:pt x="1113188" y="3426771"/>
                  </a:lnTo>
                  <a:lnTo>
                    <a:pt x="1104345" y="3375871"/>
                  </a:lnTo>
                  <a:lnTo>
                    <a:pt x="1096173" y="3324194"/>
                  </a:lnTo>
                  <a:lnTo>
                    <a:pt x="1088678" y="3271734"/>
                  </a:lnTo>
                  <a:lnTo>
                    <a:pt x="1081863" y="3218488"/>
                  </a:lnTo>
                  <a:lnTo>
                    <a:pt x="1075735" y="3164451"/>
                  </a:lnTo>
                  <a:lnTo>
                    <a:pt x="1070298" y="3109617"/>
                  </a:lnTo>
                  <a:lnTo>
                    <a:pt x="1065557" y="3053984"/>
                  </a:lnTo>
                  <a:lnTo>
                    <a:pt x="1061517" y="2997545"/>
                  </a:lnTo>
                  <a:lnTo>
                    <a:pt x="1058183" y="2940297"/>
                  </a:lnTo>
                  <a:lnTo>
                    <a:pt x="1055561" y="2882236"/>
                  </a:lnTo>
                  <a:lnTo>
                    <a:pt x="1053654" y="2823355"/>
                  </a:lnTo>
                  <a:lnTo>
                    <a:pt x="1052468" y="2763652"/>
                  </a:lnTo>
                  <a:lnTo>
                    <a:pt x="1052008" y="2703122"/>
                  </a:lnTo>
                  <a:lnTo>
                    <a:pt x="1052280" y="2641759"/>
                  </a:lnTo>
                  <a:lnTo>
                    <a:pt x="1053287" y="2579560"/>
                  </a:lnTo>
                  <a:lnTo>
                    <a:pt x="1053287" y="760361"/>
                  </a:lnTo>
                  <a:lnTo>
                    <a:pt x="3668814" y="760361"/>
                  </a:lnTo>
                  <a:lnTo>
                    <a:pt x="3668814" y="0"/>
                  </a:lnTo>
                  <a:close/>
                </a:path>
              </a:pathLst>
            </a:custGeom>
            <a:solidFill>
              <a:srgbClr val="0A8342">
                <a:alpha val="16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15">
              <a:extLst>
                <a:ext uri="{FF2B5EF4-FFF2-40B4-BE49-F238E27FC236}">
                  <a16:creationId xmlns:a16="http://schemas.microsoft.com/office/drawing/2014/main" id="{F2FD65C3-D6F1-1334-38F8-1F7BCD82998A}"/>
                </a:ext>
              </a:extLst>
            </p:cNvPr>
            <p:cNvSpPr/>
            <p:nvPr/>
          </p:nvSpPr>
          <p:spPr>
            <a:xfrm>
              <a:off x="10261752" y="3325736"/>
              <a:ext cx="1930400" cy="3532504"/>
            </a:xfrm>
            <a:custGeom>
              <a:avLst/>
              <a:gdLst/>
              <a:ahLst/>
              <a:cxnLst/>
              <a:rect l="l" t="t" r="r" b="b"/>
              <a:pathLst>
                <a:path w="1930400" h="3532504">
                  <a:moveTo>
                    <a:pt x="1930247" y="0"/>
                  </a:moveTo>
                  <a:lnTo>
                    <a:pt x="0" y="0"/>
                  </a:lnTo>
                  <a:lnTo>
                    <a:pt x="0" y="1866722"/>
                  </a:lnTo>
                  <a:lnTo>
                    <a:pt x="624" y="1914744"/>
                  </a:lnTo>
                  <a:lnTo>
                    <a:pt x="2488" y="1962434"/>
                  </a:lnTo>
                  <a:lnTo>
                    <a:pt x="5576" y="2009778"/>
                  </a:lnTo>
                  <a:lnTo>
                    <a:pt x="9873" y="2056763"/>
                  </a:lnTo>
                  <a:lnTo>
                    <a:pt x="15364" y="2103373"/>
                  </a:lnTo>
                  <a:lnTo>
                    <a:pt x="22032" y="2149597"/>
                  </a:lnTo>
                  <a:lnTo>
                    <a:pt x="29864" y="2195418"/>
                  </a:lnTo>
                  <a:lnTo>
                    <a:pt x="38845" y="2240825"/>
                  </a:lnTo>
                  <a:lnTo>
                    <a:pt x="48957" y="2285802"/>
                  </a:lnTo>
                  <a:lnTo>
                    <a:pt x="60188" y="2330337"/>
                  </a:lnTo>
                  <a:lnTo>
                    <a:pt x="72520" y="2374415"/>
                  </a:lnTo>
                  <a:lnTo>
                    <a:pt x="85940" y="2418022"/>
                  </a:lnTo>
                  <a:lnTo>
                    <a:pt x="100432" y="2461144"/>
                  </a:lnTo>
                  <a:lnTo>
                    <a:pt x="115980" y="2503769"/>
                  </a:lnTo>
                  <a:lnTo>
                    <a:pt x="132570" y="2545881"/>
                  </a:lnTo>
                  <a:lnTo>
                    <a:pt x="150186" y="2587467"/>
                  </a:lnTo>
                  <a:lnTo>
                    <a:pt x="168813" y="2628513"/>
                  </a:lnTo>
                  <a:lnTo>
                    <a:pt x="188435" y="2669005"/>
                  </a:lnTo>
                  <a:lnTo>
                    <a:pt x="209039" y="2708930"/>
                  </a:lnTo>
                  <a:lnTo>
                    <a:pt x="230607" y="2748273"/>
                  </a:lnTo>
                  <a:lnTo>
                    <a:pt x="253126" y="2787021"/>
                  </a:lnTo>
                  <a:lnTo>
                    <a:pt x="276580" y="2825160"/>
                  </a:lnTo>
                  <a:lnTo>
                    <a:pt x="300954" y="2862676"/>
                  </a:lnTo>
                  <a:lnTo>
                    <a:pt x="326232" y="2899555"/>
                  </a:lnTo>
                  <a:lnTo>
                    <a:pt x="352399" y="2935783"/>
                  </a:lnTo>
                  <a:lnTo>
                    <a:pt x="379440" y="2971346"/>
                  </a:lnTo>
                  <a:lnTo>
                    <a:pt x="407341" y="3006232"/>
                  </a:lnTo>
                  <a:lnTo>
                    <a:pt x="436085" y="3040424"/>
                  </a:lnTo>
                  <a:lnTo>
                    <a:pt x="465657" y="3073911"/>
                  </a:lnTo>
                  <a:lnTo>
                    <a:pt x="496042" y="3106678"/>
                  </a:lnTo>
                  <a:lnTo>
                    <a:pt x="527226" y="3138711"/>
                  </a:lnTo>
                  <a:lnTo>
                    <a:pt x="559192" y="3169996"/>
                  </a:lnTo>
                  <a:lnTo>
                    <a:pt x="591926" y="3200520"/>
                  </a:lnTo>
                  <a:lnTo>
                    <a:pt x="625412" y="3230268"/>
                  </a:lnTo>
                  <a:lnTo>
                    <a:pt x="659635" y="3259228"/>
                  </a:lnTo>
                  <a:lnTo>
                    <a:pt x="694580" y="3287384"/>
                  </a:lnTo>
                  <a:lnTo>
                    <a:pt x="730232" y="3314723"/>
                  </a:lnTo>
                  <a:lnTo>
                    <a:pt x="766575" y="3341231"/>
                  </a:lnTo>
                  <a:lnTo>
                    <a:pt x="803595" y="3366895"/>
                  </a:lnTo>
                  <a:lnTo>
                    <a:pt x="841275" y="3391700"/>
                  </a:lnTo>
                  <a:lnTo>
                    <a:pt x="879602" y="3415633"/>
                  </a:lnTo>
                  <a:lnTo>
                    <a:pt x="918558" y="3438679"/>
                  </a:lnTo>
                  <a:lnTo>
                    <a:pt x="958131" y="3460826"/>
                  </a:lnTo>
                  <a:lnTo>
                    <a:pt x="998303" y="3482058"/>
                  </a:lnTo>
                  <a:lnTo>
                    <a:pt x="1039061" y="3502363"/>
                  </a:lnTo>
                  <a:lnTo>
                    <a:pt x="1080388" y="3521726"/>
                  </a:lnTo>
                  <a:lnTo>
                    <a:pt x="1104362" y="3532263"/>
                  </a:lnTo>
                  <a:lnTo>
                    <a:pt x="1930247" y="3532263"/>
                  </a:lnTo>
                  <a:lnTo>
                    <a:pt x="1930247" y="3194784"/>
                  </a:lnTo>
                  <a:lnTo>
                    <a:pt x="1890647" y="3188993"/>
                  </a:lnTo>
                  <a:lnTo>
                    <a:pt x="1847177" y="3181818"/>
                  </a:lnTo>
                  <a:lnTo>
                    <a:pt x="1804233" y="3173888"/>
                  </a:lnTo>
                  <a:lnTo>
                    <a:pt x="1761829" y="3165191"/>
                  </a:lnTo>
                  <a:lnTo>
                    <a:pt x="1719979" y="3155715"/>
                  </a:lnTo>
                  <a:lnTo>
                    <a:pt x="1678695" y="3145448"/>
                  </a:lnTo>
                  <a:lnTo>
                    <a:pt x="1637993" y="3134376"/>
                  </a:lnTo>
                  <a:lnTo>
                    <a:pt x="1597885" y="3122487"/>
                  </a:lnTo>
                  <a:lnTo>
                    <a:pt x="1558385" y="3109770"/>
                  </a:lnTo>
                  <a:lnTo>
                    <a:pt x="1519506" y="3096211"/>
                  </a:lnTo>
                  <a:lnTo>
                    <a:pt x="1481263" y="3081799"/>
                  </a:lnTo>
                  <a:lnTo>
                    <a:pt x="1443669" y="3066520"/>
                  </a:lnTo>
                  <a:lnTo>
                    <a:pt x="1406738" y="3050363"/>
                  </a:lnTo>
                  <a:lnTo>
                    <a:pt x="1370482" y="3033315"/>
                  </a:lnTo>
                  <a:lnTo>
                    <a:pt x="1334917" y="3015363"/>
                  </a:lnTo>
                  <a:lnTo>
                    <a:pt x="1300055" y="2996496"/>
                  </a:lnTo>
                  <a:lnTo>
                    <a:pt x="1265911" y="2976701"/>
                  </a:lnTo>
                  <a:lnTo>
                    <a:pt x="1232497" y="2955965"/>
                  </a:lnTo>
                  <a:lnTo>
                    <a:pt x="1199828" y="2934276"/>
                  </a:lnTo>
                  <a:lnTo>
                    <a:pt x="1167917" y="2911622"/>
                  </a:lnTo>
                  <a:lnTo>
                    <a:pt x="1136777" y="2887990"/>
                  </a:lnTo>
                  <a:lnTo>
                    <a:pt x="1106424" y="2863368"/>
                  </a:lnTo>
                  <a:lnTo>
                    <a:pt x="1076869" y="2837744"/>
                  </a:lnTo>
                  <a:lnTo>
                    <a:pt x="1048126" y="2811105"/>
                  </a:lnTo>
                  <a:lnTo>
                    <a:pt x="1020210" y="2783438"/>
                  </a:lnTo>
                  <a:lnTo>
                    <a:pt x="993134" y="2754732"/>
                  </a:lnTo>
                  <a:lnTo>
                    <a:pt x="966912" y="2724973"/>
                  </a:lnTo>
                  <a:lnTo>
                    <a:pt x="941557" y="2694151"/>
                  </a:lnTo>
                  <a:lnTo>
                    <a:pt x="917082" y="2662251"/>
                  </a:lnTo>
                  <a:lnTo>
                    <a:pt x="893502" y="2629262"/>
                  </a:lnTo>
                  <a:lnTo>
                    <a:pt x="870831" y="2595171"/>
                  </a:lnTo>
                  <a:lnTo>
                    <a:pt x="849081" y="2559966"/>
                  </a:lnTo>
                  <a:lnTo>
                    <a:pt x="828267" y="2523635"/>
                  </a:lnTo>
                  <a:lnTo>
                    <a:pt x="808401" y="2486165"/>
                  </a:lnTo>
                  <a:lnTo>
                    <a:pt x="789498" y="2447544"/>
                  </a:lnTo>
                  <a:lnTo>
                    <a:pt x="771572" y="2407759"/>
                  </a:lnTo>
                  <a:lnTo>
                    <a:pt x="754636" y="2366797"/>
                  </a:lnTo>
                  <a:lnTo>
                    <a:pt x="738703" y="2324648"/>
                  </a:lnTo>
                  <a:lnTo>
                    <a:pt x="723788" y="2281297"/>
                  </a:lnTo>
                  <a:lnTo>
                    <a:pt x="709903" y="2236734"/>
                  </a:lnTo>
                  <a:lnTo>
                    <a:pt x="697063" y="2190945"/>
                  </a:lnTo>
                  <a:lnTo>
                    <a:pt x="685282" y="2143917"/>
                  </a:lnTo>
                  <a:lnTo>
                    <a:pt x="674572" y="2095639"/>
                  </a:lnTo>
                  <a:lnTo>
                    <a:pt x="664947" y="2046099"/>
                  </a:lnTo>
                  <a:lnTo>
                    <a:pt x="656422" y="1995283"/>
                  </a:lnTo>
                  <a:lnTo>
                    <a:pt x="649009" y="1943180"/>
                  </a:lnTo>
                  <a:lnTo>
                    <a:pt x="642723" y="1889776"/>
                  </a:lnTo>
                  <a:lnTo>
                    <a:pt x="637577" y="1835060"/>
                  </a:lnTo>
                  <a:lnTo>
                    <a:pt x="633585" y="1779019"/>
                  </a:lnTo>
                  <a:lnTo>
                    <a:pt x="630759" y="1721641"/>
                  </a:lnTo>
                  <a:lnTo>
                    <a:pt x="629115" y="1662914"/>
                  </a:lnTo>
                  <a:lnTo>
                    <a:pt x="628666" y="1602824"/>
                  </a:lnTo>
                  <a:lnTo>
                    <a:pt x="629424" y="1541360"/>
                  </a:lnTo>
                  <a:lnTo>
                    <a:pt x="629424" y="454456"/>
                  </a:lnTo>
                  <a:lnTo>
                    <a:pt x="1930247" y="454456"/>
                  </a:lnTo>
                  <a:lnTo>
                    <a:pt x="1930247" y="0"/>
                  </a:lnTo>
                  <a:close/>
                </a:path>
              </a:pathLst>
            </a:custGeom>
            <a:solidFill>
              <a:srgbClr val="9FC53B">
                <a:alpha val="16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bject 16">
              <a:extLst>
                <a:ext uri="{FF2B5EF4-FFF2-40B4-BE49-F238E27FC236}">
                  <a16:creationId xmlns:a16="http://schemas.microsoft.com/office/drawing/2014/main" id="{F3629325-E845-A8A1-D59C-4D71E2B7A397}"/>
                </a:ext>
              </a:extLst>
            </p:cNvPr>
            <p:cNvSpPr/>
            <p:nvPr/>
          </p:nvSpPr>
          <p:spPr>
            <a:xfrm>
              <a:off x="11382019" y="4125963"/>
              <a:ext cx="810260" cy="2060575"/>
            </a:xfrm>
            <a:custGeom>
              <a:avLst/>
              <a:gdLst/>
              <a:ahLst/>
              <a:cxnLst/>
              <a:rect l="l" t="t" r="r" b="b"/>
              <a:pathLst>
                <a:path w="810259" h="2060575">
                  <a:moveTo>
                    <a:pt x="809980" y="0"/>
                  </a:moveTo>
                  <a:lnTo>
                    <a:pt x="0" y="0"/>
                  </a:lnTo>
                  <a:lnTo>
                    <a:pt x="0" y="1056525"/>
                  </a:lnTo>
                  <a:lnTo>
                    <a:pt x="1106" y="1104525"/>
                  </a:lnTo>
                  <a:lnTo>
                    <a:pt x="4392" y="1151917"/>
                  </a:lnTo>
                  <a:lnTo>
                    <a:pt x="9811" y="1198658"/>
                  </a:lnTo>
                  <a:lnTo>
                    <a:pt x="17314" y="1244703"/>
                  </a:lnTo>
                  <a:lnTo>
                    <a:pt x="26853" y="1290010"/>
                  </a:lnTo>
                  <a:lnTo>
                    <a:pt x="38382" y="1334535"/>
                  </a:lnTo>
                  <a:lnTo>
                    <a:pt x="51851" y="1378234"/>
                  </a:lnTo>
                  <a:lnTo>
                    <a:pt x="67213" y="1421063"/>
                  </a:lnTo>
                  <a:lnTo>
                    <a:pt x="84420" y="1462979"/>
                  </a:lnTo>
                  <a:lnTo>
                    <a:pt x="103424" y="1503939"/>
                  </a:lnTo>
                  <a:lnTo>
                    <a:pt x="124177" y="1543898"/>
                  </a:lnTo>
                  <a:lnTo>
                    <a:pt x="146631" y="1582813"/>
                  </a:lnTo>
                  <a:lnTo>
                    <a:pt x="170739" y="1620641"/>
                  </a:lnTo>
                  <a:lnTo>
                    <a:pt x="196452" y="1657337"/>
                  </a:lnTo>
                  <a:lnTo>
                    <a:pt x="223723" y="1692859"/>
                  </a:lnTo>
                  <a:lnTo>
                    <a:pt x="252504" y="1727162"/>
                  </a:lnTo>
                  <a:lnTo>
                    <a:pt x="282746" y="1760203"/>
                  </a:lnTo>
                  <a:lnTo>
                    <a:pt x="314402" y="1791939"/>
                  </a:lnTo>
                  <a:lnTo>
                    <a:pt x="347424" y="1822325"/>
                  </a:lnTo>
                  <a:lnTo>
                    <a:pt x="381764" y="1851319"/>
                  </a:lnTo>
                  <a:lnTo>
                    <a:pt x="417375" y="1878875"/>
                  </a:lnTo>
                  <a:lnTo>
                    <a:pt x="454207" y="1904952"/>
                  </a:lnTo>
                  <a:lnTo>
                    <a:pt x="492214" y="1929505"/>
                  </a:lnTo>
                  <a:lnTo>
                    <a:pt x="531348" y="1952491"/>
                  </a:lnTo>
                  <a:lnTo>
                    <a:pt x="571560" y="1973865"/>
                  </a:lnTo>
                  <a:lnTo>
                    <a:pt x="612802" y="1993585"/>
                  </a:lnTo>
                  <a:lnTo>
                    <a:pt x="655028" y="2011607"/>
                  </a:lnTo>
                  <a:lnTo>
                    <a:pt x="698188" y="2027887"/>
                  </a:lnTo>
                  <a:lnTo>
                    <a:pt x="742236" y="2042382"/>
                  </a:lnTo>
                  <a:lnTo>
                    <a:pt x="787122" y="2055047"/>
                  </a:lnTo>
                  <a:lnTo>
                    <a:pt x="809980" y="2060448"/>
                  </a:lnTo>
                  <a:lnTo>
                    <a:pt x="809980" y="1732246"/>
                  </a:lnTo>
                  <a:lnTo>
                    <a:pt x="780958" y="1719241"/>
                  </a:lnTo>
                  <a:lnTo>
                    <a:pt x="745120" y="1701005"/>
                  </a:lnTo>
                  <a:lnTo>
                    <a:pt x="710564" y="1681106"/>
                  </a:lnTo>
                  <a:lnTo>
                    <a:pt x="677333" y="1659504"/>
                  </a:lnTo>
                  <a:lnTo>
                    <a:pt x="645472" y="1636160"/>
                  </a:lnTo>
                  <a:lnTo>
                    <a:pt x="615024" y="1611034"/>
                  </a:lnTo>
                  <a:lnTo>
                    <a:pt x="586033" y="1584085"/>
                  </a:lnTo>
                  <a:lnTo>
                    <a:pt x="558544" y="1555275"/>
                  </a:lnTo>
                  <a:lnTo>
                    <a:pt x="532599" y="1524562"/>
                  </a:lnTo>
                  <a:lnTo>
                    <a:pt x="508243" y="1491907"/>
                  </a:lnTo>
                  <a:lnTo>
                    <a:pt x="485520" y="1457270"/>
                  </a:lnTo>
                  <a:lnTo>
                    <a:pt x="464474" y="1420611"/>
                  </a:lnTo>
                  <a:lnTo>
                    <a:pt x="445148" y="1381891"/>
                  </a:lnTo>
                  <a:lnTo>
                    <a:pt x="427587" y="1341069"/>
                  </a:lnTo>
                  <a:lnTo>
                    <a:pt x="411834" y="1298106"/>
                  </a:lnTo>
                  <a:lnTo>
                    <a:pt x="397934" y="1252961"/>
                  </a:lnTo>
                  <a:lnTo>
                    <a:pt x="385930" y="1205595"/>
                  </a:lnTo>
                  <a:lnTo>
                    <a:pt x="375866" y="1155967"/>
                  </a:lnTo>
                  <a:lnTo>
                    <a:pt x="367786" y="1104039"/>
                  </a:lnTo>
                  <a:lnTo>
                    <a:pt x="361733" y="1049769"/>
                  </a:lnTo>
                  <a:lnTo>
                    <a:pt x="357753" y="993119"/>
                  </a:lnTo>
                  <a:lnTo>
                    <a:pt x="355889" y="934047"/>
                  </a:lnTo>
                  <a:lnTo>
                    <a:pt x="356184" y="872515"/>
                  </a:lnTo>
                  <a:lnTo>
                    <a:pt x="356184" y="257225"/>
                  </a:lnTo>
                  <a:lnTo>
                    <a:pt x="809980" y="257225"/>
                  </a:lnTo>
                  <a:lnTo>
                    <a:pt x="809980" y="0"/>
                  </a:lnTo>
                  <a:close/>
                </a:path>
              </a:pathLst>
            </a:custGeom>
            <a:solidFill>
              <a:srgbClr val="E8D829">
                <a:alpha val="16999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object 2">
            <a:extLst>
              <a:ext uri="{FF2B5EF4-FFF2-40B4-BE49-F238E27FC236}">
                <a16:creationId xmlns:a16="http://schemas.microsoft.com/office/drawing/2014/main" id="{A4C44EB6-9534-4F91-A4BE-F10E2704740D}"/>
              </a:ext>
            </a:extLst>
          </p:cNvPr>
          <p:cNvSpPr txBox="1"/>
          <p:nvPr/>
        </p:nvSpPr>
        <p:spPr>
          <a:xfrm>
            <a:off x="2475378" y="1616996"/>
            <a:ext cx="7241242" cy="616836"/>
          </a:xfrm>
          <a:prstGeom prst="rect">
            <a:avLst/>
          </a:prstGeom>
        </p:spPr>
        <p:txBody>
          <a:bodyPr wrap="square" lIns="0" tIns="36830" rIns="0" bIns="0">
            <a:spAutoFit/>
          </a:bodyPr>
          <a:lstStyle/>
          <a:p>
            <a:pPr marL="12700" algn="ctr" fontAlgn="auto">
              <a:spcBef>
                <a:spcPts val="290"/>
              </a:spcBef>
              <a:spcAft>
                <a:spcPts val="0"/>
              </a:spcAft>
              <a:defRPr/>
            </a:pPr>
            <a:r>
              <a:rPr sz="1600" dirty="0">
                <a:latin typeface="Avenir Next" panose="020B0503020202020204" pitchFamily="34" charset="0"/>
              </a:rPr>
              <a:t>REPÚBLICA DE MOÇAMBIQUE</a:t>
            </a:r>
          </a:p>
          <a:p>
            <a:pPr marL="12700" algn="ctr" fontAlgn="auto">
              <a:spcBef>
                <a:spcPts val="175"/>
              </a:spcBef>
              <a:spcAft>
                <a:spcPts val="0"/>
              </a:spcAft>
              <a:defRPr/>
            </a:pPr>
            <a:r>
              <a:rPr dirty="0">
                <a:latin typeface="Avenir Next" panose="020B0503020202020204" pitchFamily="34" charset="0"/>
              </a:rPr>
              <a:t>MINISTÉRIO DA AGRICULTURA E DESENVOLVIMENTO </a:t>
            </a:r>
            <a:r>
              <a:rPr sz="2000" dirty="0">
                <a:latin typeface="Avenir Next" panose="020B0503020202020204" pitchFamily="34" charset="0"/>
              </a:rPr>
              <a:t>RURAL</a:t>
            </a:r>
          </a:p>
        </p:txBody>
      </p:sp>
      <p:sp>
        <p:nvSpPr>
          <p:cNvPr id="2051" name="object 3">
            <a:extLst>
              <a:ext uri="{FF2B5EF4-FFF2-40B4-BE49-F238E27FC236}">
                <a16:creationId xmlns:a16="http://schemas.microsoft.com/office/drawing/2014/main" id="{04C61E32-C45B-4052-A515-9DDC3118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5797" y="440035"/>
            <a:ext cx="1076606" cy="105932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C6083C2-83D3-4443-9E50-694C8CF990A9}"/>
              </a:ext>
            </a:extLst>
          </p:cNvPr>
          <p:cNvSpPr txBox="1"/>
          <p:nvPr/>
        </p:nvSpPr>
        <p:spPr>
          <a:xfrm>
            <a:off x="626325" y="2338301"/>
            <a:ext cx="10939347" cy="384080"/>
          </a:xfrm>
          <a:prstGeom prst="rect">
            <a:avLst/>
          </a:prstGeom>
        </p:spPr>
        <p:txBody>
          <a:bodyPr wrap="square" lIns="0" tIns="1460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113"/>
              </a:spcBef>
            </a:pPr>
            <a:r>
              <a:rPr lang="en-US" altLang="en-US" sz="2400" b="1" dirty="0">
                <a:latin typeface="Avenir Next" panose="020B05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FUNDO DE FOMENTO AGRÁRIO E EXTENSÃO RURAL, FUNDO PÚBLICO</a:t>
            </a:r>
          </a:p>
        </p:txBody>
      </p:sp>
      <p:sp>
        <p:nvSpPr>
          <p:cNvPr id="2060" name="TextBox 9">
            <a:extLst>
              <a:ext uri="{FF2B5EF4-FFF2-40B4-BE49-F238E27FC236}">
                <a16:creationId xmlns:a16="http://schemas.microsoft.com/office/drawing/2014/main" id="{6999D725-83D1-4F47-B316-A345BAA5E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23" y="3655447"/>
            <a:ext cx="11441152" cy="136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2700" algn="ctr">
              <a:lnSpc>
                <a:spcPct val="150000"/>
              </a:lnSpc>
            </a:pPr>
            <a:r>
              <a:rPr lang="pt-PT" altLang="en-US" sz="3000" b="1" dirty="0">
                <a:latin typeface="Avenir Next" panose="020B0503020202020204" pitchFamily="34" charset="0"/>
              </a:rPr>
              <a:t>Fomento Agrário e Extensão Rural em Moçambique </a:t>
            </a:r>
          </a:p>
          <a:p>
            <a:pPr marL="12700" algn="ctr">
              <a:lnSpc>
                <a:spcPct val="150000"/>
              </a:lnSpc>
            </a:pPr>
            <a:r>
              <a:rPr lang="pt-PT" altLang="en-US" sz="2800" b="1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Oportunidades  de Investimento no Sector de Agro-negócio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4F1493-E063-45CF-BB4B-DCE0D98A33F5}"/>
              </a:ext>
            </a:extLst>
          </p:cNvPr>
          <p:cNvSpPr txBox="1"/>
          <p:nvPr/>
        </p:nvSpPr>
        <p:spPr>
          <a:xfrm>
            <a:off x="4265073" y="5826961"/>
            <a:ext cx="329805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000" b="1" dirty="0">
                <a:latin typeface="Avenir Next" panose="020B0503020202020204" pitchFamily="34" charset="0"/>
              </a:rPr>
              <a:t>Maputo, Julho de 2024</a:t>
            </a:r>
            <a:endParaRPr lang="en-US" sz="2000" b="1" dirty="0">
              <a:latin typeface="Avenir Next" panose="020B0503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FE3F206C-D216-4335-86E2-87F3E3DD357A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2" name="object 8">
              <a:extLst>
                <a:ext uri="{FF2B5EF4-FFF2-40B4-BE49-F238E27FC236}">
                  <a16:creationId xmlns:a16="http://schemas.microsoft.com/office/drawing/2014/main" id="{3026A109-5AA8-4FF3-B21A-0909A29A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2" name="object 9">
              <a:extLst>
                <a:ext uri="{FF2B5EF4-FFF2-40B4-BE49-F238E27FC236}">
                  <a16:creationId xmlns:a16="http://schemas.microsoft.com/office/drawing/2014/main" id="{7845EB90-5A17-487E-86D3-F441980E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3" name="object 10">
              <a:extLst>
                <a:ext uri="{FF2B5EF4-FFF2-40B4-BE49-F238E27FC236}">
                  <a16:creationId xmlns:a16="http://schemas.microsoft.com/office/drawing/2014/main" id="{8AB4F494-17DC-4916-B513-E41BB337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11271" name="Rectângulo 1">
            <a:extLst>
              <a:ext uri="{FF2B5EF4-FFF2-40B4-BE49-F238E27FC236}">
                <a16:creationId xmlns:a16="http://schemas.microsoft.com/office/drawing/2014/main" id="{7FFC6831-96B0-4E75-8198-3CDDBF0A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38" y="611951"/>
            <a:ext cx="10354028" cy="480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PT" sz="2400" b="1" spc="10" dirty="0">
                <a:solidFill>
                  <a:srgbClr val="1D401D"/>
                </a:solidFill>
                <a:ea typeface="+mj-ea"/>
                <a:cs typeface="Arial" panose="020B0604020202020204" pitchFamily="34" charset="0"/>
              </a:rPr>
              <a:t> </a:t>
            </a:r>
            <a:endParaRPr lang="pt-PT" sz="2400" b="1" spc="10" dirty="0">
              <a:solidFill>
                <a:srgbClr val="1D401D"/>
              </a:solidFill>
              <a:latin typeface="Avenir Next LT Pro" panose="020B0504020202020204" pitchFamily="34" charset="0"/>
              <a:ea typeface="+mj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197" y="1517722"/>
            <a:ext cx="10568604" cy="434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stem Font Regular"/>
              <a:buChar char="—"/>
            </a:pPr>
            <a:r>
              <a:rPr lang="pt-PT" sz="2200" kern="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PT" sz="2200" kern="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stabelecer infra-estruturas de apoio a produção, assistência e prevenção de doenças agro-pecuárias resilientes ao clima;</a:t>
            </a:r>
            <a:endParaRPr lang="en-GB" sz="2200" kern="100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stem Font Regular"/>
              <a:buChar char="—"/>
            </a:pPr>
            <a:r>
              <a:rPr lang="pt-PT" sz="2200" kern="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PT" sz="2200" kern="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stabelecer infra-estruturas de beneficiamento e adição de valor aos produtos agro-pecuários resilientes ao clima;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stem Font Regular"/>
              <a:buChar char="—"/>
            </a:pPr>
            <a:r>
              <a:rPr lang="pt-PT" sz="2200" kern="100" dirty="0">
                <a:latin typeface="Avenir Next" panose="020B0503020202020204" pitchFamily="34" charset="0"/>
                <a:cs typeface="Times New Roman" panose="02020603050405020304" pitchFamily="18" charset="0"/>
              </a:rPr>
              <a:t>Centros Integrados de Transferências de Tecnologias Agropecuários</a:t>
            </a:r>
            <a:r>
              <a:rPr lang="en-GB" sz="2200" kern="100" dirty="0">
                <a:latin typeface="Avenir Next" panose="020B0503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stem Font Regular"/>
              <a:buChar char="—"/>
            </a:pPr>
            <a:r>
              <a:rPr lang="pt-PT" sz="2200" kern="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PT" sz="2200" kern="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stabelecer infra-estruturas de suporte a comercialização agro-pecuária resilientes ao clima.</a:t>
            </a:r>
            <a:endParaRPr lang="en-GB" sz="2200" kern="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BBC78-1944-33BD-2910-D37D2171DA5C}"/>
              </a:ext>
            </a:extLst>
          </p:cNvPr>
          <p:cNvSpPr txBox="1"/>
          <p:nvPr/>
        </p:nvSpPr>
        <p:spPr>
          <a:xfrm>
            <a:off x="0" y="713131"/>
            <a:ext cx="65125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venir Next" panose="020B0503020202020204" pitchFamily="34" charset="0"/>
              </a:rPr>
              <a:t>INFRA-ESTRUTURAS AGRÁRIAS RESILIENTES</a:t>
            </a:r>
          </a:p>
        </p:txBody>
      </p:sp>
    </p:spTree>
    <p:extLst>
      <p:ext uri="{BB962C8B-B14F-4D97-AF65-F5344CB8AC3E}">
        <p14:creationId xmlns:p14="http://schemas.microsoft.com/office/powerpoint/2010/main" val="51560455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sp>
        <p:nvSpPr>
          <p:cNvPr id="11271" name="Rectângulo 1">
            <a:extLst>
              <a:ext uri="{FF2B5EF4-FFF2-40B4-BE49-F238E27FC236}">
                <a16:creationId xmlns:a16="http://schemas.microsoft.com/office/drawing/2014/main" id="{7FFC6831-96B0-4E75-8198-3CDDBF0A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38" y="611951"/>
            <a:ext cx="10354028" cy="480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PT" sz="2400" b="1" spc="10" dirty="0">
                <a:solidFill>
                  <a:srgbClr val="1D401D"/>
                </a:solidFill>
                <a:ea typeface="+mj-ea"/>
                <a:cs typeface="Arial" panose="020B0604020202020204" pitchFamily="34" charset="0"/>
              </a:rPr>
              <a:t> </a:t>
            </a:r>
            <a:endParaRPr lang="pt-PT" sz="2400" b="1" spc="10" dirty="0">
              <a:solidFill>
                <a:srgbClr val="1D401D"/>
              </a:solidFill>
              <a:latin typeface="Avenir Next LT Pro" panose="020B0504020202020204" pitchFamily="34" charset="0"/>
              <a:ea typeface="+mj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" y="2659559"/>
            <a:ext cx="10693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>
                <a:latin typeface="Avenir next 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pt-BR" sz="44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PT" sz="44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CADEIAS DE VALOR ESTRATÉGICAS </a:t>
            </a:r>
            <a:endParaRPr lang="en-US" sz="44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354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5">
            <a:extLst>
              <a:ext uri="{FF2B5EF4-FFF2-40B4-BE49-F238E27FC236}">
                <a16:creationId xmlns:a16="http://schemas.microsoft.com/office/drawing/2014/main" id="{E0C9D5C1-933B-4CB2-054A-CEEE0E4794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1306" y="925551"/>
            <a:ext cx="10158761" cy="4505093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PT" altLang="en-GB" sz="2000" dirty="0">
                <a:latin typeface="Avenir Next" panose="020B0503020202020204" pitchFamily="34" charset="0"/>
              </a:rPr>
              <a:t>Moçambique possui um total de </a:t>
            </a:r>
            <a:r>
              <a:rPr lang="pt-PT" altLang="en-GB" sz="2000" b="1" dirty="0">
                <a:latin typeface="Avenir Next" panose="020B0503020202020204" pitchFamily="34" charset="0"/>
              </a:rPr>
              <a:t>36 milhões </a:t>
            </a:r>
            <a:r>
              <a:rPr lang="pt-PT" altLang="en-GB" sz="2000" dirty="0">
                <a:latin typeface="Avenir Next" panose="020B0503020202020204" pitchFamily="34" charset="0"/>
              </a:rPr>
              <a:t>de hectares de terra arável, dos quais somente </a:t>
            </a:r>
            <a:r>
              <a:rPr lang="pt-PT" altLang="en-GB" sz="2000" b="1" dirty="0">
                <a:latin typeface="Avenir Next" panose="020B0503020202020204" pitchFamily="34" charset="0"/>
              </a:rPr>
              <a:t>6.9 </a:t>
            </a:r>
            <a:r>
              <a:rPr lang="pt-PT" altLang="en-GB" sz="2000" b="1" dirty="0" err="1">
                <a:latin typeface="Avenir Next" panose="020B0503020202020204" pitchFamily="34" charset="0"/>
              </a:rPr>
              <a:t>million</a:t>
            </a:r>
            <a:r>
              <a:rPr lang="pt-PT" altLang="en-GB" sz="2000" b="1" dirty="0">
                <a:latin typeface="Avenir Next" panose="020B0503020202020204" pitchFamily="34" charset="0"/>
              </a:rPr>
              <a:t> hectares</a:t>
            </a:r>
            <a:r>
              <a:rPr lang="pt-PT" altLang="en-GB" sz="2000" dirty="0">
                <a:latin typeface="Avenir Next" panose="020B0503020202020204" pitchFamily="34" charset="0"/>
              </a:rPr>
              <a:t> estão em uso, correspondendo a 19.2%.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pt-PT" altLang="en-GB" sz="800" dirty="0">
              <a:latin typeface="Avenir Next" panose="020B0503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PT" altLang="en-US" sz="2000" dirty="0">
                <a:latin typeface="Avenir Next" panose="020B0503020202020204" pitchFamily="34" charset="0"/>
              </a:rPr>
              <a:t>Os extensos cursos de água oferecem um enorme potencial de irrigação para cerca de 3 milhões de hectares.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pt-PT" altLang="en-US" sz="800" dirty="0">
              <a:latin typeface="Avenir Next" panose="020B0503020202020204" pitchFamily="34" charset="0"/>
            </a:endParaRP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PT" altLang="en-US" sz="2000" dirty="0">
                <a:latin typeface="Avenir Next" panose="020B0503020202020204" pitchFamily="34" charset="0"/>
              </a:rPr>
              <a:t>O território nacional é composto por 10 zonas agroecologias diferentes, que apresentam potencial de produção durante todo o ano.</a:t>
            </a:r>
          </a:p>
        </p:txBody>
      </p:sp>
      <p:grpSp>
        <p:nvGrpSpPr>
          <p:cNvPr id="4" name="object 7">
            <a:extLst>
              <a:ext uri="{FF2B5EF4-FFF2-40B4-BE49-F238E27FC236}">
                <a16:creationId xmlns:a16="http://schemas.microsoft.com/office/drawing/2014/main" id="{D76E68FC-C8DF-C087-62F5-A5F9E2A31057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7DF7FE8E-3BEA-F004-1B45-3B19E8845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AB03E598-0AE1-A465-2459-65807C9E8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51D5EAE7-1F00-CFC3-2E0E-D2BE83430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6">
            <a:extLst>
              <a:ext uri="{FF2B5EF4-FFF2-40B4-BE49-F238E27FC236}">
                <a16:creationId xmlns:a16="http://schemas.microsoft.com/office/drawing/2014/main" id="{257BF0EC-6F5D-CEFC-4D67-C28E5ED88B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16927" y="1059366"/>
            <a:ext cx="8798313" cy="5289048"/>
            <a:chOff x="10528691" y="5378771"/>
            <a:chExt cx="11022762" cy="6405722"/>
          </a:xfrm>
        </p:grpSpPr>
        <p:pic>
          <p:nvPicPr>
            <p:cNvPr id="13318" name="Picture 7">
              <a:extLst>
                <a:ext uri="{FF2B5EF4-FFF2-40B4-BE49-F238E27FC236}">
                  <a16:creationId xmlns:a16="http://schemas.microsoft.com/office/drawing/2014/main" id="{3865BD33-7C60-F931-E839-EEC5CCA65A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6830" y="5378771"/>
              <a:ext cx="5064623" cy="6405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8">
              <a:extLst>
                <a:ext uri="{FF2B5EF4-FFF2-40B4-BE49-F238E27FC236}">
                  <a16:creationId xmlns:a16="http://schemas.microsoft.com/office/drawing/2014/main" id="{73FD7F3E-E08A-BD29-5889-83A03E3148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42" b="6760"/>
            <a:stretch>
              <a:fillRect/>
            </a:stretch>
          </p:blipFill>
          <p:spPr bwMode="auto">
            <a:xfrm>
              <a:off x="10528691" y="5498535"/>
              <a:ext cx="5036372" cy="6285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Box 9">
            <a:extLst>
              <a:ext uri="{FF2B5EF4-FFF2-40B4-BE49-F238E27FC236}">
                <a16:creationId xmlns:a16="http://schemas.microsoft.com/office/drawing/2014/main" id="{111BA98B-C3FA-5765-F869-84AD3782E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077" y="380733"/>
            <a:ext cx="3033711" cy="51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en-GB" sz="2000" b="1" dirty="0">
                <a:latin typeface="Avenir Next" panose="020B0503020202020204" pitchFamily="34" charset="0"/>
              </a:rPr>
              <a:t>Zonas Agroecológicas</a:t>
            </a:r>
          </a:p>
        </p:txBody>
      </p:sp>
      <p:sp>
        <p:nvSpPr>
          <p:cNvPr id="13317" name="TextBox 10">
            <a:extLst>
              <a:ext uri="{FF2B5EF4-FFF2-40B4-BE49-F238E27FC236}">
                <a16:creationId xmlns:a16="http://schemas.microsoft.com/office/drawing/2014/main" id="{268A88E4-4B23-D42B-BE2D-59A70AFAD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615" y="380733"/>
            <a:ext cx="4012580" cy="51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PT" altLang="en-GB" sz="2000" b="1" dirty="0">
                <a:latin typeface="Avenir Next" panose="020B0503020202020204" pitchFamily="34" charset="0"/>
              </a:rPr>
              <a:t>Precipitação</a:t>
            </a:r>
            <a:r>
              <a:rPr lang="pt-PT" altLang="en-GB" sz="16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pt-PT" altLang="en-GB" sz="2000" b="1" dirty="0">
                <a:latin typeface="Avenir Next" panose="020B0503020202020204" pitchFamily="34" charset="0"/>
              </a:rPr>
              <a:t>Média</a:t>
            </a:r>
            <a:r>
              <a:rPr lang="pt-PT" altLang="en-GB" sz="1600" b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pt-PT" altLang="en-GB" sz="2000" b="1" dirty="0">
                <a:latin typeface="Avenir Next" panose="020B0503020202020204" pitchFamily="34" charset="0"/>
              </a:rPr>
              <a:t>Anual</a:t>
            </a:r>
          </a:p>
        </p:txBody>
      </p:sp>
      <p:grpSp>
        <p:nvGrpSpPr>
          <p:cNvPr id="4" name="object 7">
            <a:extLst>
              <a:ext uri="{FF2B5EF4-FFF2-40B4-BE49-F238E27FC236}">
                <a16:creationId xmlns:a16="http://schemas.microsoft.com/office/drawing/2014/main" id="{173C6C0B-E572-05E2-F214-305EF6AF9274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16564"/>
            <a:ext cx="1533525" cy="1652587"/>
            <a:chOff x="10658792" y="5205438"/>
            <a:chExt cx="1533525" cy="1652905"/>
          </a:xfrm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47CAA86C-20DC-16E2-9B97-D5EEBF07E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DA00DF1A-3E08-BBA8-0131-0AB1E5450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7" name="object 10">
              <a:extLst>
                <a:ext uri="{FF2B5EF4-FFF2-40B4-BE49-F238E27FC236}">
                  <a16:creationId xmlns:a16="http://schemas.microsoft.com/office/drawing/2014/main" id="{2DD987DC-371F-CE3E-E16E-4380773E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34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29F473-36BD-17F1-A799-86D1C80A1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42039"/>
              </p:ext>
            </p:extLst>
          </p:nvPr>
        </p:nvGraphicFramePr>
        <p:xfrm>
          <a:off x="468351" y="1541036"/>
          <a:ext cx="11151221" cy="434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1437">
                  <a:extLst>
                    <a:ext uri="{9D8B030D-6E8A-4147-A177-3AD203B41FA5}">
                      <a16:colId xmlns:a16="http://schemas.microsoft.com/office/drawing/2014/main" val="3082827088"/>
                    </a:ext>
                  </a:extLst>
                </a:gridCol>
                <a:gridCol w="3060482">
                  <a:extLst>
                    <a:ext uri="{9D8B030D-6E8A-4147-A177-3AD203B41FA5}">
                      <a16:colId xmlns:a16="http://schemas.microsoft.com/office/drawing/2014/main" val="3408556721"/>
                    </a:ext>
                  </a:extLst>
                </a:gridCol>
                <a:gridCol w="458207">
                  <a:extLst>
                    <a:ext uri="{9D8B030D-6E8A-4147-A177-3AD203B41FA5}">
                      <a16:colId xmlns:a16="http://schemas.microsoft.com/office/drawing/2014/main" val="4266930313"/>
                    </a:ext>
                  </a:extLst>
                </a:gridCol>
                <a:gridCol w="4531095">
                  <a:extLst>
                    <a:ext uri="{9D8B030D-6E8A-4147-A177-3AD203B41FA5}">
                      <a16:colId xmlns:a16="http://schemas.microsoft.com/office/drawing/2014/main" val="2707773348"/>
                    </a:ext>
                  </a:extLst>
                </a:gridCol>
              </a:tblGrid>
              <a:tr h="62569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kern="12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INTENSIFICAÇÃO 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endParaRPr lang="pt-PT" sz="1800" b="1" kern="1200" noProof="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pt-PT" sz="1800" b="1" kern="1200" noProof="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REVITALIZA</a:t>
                      </a:r>
                      <a:r>
                        <a:rPr lang="pt-PT" sz="1800" b="1" kern="1200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ÇÃO</a:t>
                      </a:r>
                      <a:endParaRPr lang="pt-PT" sz="1800" b="1" kern="1200" noProof="0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4058279"/>
                  </a:ext>
                </a:extLst>
              </a:tr>
              <a:tr h="3717986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Milho;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Arroz;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Feijões;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Horticultura;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Raízes e Tubérculos;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Aves;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Carne;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Girassol;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Soja; e 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noProof="0" dirty="0">
                          <a:latin typeface="Avenir Next LT Pro" panose="020B0504020202020204" pitchFamily="34" charset="0"/>
                        </a:rPr>
                        <a:t>Gergelim.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endParaRPr lang="pt-PT" sz="2200" b="1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just" defTabSz="914400" rtl="0" eaLnBrk="1" latinLnBrk="0" hangingPunct="1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b="1" kern="120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 Chá;</a:t>
                      </a:r>
                    </a:p>
                    <a:p>
                      <a:pPr marL="342900" indent="-342900" algn="just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b="1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Copra;</a:t>
                      </a:r>
                    </a:p>
                    <a:p>
                      <a:pPr marL="342900" indent="-342900" algn="just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b="1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Plantações Florestais;</a:t>
                      </a:r>
                    </a:p>
                    <a:p>
                      <a:pPr marL="342900" indent="-342900" algn="just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b="1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Alfalfa (Lucerna); e</a:t>
                      </a:r>
                    </a:p>
                    <a:p>
                      <a:pPr marL="342900" indent="-342900" algn="just">
                        <a:lnSpc>
                          <a:spcPct val="20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2200" b="1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Sisal</a:t>
                      </a:r>
                      <a:r>
                        <a:rPr lang="pt-PT" sz="2400" b="1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venir Next LT Pro" panose="020B0504020202020204" pitchFamily="34" charset="0"/>
                        </a:rPr>
                        <a:t>.</a:t>
                      </a:r>
                      <a:endParaRPr lang="pt-PT" sz="2200" b="1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565745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57" y="534059"/>
            <a:ext cx="5344991" cy="546177"/>
          </a:xfrm>
        </p:spPr>
        <p:txBody>
          <a:bodyPr>
            <a:noAutofit/>
          </a:bodyPr>
          <a:lstStyle/>
          <a:p>
            <a:pPr algn="ctr"/>
            <a:r>
              <a:rPr lang="pt-PT" sz="2200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CADEIAS</a:t>
            </a:r>
            <a:r>
              <a:rPr lang="pt-PT" sz="2200" b="1" dirty="0">
                <a:latin typeface="Avenir Next LT Pro" panose="020B0504020202020204" pitchFamily="34" charset="0"/>
                <a:ea typeface="+mn-ea"/>
                <a:cs typeface="+mn-cs"/>
              </a:rPr>
              <a:t> </a:t>
            </a:r>
            <a:r>
              <a:rPr lang="pt-PT" sz="2200" b="1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rPr>
              <a:t>DE VALOR ESTRATÉGICAS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53F1-19D9-E046-9382-8B6A92DAB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7A6130-AB8E-1D41-8ACA-8405F6906BE8}" type="slidenum">
              <a:rPr lang="pt-PT" smtClean="0"/>
              <a:pPr rtl="0"/>
              <a:t>14</a:t>
            </a:fld>
            <a:endParaRPr lang="pt-PT" dirty="0"/>
          </a:p>
        </p:txBody>
      </p:sp>
      <p:grpSp>
        <p:nvGrpSpPr>
          <p:cNvPr id="12" name="object 7">
            <a:extLst>
              <a:ext uri="{FF2B5EF4-FFF2-40B4-BE49-F238E27FC236}">
                <a16:creationId xmlns:a16="http://schemas.microsoft.com/office/drawing/2014/main" id="{B8CCBF0E-B78D-8660-0098-FCA7EF11F0A2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16564"/>
            <a:ext cx="1533525" cy="1652587"/>
            <a:chOff x="10658792" y="5205438"/>
            <a:chExt cx="1533525" cy="1652905"/>
          </a:xfrm>
        </p:grpSpPr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88D46B2F-E446-FF3B-FB22-0940253D0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78A4390D-4FCC-9082-C0CC-E63EAE789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8F14D19C-07F7-603F-6FAE-FD2C9EE85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3AD15E44-12C0-0F2F-470A-7920C387BC8E}"/>
              </a:ext>
            </a:extLst>
          </p:cNvPr>
          <p:cNvSpPr/>
          <p:nvPr/>
        </p:nvSpPr>
        <p:spPr>
          <a:xfrm>
            <a:off x="902562" y="1467814"/>
            <a:ext cx="5578920" cy="4227869"/>
          </a:xfrm>
          <a:prstGeom prst="roundRect">
            <a:avLst>
              <a:gd name="adj" fmla="val 3334"/>
            </a:avLst>
          </a:prstGeom>
          <a:noFill/>
          <a:ln w="1905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pt-PT" kern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B01D7CA-76F7-8193-15DC-460314C37906}"/>
              </a:ext>
            </a:extLst>
          </p:cNvPr>
          <p:cNvSpPr/>
          <p:nvPr/>
        </p:nvSpPr>
        <p:spPr>
          <a:xfrm>
            <a:off x="7028328" y="1467815"/>
            <a:ext cx="3935507" cy="4227868"/>
          </a:xfrm>
          <a:prstGeom prst="roundRect">
            <a:avLst>
              <a:gd name="adj" fmla="val 3334"/>
            </a:avLst>
          </a:prstGeom>
          <a:noFill/>
          <a:ln w="1905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pt-PT" kern="0">
              <a:solidFill>
                <a:prstClr val="white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0739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644783" y="6492875"/>
            <a:ext cx="2743200" cy="365125"/>
          </a:xfrm>
        </p:spPr>
        <p:txBody>
          <a:bodyPr/>
          <a:lstStyle/>
          <a:p>
            <a:pPr rtl="0"/>
            <a:fld id="{B8123D65-EDEE-46AE-A9B0-BCF936545873}" type="slidenum">
              <a:rPr lang="en-US" smtClean="0"/>
              <a:pPr rtl="0"/>
              <a:t>15</a:t>
            </a:fld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14484"/>
              </p:ext>
            </p:extLst>
          </p:nvPr>
        </p:nvGraphicFramePr>
        <p:xfrm>
          <a:off x="402704" y="763974"/>
          <a:ext cx="10995715" cy="567191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7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884">
                  <a:extLst>
                    <a:ext uri="{9D8B030D-6E8A-4147-A177-3AD203B41FA5}">
                      <a16:colId xmlns:a16="http://schemas.microsoft.com/office/drawing/2014/main" val="2484280658"/>
                    </a:ext>
                  </a:extLst>
                </a:gridCol>
                <a:gridCol w="7454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7776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Geração de Tecnologias</a:t>
                      </a: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Intensificação da Produção; e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Processamento.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pt-PT" sz="8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776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Infra-estruturação e Mecanização;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Intensificação da Produção; 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Processamento.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PT" sz="8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44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Multiplicação de Semente;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Intensificação da Produção; e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Armazenamento, Selecção e Empacotamento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.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endParaRPr lang="pt-PT" sz="8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954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Geração de tecnologias e intensificação da produção;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Processamento focalizado em tecnologias de secagem rápida e embalagem, </a:t>
                      </a:r>
                      <a:r>
                        <a:rPr lang="pt-PT" sz="1600" b="0" kern="1200" dirty="0" err="1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hubs</a:t>
                      </a: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/pontos de colecta para compra; e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cs typeface="Times New Roman"/>
                        </a:rPr>
                        <a:t>Massificação do uso da farinha na indústria de panificação.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cms-image-000028146.jpg" descr="cms-image-000028146.jpg"/>
          <p:cNvPicPr>
            <a:picLocks noChangeAspect="1"/>
          </p:cNvPicPr>
          <p:nvPr/>
        </p:nvPicPr>
        <p:blipFill>
          <a:blip r:embed="rId2"/>
          <a:srcRect b="11296"/>
          <a:stretch>
            <a:fillRect/>
          </a:stretch>
        </p:blipFill>
        <p:spPr>
          <a:xfrm>
            <a:off x="1344705" y="4921328"/>
            <a:ext cx="1895339" cy="129382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D491ED-7905-2E44-7093-C5516926BDB7}"/>
              </a:ext>
            </a:extLst>
          </p:cNvPr>
          <p:cNvSpPr txBox="1"/>
          <p:nvPr/>
        </p:nvSpPr>
        <p:spPr>
          <a:xfrm>
            <a:off x="11156" y="356844"/>
            <a:ext cx="448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PRIORIDADES POR CADEIA DE VALOR</a:t>
            </a:r>
          </a:p>
        </p:txBody>
      </p:sp>
      <p:sp>
        <p:nvSpPr>
          <p:cNvPr id="14" name="AutoShape 2" descr="Preto, carioca, branco, verde: quais os tipos de feijões e ...">
            <a:extLst>
              <a:ext uri="{FF2B5EF4-FFF2-40B4-BE49-F238E27FC236}">
                <a16:creationId xmlns:a16="http://schemas.microsoft.com/office/drawing/2014/main" id="{2FC6A773-6202-B732-626B-1000D8CDA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2" descr="iStock">
            <a:extLst>
              <a:ext uri="{FF2B5EF4-FFF2-40B4-BE49-F238E27FC236}">
                <a16:creationId xmlns:a16="http://schemas.microsoft.com/office/drawing/2014/main" id="{EF78EFCC-526D-F63B-AEA7-6BB43F308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5" y="3429000"/>
            <a:ext cx="1895338" cy="114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Saiba quais são os benefícios do milho para a saúde">
            <a:extLst>
              <a:ext uri="{FF2B5EF4-FFF2-40B4-BE49-F238E27FC236}">
                <a16:creationId xmlns:a16="http://schemas.microsoft.com/office/drawing/2014/main" id="{6A4ED99F-372D-1178-43BB-156F942AF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6" y="837940"/>
            <a:ext cx="1895337" cy="109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omo é produzido o arroz: do campo para a sua mesa">
            <a:extLst>
              <a:ext uri="{FF2B5EF4-FFF2-40B4-BE49-F238E27FC236}">
                <a16:creationId xmlns:a16="http://schemas.microsoft.com/office/drawing/2014/main" id="{49B5C4F2-E00C-8211-79EB-A28324F5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06" y="2119307"/>
            <a:ext cx="1895337" cy="102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object 7">
            <a:extLst>
              <a:ext uri="{FF2B5EF4-FFF2-40B4-BE49-F238E27FC236}">
                <a16:creationId xmlns:a16="http://schemas.microsoft.com/office/drawing/2014/main" id="{FDCA4677-6E51-DB7C-CE46-901C7AA23B42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7F3131EF-76A4-4B4B-356C-A17D9DC35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C262AA1D-465B-DE61-BFDA-FB6DA4CBE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1" name="object 10">
              <a:extLst>
                <a:ext uri="{FF2B5EF4-FFF2-40B4-BE49-F238E27FC236}">
                  <a16:creationId xmlns:a16="http://schemas.microsoft.com/office/drawing/2014/main" id="{09909BE8-A11C-9639-C37E-13BF4F44E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880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644783" y="6492875"/>
            <a:ext cx="2743200" cy="365125"/>
          </a:xfrm>
        </p:spPr>
        <p:txBody>
          <a:bodyPr/>
          <a:lstStyle/>
          <a:p>
            <a:pPr rtl="0"/>
            <a:fld id="{B8123D65-EDEE-46AE-A9B0-BCF936545873}" type="slidenum">
              <a:rPr lang="en-US" smtClean="0"/>
              <a:pPr rtl="0"/>
              <a:t>16</a:t>
            </a:fld>
            <a:endParaRPr lang="en-US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666199"/>
              </p:ext>
            </p:extLst>
          </p:nvPr>
        </p:nvGraphicFramePr>
        <p:xfrm>
          <a:off x="896655" y="1064907"/>
          <a:ext cx="10391106" cy="504501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1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552">
                  <a:extLst>
                    <a:ext uri="{9D8B030D-6E8A-4147-A177-3AD203B41FA5}">
                      <a16:colId xmlns:a16="http://schemas.microsoft.com/office/drawing/2014/main" val="2484280658"/>
                    </a:ext>
                  </a:extLst>
                </a:gridCol>
                <a:gridCol w="704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9379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Ovos de Incubação;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Intensificação da Produção da Matéria Prima (Milho + Soja); e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Produção de Rações.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7712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Melhoramento Genético;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Sanidade Animal.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pt-PT" sz="800" b="0" dirty="0">
                        <a:solidFill>
                          <a:schemeClr val="tx1"/>
                        </a:solidFill>
                        <a:effectLst/>
                        <a:latin typeface="Avenir Next" panose="020B0503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779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Geração de Tecnologias</a:t>
                      </a: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; e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Intensificação da Produção.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131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venir Next LT Pro" panose="020B0504020202020204" pitchFamily="34" charset="0"/>
                        </a:rPr>
                        <a:t> </a:t>
                      </a: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200" dirty="0">
                        <a:effectLst/>
                        <a:latin typeface="Avenir Next LT Pro" panose="020B0504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 panose="020F0502020204030204" pitchFamily="34" charset="0"/>
                          <a:cs typeface="Times New Roman"/>
                        </a:rPr>
                        <a:t>Geração de Tecnologias</a:t>
                      </a: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marL="285750" indent="-28575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t-PT" sz="1600" b="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ea typeface="Calibri"/>
                          <a:cs typeface="Times New Roman"/>
                        </a:rPr>
                        <a:t>Intensificação da Produção; e </a:t>
                      </a:r>
                    </a:p>
                    <a:p>
                      <a:pPr marL="285750" lvl="0" indent="-285750" algn="just">
                        <a:lnSpc>
                          <a:spcPct val="150000"/>
                        </a:lnSpc>
                        <a:buFont typeface="Wingdings" pitchFamily="2" charset="2"/>
                        <a:buChar char="ü"/>
                      </a:pPr>
                      <a:r>
                        <a:rPr lang="pt-PT" sz="1600" b="0" kern="1200" dirty="0">
                          <a:solidFill>
                            <a:schemeClr val="tx1"/>
                          </a:solidFill>
                          <a:effectLst/>
                          <a:latin typeface="Avenir Next" panose="020B0503020202020204" pitchFamily="34" charset="0"/>
                          <a:cs typeface="Times New Roman"/>
                        </a:rPr>
                        <a:t>Processamento.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CD491ED-7905-2E44-7093-C5516926BDB7}"/>
              </a:ext>
            </a:extLst>
          </p:cNvPr>
          <p:cNvSpPr txBox="1"/>
          <p:nvPr/>
        </p:nvSpPr>
        <p:spPr>
          <a:xfrm>
            <a:off x="289926" y="455234"/>
            <a:ext cx="448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PRIORIDADES POR CADEIA DE VALOR</a:t>
            </a:r>
          </a:p>
        </p:txBody>
      </p:sp>
      <p:sp>
        <p:nvSpPr>
          <p:cNvPr id="14" name="AutoShape 2" descr="Preto, carioca, branco, verde: quais os tipos de feijões e ...">
            <a:extLst>
              <a:ext uri="{FF2B5EF4-FFF2-40B4-BE49-F238E27FC236}">
                <a16:creationId xmlns:a16="http://schemas.microsoft.com/office/drawing/2014/main" id="{2FC6A773-6202-B732-626B-1000D8CDA5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31088" y="35594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biosseguridade-avicultura-cursos-cpt.jpg" descr="biosseguridade-avicultura-cursos-cpt.jpg">
            <a:extLst>
              <a:ext uri="{FF2B5EF4-FFF2-40B4-BE49-F238E27FC236}">
                <a16:creationId xmlns:a16="http://schemas.microsoft.com/office/drawing/2014/main" id="{DA5546F8-FD31-0D99-422B-C766D69B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2" t="17041" r="1952"/>
          <a:stretch>
            <a:fillRect/>
          </a:stretch>
        </p:blipFill>
        <p:spPr>
          <a:xfrm>
            <a:off x="1394946" y="1176258"/>
            <a:ext cx="1887941" cy="1032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carne-vermelha-acougue-dr-rondo.jpg" descr="carne-vermelha-acougue-dr-rondo.jpg">
            <a:extLst>
              <a:ext uri="{FF2B5EF4-FFF2-40B4-BE49-F238E27FC236}">
                <a16:creationId xmlns:a16="http://schemas.microsoft.com/office/drawing/2014/main" id="{FA998F19-11A8-6145-3A25-0DCF4ED9FF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28"/>
          <a:stretch>
            <a:fillRect/>
          </a:stretch>
        </p:blipFill>
        <p:spPr>
          <a:xfrm>
            <a:off x="1404750" y="2345199"/>
            <a:ext cx="1887942" cy="1057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23.batata-1160x773.jpg" descr="23.batata-1160x773.jpg">
            <a:extLst>
              <a:ext uri="{FF2B5EF4-FFF2-40B4-BE49-F238E27FC236}">
                <a16:creationId xmlns:a16="http://schemas.microsoft.com/office/drawing/2014/main" id="{37111F0F-4FC1-EEC7-704B-4CF0099DC4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3"/>
          <a:stretch>
            <a:fillRect/>
          </a:stretch>
        </p:blipFill>
        <p:spPr>
          <a:xfrm>
            <a:off x="1404749" y="3600502"/>
            <a:ext cx="1887943" cy="1057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trigo.jpeg" descr="trigo.jpeg">
            <a:extLst>
              <a:ext uri="{FF2B5EF4-FFF2-40B4-BE49-F238E27FC236}">
                <a16:creationId xmlns:a16="http://schemas.microsoft.com/office/drawing/2014/main" id="{4CAF6A01-AF21-7C47-3E91-0BA70CE372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"/>
          <a:stretch>
            <a:fillRect/>
          </a:stretch>
        </p:blipFill>
        <p:spPr>
          <a:xfrm>
            <a:off x="1404748" y="4871175"/>
            <a:ext cx="1887943" cy="10573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object 7">
            <a:extLst>
              <a:ext uri="{FF2B5EF4-FFF2-40B4-BE49-F238E27FC236}">
                <a16:creationId xmlns:a16="http://schemas.microsoft.com/office/drawing/2014/main" id="{0EB54A3D-728A-E15D-92EC-A412CE5B932B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27715"/>
            <a:ext cx="1533525" cy="1652587"/>
            <a:chOff x="10658792" y="5205438"/>
            <a:chExt cx="1533525" cy="165290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C4441654-04E0-0505-0448-B2951293F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08AE3485-5238-12D7-58AB-DFD8AA78D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CF20FE54-E445-C02E-1869-A37651EE6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0073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sp>
        <p:nvSpPr>
          <p:cNvPr id="11271" name="Rectângulo 1">
            <a:extLst>
              <a:ext uri="{FF2B5EF4-FFF2-40B4-BE49-F238E27FC236}">
                <a16:creationId xmlns:a16="http://schemas.microsoft.com/office/drawing/2014/main" id="{7FFC6831-96B0-4E75-8198-3CDDBF0A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38" y="611951"/>
            <a:ext cx="10354028" cy="480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PT" sz="2400" b="1" spc="10" dirty="0">
                <a:solidFill>
                  <a:srgbClr val="1D401D"/>
                </a:solidFill>
                <a:ea typeface="+mj-ea"/>
                <a:cs typeface="Arial" panose="020B0604020202020204" pitchFamily="34" charset="0"/>
              </a:rPr>
              <a:t> </a:t>
            </a:r>
            <a:endParaRPr lang="pt-PT" sz="2400" b="1" spc="10" dirty="0">
              <a:solidFill>
                <a:srgbClr val="1D401D"/>
              </a:solidFill>
              <a:latin typeface="Avenir Next LT Pro" panose="020B0504020202020204" pitchFamily="34" charset="0"/>
              <a:ea typeface="+mj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" y="2659559"/>
            <a:ext cx="11124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0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</a:t>
            </a:r>
            <a:r>
              <a:rPr lang="pt-PT" sz="4000" b="1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REGIÕES COM ELEVADO POTENCIAL</a:t>
            </a:r>
            <a:endParaRPr lang="en-US" sz="4000" b="1" dirty="0">
              <a:latin typeface="Avenir Next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4653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12716" r="63523" b="8128"/>
          <a:stretch/>
        </p:blipFill>
        <p:spPr>
          <a:xfrm>
            <a:off x="171450" y="1015418"/>
            <a:ext cx="3251677" cy="57060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3D65-EDEE-46AE-A9B0-BCF93654587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2164" y="584531"/>
            <a:ext cx="518159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200" b="1" dirty="0">
                <a:latin typeface="Avenir Next LT Pro" panose="020B0504020202020204" pitchFamily="34" charset="0"/>
              </a:rPr>
              <a:t>INVESTIMENTO EM CLUSTERS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24250" y="2062588"/>
            <a:ext cx="2609850" cy="108066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/>
          <p:cNvSpPr txBox="1"/>
          <p:nvPr/>
        </p:nvSpPr>
        <p:spPr>
          <a:xfrm>
            <a:off x="3552825" y="2418252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venir Next" panose="020B0503020202020204"/>
              </a:rPr>
              <a:t>REGIÃO NORTE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581400" y="3624688"/>
            <a:ext cx="2609850" cy="108066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3590924" y="3999402"/>
            <a:ext cx="233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venir Next" panose="020B0503020202020204"/>
              </a:rPr>
              <a:t>REGIÃO CENTRO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562350" y="5091538"/>
            <a:ext cx="2609850" cy="1080661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TextBox 12"/>
          <p:cNvSpPr txBox="1"/>
          <p:nvPr/>
        </p:nvSpPr>
        <p:spPr>
          <a:xfrm>
            <a:off x="3590925" y="5447202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  <a:latin typeface="Avenir Next" panose="020B0503020202020204"/>
              </a:rPr>
              <a:t>REGIÃO SUL</a:t>
            </a:r>
          </a:p>
        </p:txBody>
      </p:sp>
      <p:sp>
        <p:nvSpPr>
          <p:cNvPr id="9" name="Rectangle 8"/>
          <p:cNvSpPr/>
          <p:nvPr/>
        </p:nvSpPr>
        <p:spPr>
          <a:xfrm>
            <a:off x="6438898" y="1983948"/>
            <a:ext cx="2438402" cy="1426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angle 15"/>
          <p:cNvSpPr/>
          <p:nvPr/>
        </p:nvSpPr>
        <p:spPr>
          <a:xfrm>
            <a:off x="9182098" y="1983948"/>
            <a:ext cx="2171702" cy="1426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9353547" y="2023836"/>
            <a:ext cx="1752601" cy="31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latin typeface="Avenir Next" panose="020B0503020202020204"/>
              </a:rPr>
              <a:t>CEREAIS + SOJA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7000" y="2014850"/>
            <a:ext cx="213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latin typeface="Avenir Next" panose="020B0503020202020204"/>
              </a:rPr>
              <a:t>PROTEINA ANIMAL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38898" y="3481075"/>
            <a:ext cx="4914902" cy="1426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Box 20"/>
          <p:cNvSpPr txBox="1"/>
          <p:nvPr/>
        </p:nvSpPr>
        <p:spPr>
          <a:xfrm>
            <a:off x="6553199" y="3584147"/>
            <a:ext cx="455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latin typeface="Avenir Next" panose="020B0503020202020204"/>
              </a:rPr>
              <a:t>OLEAGINOSAS + ARROZ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38898" y="4993848"/>
            <a:ext cx="4914902" cy="14260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TextBox 22"/>
          <p:cNvSpPr txBox="1"/>
          <p:nvPr/>
        </p:nvSpPr>
        <p:spPr>
          <a:xfrm>
            <a:off x="6553199" y="5096920"/>
            <a:ext cx="455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>
                <a:latin typeface="Avenir Next" panose="020B0503020202020204"/>
              </a:rPr>
              <a:t>ARROZ + VEGETAIS</a:t>
            </a:r>
          </a:p>
        </p:txBody>
      </p:sp>
      <p:pic>
        <p:nvPicPr>
          <p:cNvPr id="24" name="Picture 17" descr="http://images.wisegeek.com/soybeans.jpg"/>
          <p:cNvPicPr>
            <a:picLocks noChangeAspect="1" noChangeArrowheads="1"/>
          </p:cNvPicPr>
          <p:nvPr/>
        </p:nvPicPr>
        <p:blipFill rotWithShape="1">
          <a:blip r:embed="rId3" cstate="email"/>
          <a:srcRect r="4795" b="9556"/>
          <a:stretch/>
        </p:blipFill>
        <p:spPr bwMode="auto">
          <a:xfrm>
            <a:off x="10359500" y="2252470"/>
            <a:ext cx="893177" cy="63304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0549829" y="2904413"/>
            <a:ext cx="716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 dirty="0">
                <a:latin typeface="Avenir Next" panose="020B0503020202020204"/>
              </a:rPr>
              <a:t>Soja</a:t>
            </a:r>
          </a:p>
        </p:txBody>
      </p:sp>
      <p:sp>
        <p:nvSpPr>
          <p:cNvPr id="28" name="Rectangle 77"/>
          <p:cNvSpPr>
            <a:spLocks noChangeArrowheads="1"/>
          </p:cNvSpPr>
          <p:nvPr/>
        </p:nvSpPr>
        <p:spPr bwMode="auto">
          <a:xfrm>
            <a:off x="9387914" y="2322627"/>
            <a:ext cx="825057" cy="66054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altLang="en-US">
              <a:solidFill>
                <a:schemeClr val="bg1"/>
              </a:solidFill>
              <a:latin typeface="Tw Cen MT (Body)"/>
            </a:endParaRPr>
          </a:p>
        </p:txBody>
      </p:sp>
      <p:sp>
        <p:nvSpPr>
          <p:cNvPr id="29" name="TextBox 30"/>
          <p:cNvSpPr txBox="1">
            <a:spLocks noChangeArrowheads="1"/>
          </p:cNvSpPr>
          <p:nvPr/>
        </p:nvSpPr>
        <p:spPr bwMode="auto">
          <a:xfrm>
            <a:off x="9457721" y="3038268"/>
            <a:ext cx="685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 dirty="0">
                <a:latin typeface="Avenir Next" panose="020B0503020202020204"/>
              </a:rPr>
              <a:t>Milho</a:t>
            </a:r>
            <a:endParaRPr lang="en-US" altLang="en-US" sz="1400" b="1" dirty="0">
              <a:latin typeface="Avenir Next" panose="020B0503020202020204"/>
            </a:endParaRPr>
          </a:p>
        </p:txBody>
      </p:sp>
      <p:pic>
        <p:nvPicPr>
          <p:cNvPr id="30" name="Picture 29" descr="http://www.africapresse.com/wp-content/uploads/2011/09/avicultur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73329" y="2256781"/>
            <a:ext cx="871756" cy="72639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1" name="TextBox 73"/>
          <p:cNvSpPr txBox="1">
            <a:spLocks noChangeArrowheads="1"/>
          </p:cNvSpPr>
          <p:nvPr/>
        </p:nvSpPr>
        <p:spPr bwMode="auto">
          <a:xfrm>
            <a:off x="6506713" y="2936776"/>
            <a:ext cx="1312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600" b="1" dirty="0">
                <a:latin typeface="Avenir Next" panose="020B0503020202020204"/>
              </a:rPr>
              <a:t>Avicultura</a:t>
            </a:r>
            <a:endParaRPr lang="en-US" altLang="en-US" sz="1600" b="1" dirty="0">
              <a:latin typeface="Avenir Next" panose="020B0503020202020204"/>
            </a:endParaRPr>
          </a:p>
        </p:txBody>
      </p:sp>
      <p:pic>
        <p:nvPicPr>
          <p:cNvPr id="32" name="Picture 4" descr="https://agrosanvasco.files.wordpress.com/2012/07/arroz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30788" y="3837169"/>
            <a:ext cx="907627" cy="7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10212971" y="4539889"/>
            <a:ext cx="858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 dirty="0">
                <a:latin typeface="Avenir Next" panose="020B0503020202020204"/>
              </a:rPr>
              <a:t>Arroz</a:t>
            </a:r>
            <a:endParaRPr lang="en-US" altLang="en-US" sz="1400" b="1" dirty="0">
              <a:latin typeface="Avenir Next" panose="020B050302020202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82200" y="5351862"/>
            <a:ext cx="912777" cy="800148"/>
          </a:xfrm>
          <a:prstGeom prst="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venir Next" panose="020B0503020202020204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9841679" y="6108997"/>
            <a:ext cx="13606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 dirty="0">
                <a:latin typeface="Avenir Next" panose="020B0503020202020204"/>
              </a:rPr>
              <a:t>Horticultura</a:t>
            </a:r>
          </a:p>
        </p:txBody>
      </p:sp>
      <p:pic>
        <p:nvPicPr>
          <p:cNvPr id="36" name="Picture 17" descr="http://images.wisegeek.com/soybeans.jpg"/>
          <p:cNvPicPr>
            <a:picLocks noChangeAspect="1" noChangeArrowheads="1"/>
          </p:cNvPicPr>
          <p:nvPr/>
        </p:nvPicPr>
        <p:blipFill rotWithShape="1">
          <a:blip r:embed="rId3" cstate="email"/>
          <a:srcRect r="4795" b="9556"/>
          <a:stretch/>
        </p:blipFill>
        <p:spPr bwMode="auto">
          <a:xfrm>
            <a:off x="6477000" y="3828743"/>
            <a:ext cx="893177" cy="63304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6667329" y="4480686"/>
            <a:ext cx="7167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 dirty="0">
                <a:latin typeface="Avenir Next" panose="020B0503020202020204"/>
              </a:rPr>
              <a:t>Soja</a:t>
            </a:r>
          </a:p>
        </p:txBody>
      </p:sp>
      <p:pic>
        <p:nvPicPr>
          <p:cNvPr id="38" name="Picture 2" descr="Como plantar girassol - Revista Globo Rural | Como planta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58099" y="3911246"/>
            <a:ext cx="628689" cy="550544"/>
          </a:xfrm>
          <a:prstGeom prst="rect">
            <a:avLst/>
          </a:prstGeom>
          <a:noFill/>
        </p:spPr>
      </p:pic>
      <p:sp>
        <p:nvSpPr>
          <p:cNvPr id="39" name="TextBox 73"/>
          <p:cNvSpPr txBox="1">
            <a:spLocks noChangeArrowheads="1"/>
          </p:cNvSpPr>
          <p:nvPr/>
        </p:nvSpPr>
        <p:spPr bwMode="auto">
          <a:xfrm>
            <a:off x="7483714" y="4526156"/>
            <a:ext cx="9774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 dirty="0">
                <a:latin typeface="Avenir Next" panose="020B0503020202020204"/>
              </a:rPr>
              <a:t>Girassol</a:t>
            </a:r>
            <a:endParaRPr lang="en-US" altLang="en-US" sz="1400" b="1" dirty="0">
              <a:latin typeface="Avenir Next" panose="020B050302020202020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721350" y="3874527"/>
            <a:ext cx="1109351" cy="651629"/>
          </a:xfrm>
          <a:prstGeom prst="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Avenir Next" panose="020B0503020202020204"/>
            </a:endParaRPr>
          </a:p>
        </p:txBody>
      </p:sp>
      <p:sp>
        <p:nvSpPr>
          <p:cNvPr id="41" name="TextBox 26"/>
          <p:cNvSpPr txBox="1">
            <a:spLocks noChangeArrowheads="1"/>
          </p:cNvSpPr>
          <p:nvPr/>
        </p:nvSpPr>
        <p:spPr bwMode="auto">
          <a:xfrm>
            <a:off x="8861259" y="4530003"/>
            <a:ext cx="980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 dirty="0">
                <a:latin typeface="Avenir Next" panose="020B0503020202020204"/>
              </a:rPr>
              <a:t>Algodão</a:t>
            </a:r>
          </a:p>
        </p:txBody>
      </p:sp>
      <p:pic>
        <p:nvPicPr>
          <p:cNvPr id="42" name="Picture 4" descr="https://agrosanvasco.files.wordpress.com/2012/07/arroz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4575" y="5384549"/>
            <a:ext cx="907627" cy="76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8"/>
          <p:cNvSpPr txBox="1">
            <a:spLocks noChangeArrowheads="1"/>
          </p:cNvSpPr>
          <p:nvPr/>
        </p:nvSpPr>
        <p:spPr bwMode="auto">
          <a:xfrm>
            <a:off x="6816758" y="6087269"/>
            <a:ext cx="8587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 dirty="0">
                <a:latin typeface="Avenir Next" panose="020B0503020202020204"/>
              </a:rPr>
              <a:t>Arroz</a:t>
            </a:r>
            <a:endParaRPr lang="en-US" altLang="en-US" sz="1400" b="1" dirty="0">
              <a:latin typeface="Avenir Next" panose="020B0503020202020204"/>
            </a:endParaRPr>
          </a:p>
        </p:txBody>
      </p:sp>
      <p:pic>
        <p:nvPicPr>
          <p:cNvPr id="16386" name="Picture 2" descr="Folhas Verdes: A Chave para sua Boa Saúd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71" y="5419043"/>
            <a:ext cx="814854" cy="71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8330130" y="6099278"/>
            <a:ext cx="1004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400" b="1">
                <a:latin typeface="Avenir Next" panose="020B0503020202020204"/>
              </a:rPr>
              <a:t>Vegetais</a:t>
            </a:r>
            <a:endParaRPr lang="en-US" altLang="en-US" sz="1400" b="1" dirty="0">
              <a:latin typeface="Avenir Next" panose="020B0503020202020204"/>
            </a:endParaRPr>
          </a:p>
        </p:txBody>
      </p:sp>
      <p:pic>
        <p:nvPicPr>
          <p:cNvPr id="16388" name="Picture 4" descr="Principais diferenças entre vários tipos de ovos - TudoGostos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85" y="2252470"/>
            <a:ext cx="783529" cy="72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73"/>
          <p:cNvSpPr txBox="1">
            <a:spLocks noChangeArrowheads="1"/>
          </p:cNvSpPr>
          <p:nvPr/>
        </p:nvSpPr>
        <p:spPr bwMode="auto">
          <a:xfrm>
            <a:off x="7630563" y="2936776"/>
            <a:ext cx="13121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45720" anchor="ctr">
            <a:spAutoFit/>
          </a:bodyPr>
          <a:lstStyle/>
          <a:p>
            <a:pPr algn="ctr"/>
            <a:r>
              <a:rPr lang="pt-PT" altLang="en-US" sz="1600" b="1" dirty="0">
                <a:latin typeface="Avenir Next" panose="020B0503020202020204"/>
              </a:rPr>
              <a:t>Ovos</a:t>
            </a:r>
            <a:endParaRPr lang="en-US" altLang="en-US" sz="1600" b="1" dirty="0">
              <a:latin typeface="Avenir Next" panose="020B0503020202020204"/>
            </a:endParaRPr>
          </a:p>
        </p:txBody>
      </p:sp>
      <p:grpSp>
        <p:nvGrpSpPr>
          <p:cNvPr id="3" name="object 7">
            <a:extLst>
              <a:ext uri="{FF2B5EF4-FFF2-40B4-BE49-F238E27FC236}">
                <a16:creationId xmlns:a16="http://schemas.microsoft.com/office/drawing/2014/main" id="{6552E1FE-67CE-4A48-806E-0FF707177F84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1FD2C7B3-C326-B4E5-3178-D820C8DE6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5" name="object 9">
              <a:extLst>
                <a:ext uri="{FF2B5EF4-FFF2-40B4-BE49-F238E27FC236}">
                  <a16:creationId xmlns:a16="http://schemas.microsoft.com/office/drawing/2014/main" id="{F56D5848-6992-037F-929A-CE7BA6886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070A41DF-DCD9-4EE8-9E0E-B8B82F35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1792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21505" y="1773565"/>
            <a:ext cx="4349115" cy="4533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300" b="1" spc="-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REPÚBLICA </a:t>
            </a:r>
            <a:r>
              <a:rPr sz="13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</a:t>
            </a:r>
            <a:r>
              <a:rPr sz="1300" b="1" spc="-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300" b="1" spc="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MOÇAMBIQUE</a:t>
            </a:r>
            <a:endParaRPr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75"/>
              </a:spcBef>
            </a:pPr>
            <a:r>
              <a:rPr sz="1200" spc="-3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MINISTÉRIO </a:t>
            </a:r>
            <a:r>
              <a:rPr sz="1200" spc="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DA </a:t>
            </a:r>
            <a:r>
              <a:rPr sz="1200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AGRICULTURA </a:t>
            </a:r>
            <a:r>
              <a:rPr sz="1200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 </a:t>
            </a:r>
            <a:r>
              <a:rPr sz="1200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DESENVOLVIMENTO</a:t>
            </a:r>
            <a:r>
              <a:rPr sz="1200" spc="-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sz="1200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RURAL</a:t>
            </a:r>
            <a:endParaRPr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5983" y="483237"/>
            <a:ext cx="4848225" cy="4267200"/>
            <a:chOff x="1795983" y="483237"/>
            <a:chExt cx="4848225" cy="4267200"/>
          </a:xfrm>
        </p:grpSpPr>
        <p:sp>
          <p:nvSpPr>
            <p:cNvPr id="5" name="object 5"/>
            <p:cNvSpPr/>
            <p:nvPr/>
          </p:nvSpPr>
          <p:spPr>
            <a:xfrm>
              <a:off x="5548109" y="483237"/>
              <a:ext cx="1095814" cy="1166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5983" y="2962808"/>
              <a:ext cx="4553585" cy="1788160"/>
            </a:xfrm>
            <a:custGeom>
              <a:avLst/>
              <a:gdLst/>
              <a:ahLst/>
              <a:cxnLst/>
              <a:rect l="l" t="t" r="r" b="b"/>
              <a:pathLst>
                <a:path w="4553585" h="1788160">
                  <a:moveTo>
                    <a:pt x="1161757" y="72809"/>
                  </a:moveTo>
                  <a:lnTo>
                    <a:pt x="1134249" y="47790"/>
                  </a:lnTo>
                  <a:lnTo>
                    <a:pt x="1102004" y="28803"/>
                  </a:lnTo>
                  <a:lnTo>
                    <a:pt x="1065911" y="16751"/>
                  </a:lnTo>
                  <a:lnTo>
                    <a:pt x="1026896" y="12534"/>
                  </a:lnTo>
                  <a:lnTo>
                    <a:pt x="0" y="12534"/>
                  </a:lnTo>
                  <a:lnTo>
                    <a:pt x="0" y="886231"/>
                  </a:lnTo>
                  <a:lnTo>
                    <a:pt x="1320" y="934110"/>
                  </a:lnTo>
                  <a:lnTo>
                    <a:pt x="5270" y="981240"/>
                  </a:lnTo>
                  <a:lnTo>
                    <a:pt x="11760" y="1027557"/>
                  </a:lnTo>
                  <a:lnTo>
                    <a:pt x="20726" y="1073010"/>
                  </a:lnTo>
                  <a:lnTo>
                    <a:pt x="32092" y="1117523"/>
                  </a:lnTo>
                  <a:lnTo>
                    <a:pt x="45796" y="1161046"/>
                  </a:lnTo>
                  <a:lnTo>
                    <a:pt x="61772" y="1203502"/>
                  </a:lnTo>
                  <a:lnTo>
                    <a:pt x="79933" y="1244828"/>
                  </a:lnTo>
                  <a:lnTo>
                    <a:pt x="100228" y="1284973"/>
                  </a:lnTo>
                  <a:lnTo>
                    <a:pt x="122580" y="1323860"/>
                  </a:lnTo>
                  <a:lnTo>
                    <a:pt x="146926" y="1361440"/>
                  </a:lnTo>
                  <a:lnTo>
                    <a:pt x="173189" y="1397635"/>
                  </a:lnTo>
                  <a:lnTo>
                    <a:pt x="201295" y="1432394"/>
                  </a:lnTo>
                  <a:lnTo>
                    <a:pt x="231178" y="1465643"/>
                  </a:lnTo>
                  <a:lnTo>
                    <a:pt x="262775" y="1497317"/>
                  </a:lnTo>
                  <a:lnTo>
                    <a:pt x="296011" y="1527378"/>
                  </a:lnTo>
                  <a:lnTo>
                    <a:pt x="330822" y="1555724"/>
                  </a:lnTo>
                  <a:lnTo>
                    <a:pt x="367131" y="1582318"/>
                  </a:lnTo>
                  <a:lnTo>
                    <a:pt x="404863" y="1607096"/>
                  </a:lnTo>
                  <a:lnTo>
                    <a:pt x="443966" y="1629981"/>
                  </a:lnTo>
                  <a:lnTo>
                    <a:pt x="484352" y="1650923"/>
                  </a:lnTo>
                  <a:lnTo>
                    <a:pt x="525970" y="1669859"/>
                  </a:lnTo>
                  <a:lnTo>
                    <a:pt x="568731" y="1686712"/>
                  </a:lnTo>
                  <a:lnTo>
                    <a:pt x="612584" y="1701419"/>
                  </a:lnTo>
                  <a:lnTo>
                    <a:pt x="657440" y="1713928"/>
                  </a:lnTo>
                  <a:lnTo>
                    <a:pt x="703249" y="1724177"/>
                  </a:lnTo>
                  <a:lnTo>
                    <a:pt x="749935" y="1732102"/>
                  </a:lnTo>
                  <a:lnTo>
                    <a:pt x="797420" y="1737626"/>
                  </a:lnTo>
                  <a:lnTo>
                    <a:pt x="845642" y="1740687"/>
                  </a:lnTo>
                  <a:lnTo>
                    <a:pt x="1161757" y="1740687"/>
                  </a:lnTo>
                  <a:lnTo>
                    <a:pt x="1161757" y="1520647"/>
                  </a:lnTo>
                  <a:lnTo>
                    <a:pt x="1100620" y="1520647"/>
                  </a:lnTo>
                  <a:lnTo>
                    <a:pt x="1052804" y="1519986"/>
                  </a:lnTo>
                  <a:lnTo>
                    <a:pt x="1005878" y="1517929"/>
                  </a:lnTo>
                  <a:lnTo>
                    <a:pt x="959866" y="1514449"/>
                  </a:lnTo>
                  <a:lnTo>
                    <a:pt x="914857" y="1509471"/>
                  </a:lnTo>
                  <a:lnTo>
                    <a:pt x="870902" y="1502943"/>
                  </a:lnTo>
                  <a:lnTo>
                    <a:pt x="828065" y="1494802"/>
                  </a:lnTo>
                  <a:lnTo>
                    <a:pt x="786409" y="1485011"/>
                  </a:lnTo>
                  <a:lnTo>
                    <a:pt x="745985" y="1473492"/>
                  </a:lnTo>
                  <a:lnTo>
                    <a:pt x="706869" y="1460207"/>
                  </a:lnTo>
                  <a:lnTo>
                    <a:pt x="669124" y="1445082"/>
                  </a:lnTo>
                  <a:lnTo>
                    <a:pt x="632815" y="1428064"/>
                  </a:lnTo>
                  <a:lnTo>
                    <a:pt x="597992" y="1409103"/>
                  </a:lnTo>
                  <a:lnTo>
                    <a:pt x="564718" y="1388135"/>
                  </a:lnTo>
                  <a:lnTo>
                    <a:pt x="533057" y="1365110"/>
                  </a:lnTo>
                  <a:lnTo>
                    <a:pt x="503085" y="1339977"/>
                  </a:lnTo>
                  <a:lnTo>
                    <a:pt x="474853" y="1312659"/>
                  </a:lnTo>
                  <a:lnTo>
                    <a:pt x="448411" y="1283119"/>
                  </a:lnTo>
                  <a:lnTo>
                    <a:pt x="423849" y="1251280"/>
                  </a:lnTo>
                  <a:lnTo>
                    <a:pt x="401218" y="1217104"/>
                  </a:lnTo>
                  <a:lnTo>
                    <a:pt x="380568" y="1180528"/>
                  </a:lnTo>
                  <a:lnTo>
                    <a:pt x="361975" y="1141501"/>
                  </a:lnTo>
                  <a:lnTo>
                    <a:pt x="345490" y="1099959"/>
                  </a:lnTo>
                  <a:lnTo>
                    <a:pt x="331190" y="1055839"/>
                  </a:lnTo>
                  <a:lnTo>
                    <a:pt x="319125" y="1009103"/>
                  </a:lnTo>
                  <a:lnTo>
                    <a:pt x="309372" y="959675"/>
                  </a:lnTo>
                  <a:lnTo>
                    <a:pt x="301967" y="907503"/>
                  </a:lnTo>
                  <a:lnTo>
                    <a:pt x="297002" y="852538"/>
                  </a:lnTo>
                  <a:lnTo>
                    <a:pt x="294525" y="794715"/>
                  </a:lnTo>
                  <a:lnTo>
                    <a:pt x="294601" y="225171"/>
                  </a:lnTo>
                  <a:lnTo>
                    <a:pt x="1095425" y="225171"/>
                  </a:lnTo>
                  <a:lnTo>
                    <a:pt x="1113624" y="226644"/>
                  </a:lnTo>
                  <a:lnTo>
                    <a:pt x="1130896" y="230886"/>
                  </a:lnTo>
                  <a:lnTo>
                    <a:pt x="1147025" y="237693"/>
                  </a:lnTo>
                  <a:lnTo>
                    <a:pt x="1161757" y="246849"/>
                  </a:lnTo>
                  <a:lnTo>
                    <a:pt x="1161757" y="72809"/>
                  </a:lnTo>
                  <a:close/>
                </a:path>
                <a:path w="4553585" h="1788160">
                  <a:moveTo>
                    <a:pt x="1161770" y="586270"/>
                  </a:moveTo>
                  <a:lnTo>
                    <a:pt x="1156944" y="585038"/>
                  </a:lnTo>
                  <a:lnTo>
                    <a:pt x="1151978" y="584403"/>
                  </a:lnTo>
                  <a:lnTo>
                    <a:pt x="799566" y="584403"/>
                  </a:lnTo>
                  <a:lnTo>
                    <a:pt x="799566" y="879894"/>
                  </a:lnTo>
                  <a:lnTo>
                    <a:pt x="803287" y="926109"/>
                  </a:lnTo>
                  <a:lnTo>
                    <a:pt x="814057" y="969873"/>
                  </a:lnTo>
                  <a:lnTo>
                    <a:pt x="831329" y="1010653"/>
                  </a:lnTo>
                  <a:lnTo>
                    <a:pt x="854506" y="1047927"/>
                  </a:lnTo>
                  <a:lnTo>
                    <a:pt x="883018" y="1081176"/>
                  </a:lnTo>
                  <a:lnTo>
                    <a:pt x="916292" y="1109891"/>
                  </a:lnTo>
                  <a:lnTo>
                    <a:pt x="953757" y="1133525"/>
                  </a:lnTo>
                  <a:lnTo>
                    <a:pt x="994829" y="1151559"/>
                  </a:lnTo>
                  <a:lnTo>
                    <a:pt x="1038948" y="1163485"/>
                  </a:lnTo>
                  <a:lnTo>
                    <a:pt x="1085532" y="1168768"/>
                  </a:lnTo>
                  <a:lnTo>
                    <a:pt x="1161770" y="1168768"/>
                  </a:lnTo>
                  <a:lnTo>
                    <a:pt x="1161770" y="1094257"/>
                  </a:lnTo>
                  <a:lnTo>
                    <a:pt x="1117193" y="1091552"/>
                  </a:lnTo>
                  <a:lnTo>
                    <a:pt x="1075410" y="1084719"/>
                  </a:lnTo>
                  <a:lnTo>
                    <a:pt x="1036891" y="1073289"/>
                  </a:lnTo>
                  <a:lnTo>
                    <a:pt x="1002118" y="1056868"/>
                  </a:lnTo>
                  <a:lnTo>
                    <a:pt x="945743" y="1007211"/>
                  </a:lnTo>
                  <a:lnTo>
                    <a:pt x="925106" y="973099"/>
                  </a:lnTo>
                  <a:lnTo>
                    <a:pt x="910145" y="932230"/>
                  </a:lnTo>
                  <a:lnTo>
                    <a:pt x="901357" y="884161"/>
                  </a:lnTo>
                  <a:lnTo>
                    <a:pt x="899198" y="828433"/>
                  </a:lnTo>
                  <a:lnTo>
                    <a:pt x="899198" y="656336"/>
                  </a:lnTo>
                  <a:lnTo>
                    <a:pt x="1161770" y="656336"/>
                  </a:lnTo>
                  <a:lnTo>
                    <a:pt x="1161770" y="586270"/>
                  </a:lnTo>
                  <a:close/>
                </a:path>
                <a:path w="4553585" h="1788160">
                  <a:moveTo>
                    <a:pt x="1161770" y="380098"/>
                  </a:moveTo>
                  <a:lnTo>
                    <a:pt x="1147927" y="371868"/>
                  </a:lnTo>
                  <a:lnTo>
                    <a:pt x="1132852" y="365747"/>
                  </a:lnTo>
                  <a:lnTo>
                    <a:pt x="1116736" y="361911"/>
                  </a:lnTo>
                  <a:lnTo>
                    <a:pt x="1099769" y="360591"/>
                  </a:lnTo>
                  <a:lnTo>
                    <a:pt x="486244" y="360591"/>
                  </a:lnTo>
                  <a:lnTo>
                    <a:pt x="486244" y="882675"/>
                  </a:lnTo>
                  <a:lnTo>
                    <a:pt x="488543" y="931214"/>
                  </a:lnTo>
                  <a:lnTo>
                    <a:pt x="495300" y="978369"/>
                  </a:lnTo>
                  <a:lnTo>
                    <a:pt x="506310" y="1023962"/>
                  </a:lnTo>
                  <a:lnTo>
                    <a:pt x="521373" y="1067803"/>
                  </a:lnTo>
                  <a:lnTo>
                    <a:pt x="540270" y="1109713"/>
                  </a:lnTo>
                  <a:lnTo>
                    <a:pt x="562813" y="1149502"/>
                  </a:lnTo>
                  <a:lnTo>
                    <a:pt x="588772" y="1186980"/>
                  </a:lnTo>
                  <a:lnTo>
                    <a:pt x="617956" y="1221955"/>
                  </a:lnTo>
                  <a:lnTo>
                    <a:pt x="650163" y="1254239"/>
                  </a:lnTo>
                  <a:lnTo>
                    <a:pt x="685165" y="1283652"/>
                  </a:lnTo>
                  <a:lnTo>
                    <a:pt x="722782" y="1310005"/>
                  </a:lnTo>
                  <a:lnTo>
                    <a:pt x="762787" y="1333093"/>
                  </a:lnTo>
                  <a:lnTo>
                    <a:pt x="804989" y="1352753"/>
                  </a:lnTo>
                  <a:lnTo>
                    <a:pt x="849160" y="1368793"/>
                  </a:lnTo>
                  <a:lnTo>
                    <a:pt x="895121" y="1381010"/>
                  </a:lnTo>
                  <a:lnTo>
                    <a:pt x="942644" y="1389227"/>
                  </a:lnTo>
                  <a:lnTo>
                    <a:pt x="991539" y="1393240"/>
                  </a:lnTo>
                  <a:lnTo>
                    <a:pt x="1161770" y="1393240"/>
                  </a:lnTo>
                  <a:lnTo>
                    <a:pt x="1161770" y="1261732"/>
                  </a:lnTo>
                  <a:lnTo>
                    <a:pt x="1143863" y="1261732"/>
                  </a:lnTo>
                  <a:lnTo>
                    <a:pt x="1095451" y="1260563"/>
                  </a:lnTo>
                  <a:lnTo>
                    <a:pt x="1048626" y="1256919"/>
                  </a:lnTo>
                  <a:lnTo>
                    <a:pt x="1003579" y="1250632"/>
                  </a:lnTo>
                  <a:lnTo>
                    <a:pt x="960475" y="1241552"/>
                  </a:lnTo>
                  <a:lnTo>
                    <a:pt x="919518" y="1229487"/>
                  </a:lnTo>
                  <a:lnTo>
                    <a:pt x="880884" y="1214285"/>
                  </a:lnTo>
                  <a:lnTo>
                    <a:pt x="844765" y="1195781"/>
                  </a:lnTo>
                  <a:lnTo>
                    <a:pt x="811339" y="1173797"/>
                  </a:lnTo>
                  <a:lnTo>
                    <a:pt x="780783" y="1148156"/>
                  </a:lnTo>
                  <a:lnTo>
                    <a:pt x="753300" y="1118717"/>
                  </a:lnTo>
                  <a:lnTo>
                    <a:pt x="729068" y="1085291"/>
                  </a:lnTo>
                  <a:lnTo>
                    <a:pt x="708279" y="1047711"/>
                  </a:lnTo>
                  <a:lnTo>
                    <a:pt x="691095" y="1005814"/>
                  </a:lnTo>
                  <a:lnTo>
                    <a:pt x="677722" y="959421"/>
                  </a:lnTo>
                  <a:lnTo>
                    <a:pt x="668350" y="908392"/>
                  </a:lnTo>
                  <a:lnTo>
                    <a:pt x="663143" y="852525"/>
                  </a:lnTo>
                  <a:lnTo>
                    <a:pt x="662305" y="791667"/>
                  </a:lnTo>
                  <a:lnTo>
                    <a:pt x="662305" y="487692"/>
                  </a:lnTo>
                  <a:lnTo>
                    <a:pt x="1148092" y="487692"/>
                  </a:lnTo>
                  <a:lnTo>
                    <a:pt x="1155153" y="488848"/>
                  </a:lnTo>
                  <a:lnTo>
                    <a:pt x="1161770" y="491058"/>
                  </a:lnTo>
                  <a:lnTo>
                    <a:pt x="1161770" y="380098"/>
                  </a:lnTo>
                  <a:close/>
                </a:path>
                <a:path w="4553585" h="1788160">
                  <a:moveTo>
                    <a:pt x="2102104" y="0"/>
                  </a:moveTo>
                  <a:lnTo>
                    <a:pt x="2042629" y="1371"/>
                  </a:lnTo>
                  <a:lnTo>
                    <a:pt x="1985454" y="5448"/>
                  </a:lnTo>
                  <a:lnTo>
                    <a:pt x="1930590" y="12230"/>
                  </a:lnTo>
                  <a:lnTo>
                    <a:pt x="1878063" y="21729"/>
                  </a:lnTo>
                  <a:lnTo>
                    <a:pt x="1827872" y="33921"/>
                  </a:lnTo>
                  <a:lnTo>
                    <a:pt x="1780057" y="48793"/>
                  </a:lnTo>
                  <a:lnTo>
                    <a:pt x="1734616" y="66357"/>
                  </a:lnTo>
                  <a:lnTo>
                    <a:pt x="1691576" y="86601"/>
                  </a:lnTo>
                  <a:lnTo>
                    <a:pt x="1650961" y="109524"/>
                  </a:lnTo>
                  <a:lnTo>
                    <a:pt x="1612785" y="135102"/>
                  </a:lnTo>
                  <a:lnTo>
                    <a:pt x="1577060" y="163334"/>
                  </a:lnTo>
                  <a:lnTo>
                    <a:pt x="1543812" y="194221"/>
                  </a:lnTo>
                  <a:lnTo>
                    <a:pt x="1492618" y="253682"/>
                  </a:lnTo>
                  <a:lnTo>
                    <a:pt x="1453896" y="313753"/>
                  </a:lnTo>
                  <a:lnTo>
                    <a:pt x="1425905" y="372097"/>
                  </a:lnTo>
                  <a:lnTo>
                    <a:pt x="1406893" y="426402"/>
                  </a:lnTo>
                  <a:lnTo>
                    <a:pt x="1395133" y="474332"/>
                  </a:lnTo>
                  <a:lnTo>
                    <a:pt x="1388897" y="513562"/>
                  </a:lnTo>
                  <a:lnTo>
                    <a:pt x="1386039" y="556653"/>
                  </a:lnTo>
                  <a:lnTo>
                    <a:pt x="1386039" y="1728203"/>
                  </a:lnTo>
                  <a:lnTo>
                    <a:pt x="1686382" y="1728203"/>
                  </a:lnTo>
                  <a:lnTo>
                    <a:pt x="1686382" y="913688"/>
                  </a:lnTo>
                  <a:lnTo>
                    <a:pt x="2102104" y="863498"/>
                  </a:lnTo>
                  <a:lnTo>
                    <a:pt x="2102104" y="699782"/>
                  </a:lnTo>
                  <a:lnTo>
                    <a:pt x="1686382" y="649592"/>
                  </a:lnTo>
                  <a:lnTo>
                    <a:pt x="1686382" y="557923"/>
                  </a:lnTo>
                  <a:lnTo>
                    <a:pt x="1694294" y="514184"/>
                  </a:lnTo>
                  <a:lnTo>
                    <a:pt x="1709242" y="474002"/>
                  </a:lnTo>
                  <a:lnTo>
                    <a:pt x="1736280" y="429514"/>
                  </a:lnTo>
                  <a:lnTo>
                    <a:pt x="1770494" y="393331"/>
                  </a:lnTo>
                  <a:lnTo>
                    <a:pt x="1810842" y="364312"/>
                  </a:lnTo>
                  <a:lnTo>
                    <a:pt x="1855889" y="341757"/>
                  </a:lnTo>
                  <a:lnTo>
                    <a:pt x="1904238" y="324929"/>
                  </a:lnTo>
                  <a:lnTo>
                    <a:pt x="1954441" y="313118"/>
                  </a:lnTo>
                  <a:lnTo>
                    <a:pt x="2005101" y="305562"/>
                  </a:lnTo>
                  <a:lnTo>
                    <a:pt x="2054783" y="301574"/>
                  </a:lnTo>
                  <a:lnTo>
                    <a:pt x="2102104" y="300393"/>
                  </a:lnTo>
                  <a:lnTo>
                    <a:pt x="2102104" y="0"/>
                  </a:lnTo>
                  <a:close/>
                </a:path>
                <a:path w="4553585" h="1788160">
                  <a:moveTo>
                    <a:pt x="2963037" y="994905"/>
                  </a:moveTo>
                  <a:lnTo>
                    <a:pt x="2962846" y="997305"/>
                  </a:lnTo>
                  <a:lnTo>
                    <a:pt x="2962846" y="998270"/>
                  </a:lnTo>
                  <a:lnTo>
                    <a:pt x="2963037" y="994905"/>
                  </a:lnTo>
                  <a:close/>
                </a:path>
                <a:path w="4553585" h="1788160">
                  <a:moveTo>
                    <a:pt x="3225457" y="1728177"/>
                  </a:moveTo>
                  <a:lnTo>
                    <a:pt x="3205099" y="1334287"/>
                  </a:lnTo>
                  <a:lnTo>
                    <a:pt x="3188855" y="1020038"/>
                  </a:lnTo>
                  <a:lnTo>
                    <a:pt x="3188208" y="1007478"/>
                  </a:lnTo>
                  <a:lnTo>
                    <a:pt x="3187496" y="1020038"/>
                  </a:lnTo>
                  <a:lnTo>
                    <a:pt x="3186988" y="998994"/>
                  </a:lnTo>
                  <a:lnTo>
                    <a:pt x="3186366" y="972642"/>
                  </a:lnTo>
                  <a:lnTo>
                    <a:pt x="3176422" y="926211"/>
                  </a:lnTo>
                  <a:lnTo>
                    <a:pt x="3158693" y="881888"/>
                  </a:lnTo>
                  <a:lnTo>
                    <a:pt x="3134195" y="840778"/>
                  </a:lnTo>
                  <a:lnTo>
                    <a:pt x="3103930" y="803986"/>
                  </a:lnTo>
                  <a:lnTo>
                    <a:pt x="3068942" y="772642"/>
                  </a:lnTo>
                  <a:lnTo>
                    <a:pt x="3030232" y="747864"/>
                  </a:lnTo>
                  <a:lnTo>
                    <a:pt x="2986608" y="727075"/>
                  </a:lnTo>
                  <a:lnTo>
                    <a:pt x="2942018" y="711809"/>
                  </a:lnTo>
                  <a:lnTo>
                    <a:pt x="2896616" y="701344"/>
                  </a:lnTo>
                  <a:lnTo>
                    <a:pt x="2850553" y="694918"/>
                  </a:lnTo>
                  <a:lnTo>
                    <a:pt x="2803995" y="691807"/>
                  </a:lnTo>
                  <a:lnTo>
                    <a:pt x="2757093" y="691248"/>
                  </a:lnTo>
                  <a:lnTo>
                    <a:pt x="2710027" y="692492"/>
                  </a:lnTo>
                  <a:lnTo>
                    <a:pt x="2361171" y="710006"/>
                  </a:lnTo>
                  <a:lnTo>
                    <a:pt x="2361171" y="853287"/>
                  </a:lnTo>
                  <a:lnTo>
                    <a:pt x="2724734" y="871347"/>
                  </a:lnTo>
                  <a:lnTo>
                    <a:pt x="2777667" y="875944"/>
                  </a:lnTo>
                  <a:lnTo>
                    <a:pt x="2829991" y="884707"/>
                  </a:lnTo>
                  <a:lnTo>
                    <a:pt x="2879433" y="899756"/>
                  </a:lnTo>
                  <a:lnTo>
                    <a:pt x="2923692" y="923239"/>
                  </a:lnTo>
                  <a:lnTo>
                    <a:pt x="2954502" y="956513"/>
                  </a:lnTo>
                  <a:lnTo>
                    <a:pt x="2963341" y="997534"/>
                  </a:lnTo>
                  <a:lnTo>
                    <a:pt x="2963113" y="998994"/>
                  </a:lnTo>
                  <a:lnTo>
                    <a:pt x="2962922" y="998842"/>
                  </a:lnTo>
                  <a:lnTo>
                    <a:pt x="2962859" y="998283"/>
                  </a:lnTo>
                  <a:lnTo>
                    <a:pt x="2962325" y="1007478"/>
                  </a:lnTo>
                  <a:lnTo>
                    <a:pt x="2961055" y="1033932"/>
                  </a:lnTo>
                  <a:lnTo>
                    <a:pt x="2729090" y="1033932"/>
                  </a:lnTo>
                  <a:lnTo>
                    <a:pt x="2674670" y="1036396"/>
                  </a:lnTo>
                  <a:lnTo>
                    <a:pt x="2622346" y="1043749"/>
                  </a:lnTo>
                  <a:lnTo>
                    <a:pt x="2572270" y="1055903"/>
                  </a:lnTo>
                  <a:lnTo>
                    <a:pt x="2524607" y="1072807"/>
                  </a:lnTo>
                  <a:lnTo>
                    <a:pt x="2479497" y="1094397"/>
                  </a:lnTo>
                  <a:lnTo>
                    <a:pt x="2437130" y="1120609"/>
                  </a:lnTo>
                  <a:lnTo>
                    <a:pt x="2397633" y="1151369"/>
                  </a:lnTo>
                  <a:lnTo>
                    <a:pt x="2361209" y="1186599"/>
                  </a:lnTo>
                  <a:lnTo>
                    <a:pt x="2317165" y="1240155"/>
                  </a:lnTo>
                  <a:lnTo>
                    <a:pt x="2281148" y="1296174"/>
                  </a:lnTo>
                  <a:lnTo>
                    <a:pt x="2252370" y="1353489"/>
                  </a:lnTo>
                  <a:lnTo>
                    <a:pt x="2230043" y="1410881"/>
                  </a:lnTo>
                  <a:lnTo>
                    <a:pt x="2213381" y="1467142"/>
                  </a:lnTo>
                  <a:lnTo>
                    <a:pt x="2201570" y="1521079"/>
                  </a:lnTo>
                  <a:lnTo>
                    <a:pt x="2193861" y="1571459"/>
                  </a:lnTo>
                  <a:lnTo>
                    <a:pt x="2189429" y="1617116"/>
                  </a:lnTo>
                  <a:lnTo>
                    <a:pt x="2187524" y="1656816"/>
                  </a:lnTo>
                  <a:lnTo>
                    <a:pt x="2187435" y="1693329"/>
                  </a:lnTo>
                  <a:lnTo>
                    <a:pt x="2188057" y="1713560"/>
                  </a:lnTo>
                  <a:lnTo>
                    <a:pt x="2188934" y="1728177"/>
                  </a:lnTo>
                  <a:lnTo>
                    <a:pt x="2488577" y="1728177"/>
                  </a:lnTo>
                  <a:lnTo>
                    <a:pt x="2487650" y="1693329"/>
                  </a:lnTo>
                  <a:lnTo>
                    <a:pt x="2489466" y="1648561"/>
                  </a:lnTo>
                  <a:lnTo>
                    <a:pt x="2495207" y="1597152"/>
                  </a:lnTo>
                  <a:lnTo>
                    <a:pt x="2506091" y="1542389"/>
                  </a:lnTo>
                  <a:lnTo>
                    <a:pt x="2523299" y="1487551"/>
                  </a:lnTo>
                  <a:lnTo>
                    <a:pt x="2548039" y="1435912"/>
                  </a:lnTo>
                  <a:lnTo>
                    <a:pt x="2581516" y="1390764"/>
                  </a:lnTo>
                  <a:lnTo>
                    <a:pt x="2631960" y="1353439"/>
                  </a:lnTo>
                  <a:lnTo>
                    <a:pt x="2673400" y="1339710"/>
                  </a:lnTo>
                  <a:lnTo>
                    <a:pt x="2729090" y="1334287"/>
                  </a:lnTo>
                  <a:lnTo>
                    <a:pt x="2946527" y="1334287"/>
                  </a:lnTo>
                  <a:lnTo>
                    <a:pt x="2927464" y="1728177"/>
                  </a:lnTo>
                  <a:lnTo>
                    <a:pt x="3225457" y="1728177"/>
                  </a:lnTo>
                  <a:close/>
                </a:path>
                <a:path w="4553585" h="1788160">
                  <a:moveTo>
                    <a:pt x="4210634" y="727113"/>
                  </a:moveTo>
                  <a:lnTo>
                    <a:pt x="4151007" y="715556"/>
                  </a:lnTo>
                  <a:lnTo>
                    <a:pt x="4090593" y="706602"/>
                  </a:lnTo>
                  <a:lnTo>
                    <a:pt x="4052303" y="703376"/>
                  </a:lnTo>
                  <a:lnTo>
                    <a:pt x="4009733" y="702360"/>
                  </a:lnTo>
                  <a:lnTo>
                    <a:pt x="3963695" y="703389"/>
                  </a:lnTo>
                  <a:lnTo>
                    <a:pt x="3914978" y="706348"/>
                  </a:lnTo>
                  <a:lnTo>
                    <a:pt x="3864368" y="711098"/>
                  </a:lnTo>
                  <a:lnTo>
                    <a:pt x="3812679" y="717486"/>
                  </a:lnTo>
                  <a:lnTo>
                    <a:pt x="3760698" y="725373"/>
                  </a:lnTo>
                  <a:lnTo>
                    <a:pt x="3709225" y="734644"/>
                  </a:lnTo>
                  <a:lnTo>
                    <a:pt x="3659047" y="745134"/>
                  </a:lnTo>
                  <a:lnTo>
                    <a:pt x="3610978" y="756716"/>
                  </a:lnTo>
                  <a:lnTo>
                    <a:pt x="3610978" y="541312"/>
                  </a:lnTo>
                  <a:lnTo>
                    <a:pt x="3310585" y="541312"/>
                  </a:lnTo>
                  <a:lnTo>
                    <a:pt x="3310585" y="1728177"/>
                  </a:lnTo>
                  <a:lnTo>
                    <a:pt x="3610978" y="1728177"/>
                  </a:lnTo>
                  <a:lnTo>
                    <a:pt x="3610978" y="1025969"/>
                  </a:lnTo>
                  <a:lnTo>
                    <a:pt x="3638054" y="986713"/>
                  </a:lnTo>
                  <a:lnTo>
                    <a:pt x="3671151" y="953871"/>
                  </a:lnTo>
                  <a:lnTo>
                    <a:pt x="3709352" y="926833"/>
                  </a:lnTo>
                  <a:lnTo>
                    <a:pt x="3751719" y="905027"/>
                  </a:lnTo>
                  <a:lnTo>
                    <a:pt x="3797338" y="887869"/>
                  </a:lnTo>
                  <a:lnTo>
                    <a:pt x="3845255" y="874750"/>
                  </a:lnTo>
                  <a:lnTo>
                    <a:pt x="3894569" y="865098"/>
                  </a:lnTo>
                  <a:lnTo>
                    <a:pt x="3944353" y="858316"/>
                  </a:lnTo>
                  <a:lnTo>
                    <a:pt x="3993667" y="853821"/>
                  </a:lnTo>
                  <a:lnTo>
                    <a:pt x="4041584" y="851014"/>
                  </a:lnTo>
                  <a:lnTo>
                    <a:pt x="4087177" y="849325"/>
                  </a:lnTo>
                  <a:lnTo>
                    <a:pt x="4167721" y="846874"/>
                  </a:lnTo>
                  <a:lnTo>
                    <a:pt x="4200804" y="844943"/>
                  </a:lnTo>
                  <a:lnTo>
                    <a:pt x="4210634" y="727113"/>
                  </a:lnTo>
                  <a:close/>
                </a:path>
                <a:path w="4553585" h="1788160">
                  <a:moveTo>
                    <a:pt x="4553343" y="506971"/>
                  </a:moveTo>
                  <a:lnTo>
                    <a:pt x="4515980" y="506971"/>
                  </a:lnTo>
                  <a:lnTo>
                    <a:pt x="4515980" y="1787537"/>
                  </a:lnTo>
                  <a:lnTo>
                    <a:pt x="4553343" y="1787537"/>
                  </a:lnTo>
                  <a:lnTo>
                    <a:pt x="4553343" y="506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41980" y="3426016"/>
            <a:ext cx="3459479" cy="12954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spc="4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FUNDO</a:t>
            </a:r>
            <a:endParaRPr sz="2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  <a:p>
            <a:pPr marL="12700" marR="5080">
              <a:lnSpc>
                <a:spcPct val="101000"/>
              </a:lnSpc>
            </a:pPr>
            <a:r>
              <a:rPr sz="2750" spc="2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DE </a:t>
            </a:r>
            <a:r>
              <a:rPr sz="2750" spc="-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FOMENTO</a:t>
            </a:r>
            <a:r>
              <a:rPr sz="2750" spc="-57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750" spc="-3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AGRÁRIO  </a:t>
            </a:r>
            <a:r>
              <a:rPr sz="2750" spc="-11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 </a:t>
            </a:r>
            <a:r>
              <a:rPr sz="2750" spc="-2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EXTENSÃO </a:t>
            </a:r>
            <a:r>
              <a:rPr sz="2750" spc="-10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RURAL,</a:t>
            </a:r>
            <a:r>
              <a:rPr sz="2750" spc="-66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 </a:t>
            </a:r>
            <a:r>
              <a:rPr sz="2750" spc="-7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FP</a:t>
            </a:r>
            <a:endParaRPr sz="2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sp>
        <p:nvSpPr>
          <p:cNvPr id="11271" name="Rectângulo 1">
            <a:extLst>
              <a:ext uri="{FF2B5EF4-FFF2-40B4-BE49-F238E27FC236}">
                <a16:creationId xmlns:a16="http://schemas.microsoft.com/office/drawing/2014/main" id="{7FFC6831-96B0-4E75-8198-3CDDBF0A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38" y="611951"/>
            <a:ext cx="10354028" cy="480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PT" sz="2400" b="1" spc="10" dirty="0">
                <a:solidFill>
                  <a:srgbClr val="1D401D"/>
                </a:solidFill>
                <a:ea typeface="+mj-ea"/>
                <a:cs typeface="Arial" panose="020B0604020202020204" pitchFamily="34" charset="0"/>
              </a:rPr>
              <a:t> </a:t>
            </a:r>
            <a:endParaRPr lang="pt-PT" sz="2400" b="1" spc="10" dirty="0">
              <a:solidFill>
                <a:srgbClr val="1D401D"/>
              </a:solidFill>
              <a:latin typeface="Avenir Next LT Pro" panose="020B0504020202020204" pitchFamily="34" charset="0"/>
              <a:ea typeface="+mj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9190" y="2505670"/>
            <a:ext cx="74936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INTRODUÇÃO                                                                               </a:t>
            </a:r>
            <a:endParaRPr lang="en-US" sz="44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5677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grpSp>
        <p:nvGrpSpPr>
          <p:cNvPr id="11269" name="object 7">
            <a:extLst>
              <a:ext uri="{FF2B5EF4-FFF2-40B4-BE49-F238E27FC236}">
                <a16:creationId xmlns:a16="http://schemas.microsoft.com/office/drawing/2014/main" id="{FE3F206C-D216-4335-86E2-87F3E3DD357A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2" name="object 8">
              <a:extLst>
                <a:ext uri="{FF2B5EF4-FFF2-40B4-BE49-F238E27FC236}">
                  <a16:creationId xmlns:a16="http://schemas.microsoft.com/office/drawing/2014/main" id="{3026A109-5AA8-4FF3-B21A-0909A29A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2" name="object 9">
              <a:extLst>
                <a:ext uri="{FF2B5EF4-FFF2-40B4-BE49-F238E27FC236}">
                  <a16:creationId xmlns:a16="http://schemas.microsoft.com/office/drawing/2014/main" id="{7845EB90-5A17-487E-86D3-F441980E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3" name="object 10">
              <a:extLst>
                <a:ext uri="{FF2B5EF4-FFF2-40B4-BE49-F238E27FC236}">
                  <a16:creationId xmlns:a16="http://schemas.microsoft.com/office/drawing/2014/main" id="{8AB4F494-17DC-4916-B513-E41BB337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70516" y="1404651"/>
            <a:ext cx="1028328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1200"/>
              </a:spcAft>
            </a:pPr>
            <a:r>
              <a:rPr lang="pt-PT" sz="2000" kern="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presente documento tem como objectivo primordial apresentar as </a:t>
            </a:r>
            <a:r>
              <a:rPr lang="pt-PT" sz="2000" kern="1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Oportunidades de Investimento no Sector de Agro-negócio com enfoque para o Fomento Agrário e Extensão Rural em Moçambique  </a:t>
            </a:r>
            <a:r>
              <a:rPr lang="pt-PT" sz="2000" kern="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tomou como base: </a:t>
            </a:r>
          </a:p>
          <a:p>
            <a:pPr marL="800100" lvl="1" indent="-342900" algn="just">
              <a:lnSpc>
                <a:spcPct val="200000"/>
              </a:lnSpc>
              <a:buFont typeface="System Font Regular"/>
              <a:buChar char="―"/>
            </a:pPr>
            <a:r>
              <a:rPr lang="pt-PT" sz="2000" kern="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Estratégia Nacional de Desenvolvimento (ENDE);</a:t>
            </a:r>
          </a:p>
          <a:p>
            <a:pPr marL="800100" lvl="1" indent="-342900" algn="just">
              <a:lnSpc>
                <a:spcPct val="200000"/>
              </a:lnSpc>
              <a:buFont typeface="System Font Regular"/>
              <a:buChar char="―"/>
            </a:pPr>
            <a:r>
              <a:rPr lang="pt-PT" sz="2000" kern="1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Estratégico de Desenvolvimento do Sector Agrário (PEDSA 2030).</a:t>
            </a:r>
            <a:endParaRPr lang="pt-PT" sz="2000" kern="100" dirty="0">
              <a:effectLst/>
              <a:latin typeface="Avenir Next" panose="020B0503020202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1539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grpSp>
        <p:nvGrpSpPr>
          <p:cNvPr id="11269" name="object 7">
            <a:extLst>
              <a:ext uri="{FF2B5EF4-FFF2-40B4-BE49-F238E27FC236}">
                <a16:creationId xmlns:a16="http://schemas.microsoft.com/office/drawing/2014/main" id="{FE3F206C-D216-4335-86E2-87F3E3DD357A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2" name="object 8">
              <a:extLst>
                <a:ext uri="{FF2B5EF4-FFF2-40B4-BE49-F238E27FC236}">
                  <a16:creationId xmlns:a16="http://schemas.microsoft.com/office/drawing/2014/main" id="{3026A109-5AA8-4FF3-B21A-0909A29A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2" name="object 9">
              <a:extLst>
                <a:ext uri="{FF2B5EF4-FFF2-40B4-BE49-F238E27FC236}">
                  <a16:creationId xmlns:a16="http://schemas.microsoft.com/office/drawing/2014/main" id="{7845EB90-5A17-487E-86D3-F441980E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3" name="object 10">
              <a:extLst>
                <a:ext uri="{FF2B5EF4-FFF2-40B4-BE49-F238E27FC236}">
                  <a16:creationId xmlns:a16="http://schemas.microsoft.com/office/drawing/2014/main" id="{8AB4F494-17DC-4916-B513-E41BB337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99209" y="1349545"/>
            <a:ext cx="10254592" cy="38933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200000"/>
              </a:lnSpc>
              <a:buSzPct val="100000"/>
              <a:defRPr/>
            </a:pPr>
            <a:r>
              <a:rPr lang="pt-PT" sz="2000" dirty="0">
                <a:effectLst/>
                <a:latin typeface="Avenir Next" panose="020B0503020202020204" pitchFamily="34" charset="0"/>
              </a:rPr>
              <a:t>Em Moçambique, 66,6% da população reside nas zonas rurais e desta, cerca de 99% pratica a agricultura familiar, que representa cerca de 82% da economia rural.</a:t>
            </a:r>
          </a:p>
          <a:p>
            <a:pPr algn="just">
              <a:lnSpc>
                <a:spcPct val="200000"/>
              </a:lnSpc>
              <a:buSzPct val="100000"/>
              <a:defRPr/>
            </a:pPr>
            <a:endParaRPr lang="pt-PT" sz="2000" dirty="0">
              <a:effectLst/>
              <a:latin typeface="Avenir Next" panose="020B0503020202020204" pitchFamily="34" charset="0"/>
            </a:endParaRPr>
          </a:p>
          <a:p>
            <a:pPr algn="just">
              <a:lnSpc>
                <a:spcPct val="200000"/>
              </a:lnSpc>
              <a:buSzPct val="100000"/>
              <a:defRPr/>
            </a:pP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Times New Roman" panose="02020603050405020304" pitchFamily="18" charset="0"/>
                <a:cs typeface="+mj-cs"/>
                <a:sym typeface="Calibri"/>
              </a:rPr>
              <a:t>De acordo o IAI 2023, no país existem cerca de 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Times New Roman" panose="02020603050405020304" pitchFamily="18" charset="0"/>
                <a:cs typeface="+mj-cs"/>
                <a:sym typeface="Calibri"/>
              </a:rPr>
              <a:t>4,5 milhões 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j-ea"/>
                <a:cs typeface="+mj-cs"/>
                <a:sym typeface="Calibri"/>
              </a:rPr>
              <a:t>de explorações agro-pecuárias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Times New Roman" panose="02020603050405020304" pitchFamily="18" charset="0"/>
                <a:cs typeface="+mj-cs"/>
                <a:sym typeface="Calibri"/>
              </a:rPr>
              <a:t>, das quais um universo de 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venir Next" panose="020B0503020202020204" pitchFamily="34" charset="0"/>
                <a:ea typeface="+mj-ea"/>
                <a:cs typeface="+mj-cs"/>
                <a:sym typeface="Calibri"/>
              </a:rPr>
              <a:t>98,3%</a:t>
            </a:r>
            <a:r>
              <a:rPr kumimoji="0" lang="pt-PT" sz="20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Avenir Next" panose="020B0503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kumimoji="0" lang="pt-PT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+mj-ea"/>
                <a:cs typeface="+mj-cs"/>
                <a:sym typeface="Calibri"/>
              </a:rPr>
              <a:t>são pequenas.</a:t>
            </a:r>
            <a:endParaRPr lang="en-GB" sz="2000" dirty="0">
              <a:effectLst/>
              <a:latin typeface="Avenir Next" panose="020B0503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Calibri" panose="020F0502020204030204" pitchFamily="34" charset="0"/>
              <a:cs typeface="Arial" panose="020B0604020202020204" pitchFamily="34" charset="0"/>
              <a:sym typeface="Calibri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pt-PT" sz="2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869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id="{91EA6CCF-D5D6-363F-50B3-4CD68CF49513}"/>
              </a:ext>
            </a:extLst>
          </p:cNvPr>
          <p:cNvCxnSpPr/>
          <p:nvPr/>
        </p:nvCxnSpPr>
        <p:spPr>
          <a:xfrm>
            <a:off x="7198704" y="5170382"/>
            <a:ext cx="878541" cy="0"/>
          </a:xfrm>
          <a:prstGeom prst="straightConnector1">
            <a:avLst/>
          </a:prstGeom>
          <a:ln w="57150" cap="flat" cmpd="sng" algn="ctr">
            <a:solidFill>
              <a:srgbClr val="76717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grpSp>
        <p:nvGrpSpPr>
          <p:cNvPr id="11269" name="object 7">
            <a:extLst>
              <a:ext uri="{FF2B5EF4-FFF2-40B4-BE49-F238E27FC236}">
                <a16:creationId xmlns:a16="http://schemas.microsoft.com/office/drawing/2014/main" id="{FE3F206C-D216-4335-86E2-87F3E3DD357A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2" name="object 8">
              <a:extLst>
                <a:ext uri="{FF2B5EF4-FFF2-40B4-BE49-F238E27FC236}">
                  <a16:creationId xmlns:a16="http://schemas.microsoft.com/office/drawing/2014/main" id="{3026A109-5AA8-4FF3-B21A-0909A29A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2" name="object 9">
              <a:extLst>
                <a:ext uri="{FF2B5EF4-FFF2-40B4-BE49-F238E27FC236}">
                  <a16:creationId xmlns:a16="http://schemas.microsoft.com/office/drawing/2014/main" id="{7845EB90-5A17-487E-86D3-F441980E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3" name="object 10">
              <a:extLst>
                <a:ext uri="{FF2B5EF4-FFF2-40B4-BE49-F238E27FC236}">
                  <a16:creationId xmlns:a16="http://schemas.microsoft.com/office/drawing/2014/main" id="{8AB4F494-17DC-4916-B513-E41BB337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441169" y="568206"/>
            <a:ext cx="11309662" cy="74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100000"/>
              <a:defRPr/>
            </a:pPr>
            <a:r>
              <a:rPr lang="pt-PT" sz="2000" kern="0" dirty="0">
                <a:solidFill>
                  <a:srgbClr val="000000"/>
                </a:solidFill>
                <a:latin typeface="Avenir Next LT Pro" panose="020B0504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lang="pt-PT" sz="2000" kern="0" dirty="0">
                <a:solidFill>
                  <a:srgbClr val="000000"/>
                </a:solidFill>
                <a:latin typeface="Avenir Next LT Pro" panose="020B0504020202020204" pitchFamily="34" charset="0"/>
                <a:cs typeface="+mj-cs"/>
              </a:rPr>
              <a:t>A agricultura familiar em Moçambique representa </a:t>
            </a:r>
            <a:r>
              <a:rPr lang="pt-PT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cs typeface="+mj-cs"/>
                <a:sym typeface="Calibri"/>
              </a:rPr>
              <a:t>98,3%</a:t>
            </a:r>
            <a:r>
              <a:rPr lang="pt-PT" sz="3200" b="1" kern="0" dirty="0">
                <a:latin typeface="Avenir Next LT Pro" panose="020B0504020202020204" pitchFamily="34" charset="0"/>
                <a:cs typeface="+mj-cs"/>
              </a:rPr>
              <a:t> </a:t>
            </a:r>
            <a:r>
              <a:rPr lang="pt-PT" sz="2000" kern="0" dirty="0">
                <a:solidFill>
                  <a:srgbClr val="000000"/>
                </a:solidFill>
                <a:latin typeface="Avenir Next LT Pro" panose="020B0504020202020204" pitchFamily="34" charset="0"/>
                <a:cs typeface="+mj-cs"/>
              </a:rPr>
              <a:t>das explorações agrícolas no País.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47F84-3395-2D70-F164-0D502FA3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492" y="1735269"/>
            <a:ext cx="5961256" cy="42399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5CE5A8-000F-4C50-A56B-C77F3DF902DC}"/>
              </a:ext>
            </a:extLst>
          </p:cNvPr>
          <p:cNvSpPr txBox="1"/>
          <p:nvPr/>
        </p:nvSpPr>
        <p:spPr>
          <a:xfrm>
            <a:off x="6534600" y="2350379"/>
            <a:ext cx="2743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kern="0" dirty="0">
                <a:solidFill>
                  <a:srgbClr val="000000"/>
                </a:solidFill>
                <a:latin typeface="Avenir Next LT Pro" panose="020B0504020202020204" pitchFamily="34" charset="0"/>
                <a:ea typeface="Times New Roman" panose="02020603050405020304" pitchFamily="18" charset="0"/>
                <a:cs typeface="+mj-cs"/>
                <a:sym typeface="Calibri"/>
              </a:rPr>
              <a:t>G</a:t>
            </a:r>
            <a:r>
              <a:rPr kumimoji="0" lang="pt-PT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cs typeface="+mj-cs"/>
                <a:sym typeface="Calibri"/>
              </a:rPr>
              <a:t>randes explorações</a:t>
            </a:r>
            <a:endParaRPr lang="pt-PT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D0BD3E-9F9C-7E65-12EF-742AC58A8172}"/>
              </a:ext>
            </a:extLst>
          </p:cNvPr>
          <p:cNvSpPr txBox="1"/>
          <p:nvPr/>
        </p:nvSpPr>
        <p:spPr>
          <a:xfrm>
            <a:off x="7386750" y="3608566"/>
            <a:ext cx="2447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kern="0" dirty="0">
                <a:solidFill>
                  <a:srgbClr val="000000"/>
                </a:solidFill>
                <a:latin typeface="Avenir Next LT Pro" panose="020B0504020202020204" pitchFamily="34" charset="0"/>
                <a:ea typeface="Times New Roman" panose="02020603050405020304" pitchFamily="18" charset="0"/>
                <a:cs typeface="+mj-cs"/>
                <a:sym typeface="Calibri"/>
              </a:rPr>
              <a:t>M</a:t>
            </a:r>
            <a:r>
              <a:rPr kumimoji="0" lang="pt-PT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cs typeface="+mj-cs"/>
                <a:sym typeface="Calibri"/>
              </a:rPr>
              <a:t>édias explorações</a:t>
            </a:r>
            <a:endParaRPr lang="pt-PT" dirty="0">
              <a:latin typeface="Avenir Next LT Pro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13895-C9C1-3036-1A24-B8D4C2CB3CAD}"/>
              </a:ext>
            </a:extLst>
          </p:cNvPr>
          <p:cNvSpPr txBox="1"/>
          <p:nvPr/>
        </p:nvSpPr>
        <p:spPr>
          <a:xfrm>
            <a:off x="8077245" y="4996290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kern="0" dirty="0">
                <a:solidFill>
                  <a:srgbClr val="000000"/>
                </a:solidFill>
                <a:latin typeface="Avenir Next LT Pro" panose="020B0504020202020204" pitchFamily="34" charset="0"/>
                <a:ea typeface="+mj-ea"/>
                <a:cs typeface="+mj-cs"/>
                <a:sym typeface="Calibri"/>
              </a:rPr>
              <a:t>P</a:t>
            </a:r>
            <a:r>
              <a:rPr kumimoji="0" lang="pt-PT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  <a:sym typeface="Calibri"/>
              </a:rPr>
              <a:t>equenas</a:t>
            </a:r>
            <a:r>
              <a:rPr kumimoji="0" lang="pt-PT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+mj-ea"/>
                <a:cs typeface="+mj-cs"/>
                <a:sym typeface="Calibri"/>
              </a:rPr>
              <a:t> </a:t>
            </a:r>
            <a:r>
              <a:rPr kumimoji="0" lang="pt-PT" b="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Times New Roman" panose="02020603050405020304" pitchFamily="18" charset="0"/>
                <a:cs typeface="+mj-cs"/>
                <a:sym typeface="Calibri"/>
              </a:rPr>
              <a:t>explorações</a:t>
            </a:r>
            <a:r>
              <a:rPr lang="pt-PT" kern="0" dirty="0">
                <a:solidFill>
                  <a:srgbClr val="000000"/>
                </a:solidFill>
                <a:latin typeface="Avenir Next LT Pro" panose="020B0504020202020204" pitchFamily="34" charset="0"/>
                <a:ea typeface="+mj-ea"/>
                <a:cs typeface="+mj-cs"/>
                <a:sym typeface="Calibri"/>
              </a:rPr>
              <a:t> </a:t>
            </a:r>
            <a:endParaRPr lang="en-US" dirty="0">
              <a:latin typeface="Avenir Next LT Pro" panose="020B0504020202020204" pitchFamily="34" charset="0"/>
            </a:endParaRPr>
          </a:p>
        </p:txBody>
      </p:sp>
      <p:cxnSp>
        <p:nvCxnSpPr>
          <p:cNvPr id="8" name="Conexão reta unidirecional 7">
            <a:extLst>
              <a:ext uri="{FF2B5EF4-FFF2-40B4-BE49-F238E27FC236}">
                <a16:creationId xmlns:a16="http://schemas.microsoft.com/office/drawing/2014/main" id="{54219ABC-E1AF-5D39-2247-0E0192243023}"/>
              </a:ext>
            </a:extLst>
          </p:cNvPr>
          <p:cNvCxnSpPr/>
          <p:nvPr/>
        </p:nvCxnSpPr>
        <p:spPr>
          <a:xfrm>
            <a:off x="6508209" y="3855238"/>
            <a:ext cx="878541" cy="0"/>
          </a:xfrm>
          <a:prstGeom prst="straightConnector1">
            <a:avLst/>
          </a:prstGeom>
          <a:ln w="57150" cap="flat" cmpd="sng" algn="ctr">
            <a:solidFill>
              <a:srgbClr val="AFABAB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Conexão reta unidirecional 8">
            <a:extLst>
              <a:ext uri="{FF2B5EF4-FFF2-40B4-BE49-F238E27FC236}">
                <a16:creationId xmlns:a16="http://schemas.microsoft.com/office/drawing/2014/main" id="{787E2445-7577-7711-5D03-99CAF9C65F6E}"/>
              </a:ext>
            </a:extLst>
          </p:cNvPr>
          <p:cNvCxnSpPr/>
          <p:nvPr/>
        </p:nvCxnSpPr>
        <p:spPr>
          <a:xfrm>
            <a:off x="5629668" y="2522611"/>
            <a:ext cx="878541" cy="0"/>
          </a:xfrm>
          <a:prstGeom prst="straightConnector1">
            <a:avLst/>
          </a:prstGeom>
          <a:ln w="57150" cap="flat" cmpd="sng" algn="ctr">
            <a:solidFill>
              <a:srgbClr val="D0CECE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520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grpSp>
        <p:nvGrpSpPr>
          <p:cNvPr id="11269" name="object 7">
            <a:extLst>
              <a:ext uri="{FF2B5EF4-FFF2-40B4-BE49-F238E27FC236}">
                <a16:creationId xmlns:a16="http://schemas.microsoft.com/office/drawing/2014/main" id="{FE3F206C-D216-4335-86E2-87F3E3DD357A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2" name="object 8">
              <a:extLst>
                <a:ext uri="{FF2B5EF4-FFF2-40B4-BE49-F238E27FC236}">
                  <a16:creationId xmlns:a16="http://schemas.microsoft.com/office/drawing/2014/main" id="{3026A109-5AA8-4FF3-B21A-0909A29A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2" name="object 9">
              <a:extLst>
                <a:ext uri="{FF2B5EF4-FFF2-40B4-BE49-F238E27FC236}">
                  <a16:creationId xmlns:a16="http://schemas.microsoft.com/office/drawing/2014/main" id="{7845EB90-5A17-487E-86D3-F441980E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3" name="object 10">
              <a:extLst>
                <a:ext uri="{FF2B5EF4-FFF2-40B4-BE49-F238E27FC236}">
                  <a16:creationId xmlns:a16="http://schemas.microsoft.com/office/drawing/2014/main" id="{8AB4F494-17DC-4916-B513-E41BB337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D48594-8ABE-C931-AE16-F26A3307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860" y="847492"/>
            <a:ext cx="9316420" cy="54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415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FE3F206C-D216-4335-86E2-87F3E3DD357A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05413"/>
            <a:ext cx="1533525" cy="1652587"/>
            <a:chOff x="10658792" y="5205438"/>
            <a:chExt cx="1533525" cy="1652905"/>
          </a:xfrm>
        </p:grpSpPr>
        <p:sp>
          <p:nvSpPr>
            <p:cNvPr id="2" name="object 8">
              <a:extLst>
                <a:ext uri="{FF2B5EF4-FFF2-40B4-BE49-F238E27FC236}">
                  <a16:creationId xmlns:a16="http://schemas.microsoft.com/office/drawing/2014/main" id="{3026A109-5AA8-4FF3-B21A-0909A29A7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2" name="object 9">
              <a:extLst>
                <a:ext uri="{FF2B5EF4-FFF2-40B4-BE49-F238E27FC236}">
                  <a16:creationId xmlns:a16="http://schemas.microsoft.com/office/drawing/2014/main" id="{7845EB90-5A17-487E-86D3-F441980E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273" name="object 10">
              <a:extLst>
                <a:ext uri="{FF2B5EF4-FFF2-40B4-BE49-F238E27FC236}">
                  <a16:creationId xmlns:a16="http://schemas.microsoft.com/office/drawing/2014/main" id="{8AB4F494-17DC-4916-B513-E41BB337A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11271" name="Rectângulo 1">
            <a:extLst>
              <a:ext uri="{FF2B5EF4-FFF2-40B4-BE49-F238E27FC236}">
                <a16:creationId xmlns:a16="http://schemas.microsoft.com/office/drawing/2014/main" id="{7FFC6831-96B0-4E75-8198-3CDDBF0A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38" y="611951"/>
            <a:ext cx="10354028" cy="480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PT" sz="2400" b="1" spc="10" dirty="0">
                <a:solidFill>
                  <a:srgbClr val="1D401D"/>
                </a:solidFill>
                <a:ea typeface="+mj-ea"/>
                <a:cs typeface="Arial" panose="020B0604020202020204" pitchFamily="34" charset="0"/>
              </a:rPr>
              <a:t> </a:t>
            </a:r>
            <a:endParaRPr lang="pt-PT" sz="2400" b="1" spc="10" dirty="0">
              <a:solidFill>
                <a:srgbClr val="1D401D"/>
              </a:solidFill>
              <a:latin typeface="Avenir Next LT Pro" panose="020B0504020202020204" pitchFamily="34" charset="0"/>
              <a:ea typeface="+mj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773" y="1274480"/>
            <a:ext cx="10197462" cy="450892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pt-PT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Objectivo </a:t>
            </a:r>
            <a:r>
              <a:rPr lang="pt-PT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PT" sz="2200" b="1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entral</a:t>
            </a:r>
            <a:endParaRPr lang="pt-PT" sz="2200" b="1" kern="1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441325" algn="just">
              <a:lnSpc>
                <a:spcPct val="150000"/>
              </a:lnSpc>
              <a:spcAft>
                <a:spcPts val="800"/>
              </a:spcAft>
              <a:buFont typeface="Arial Unicode MS" panose="020B0604020202020204" pitchFamily="34" charset="-128"/>
              <a:buChar char="—"/>
            </a:pPr>
            <a:r>
              <a:rPr lang="pt-PT" sz="2200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Melhorar os níveis de produção, produtividade e competitividade agro-pecuária e resiliente as mudanças climática;</a:t>
            </a:r>
          </a:p>
          <a:p>
            <a:pPr marL="800100" lvl="1" indent="-441325" algn="just">
              <a:lnSpc>
                <a:spcPct val="150000"/>
              </a:lnSpc>
              <a:spcAft>
                <a:spcPts val="800"/>
              </a:spcAft>
              <a:buFont typeface="Arial Unicode MS" panose="020B0604020202020204" pitchFamily="34" charset="-128"/>
              <a:buChar char="—"/>
            </a:pPr>
            <a:r>
              <a:rPr lang="pt-PT" sz="2200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Assegurar ao AF o acesso físico e económico aos alimentos necessários, de modo que tenham uma vida activa e saudável, realizando o seu direito humano à alimentação adequada; e</a:t>
            </a:r>
          </a:p>
          <a:p>
            <a:pPr marL="800100" lvl="1" indent="-441325" algn="just">
              <a:lnSpc>
                <a:spcPct val="150000"/>
              </a:lnSpc>
              <a:spcAft>
                <a:spcPts val="800"/>
              </a:spcAft>
              <a:buFont typeface="Arial Unicode MS" panose="020B0604020202020204" pitchFamily="34" charset="-128"/>
              <a:buChar char="—"/>
            </a:pPr>
            <a:r>
              <a:rPr lang="pt-PT" sz="2200" kern="100" dirty="0">
                <a:latin typeface="Avenir Next LT Pro" panose="020B0504020202020204" pitchFamily="34" charset="0"/>
                <a:cs typeface="Times New Roman" panose="02020603050405020304" pitchFamily="18" charset="0"/>
              </a:rPr>
              <a:t>Garantir a matéria prima para a Indústria.</a:t>
            </a:r>
          </a:p>
          <a:p>
            <a:pPr algn="just"/>
            <a:endParaRPr lang="en-US" sz="20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8043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B72DDBE-1B7A-489B-9435-F4965B8F6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0B798-5A87-4546-8A28-2AF2A16E1D81}" type="slidenum">
              <a:rPr lang="en-US" altLang="pt-PT" sz="1200">
                <a:solidFill>
                  <a:srgbClr val="888888"/>
                </a:solidFill>
                <a:cs typeface="Helvetica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pt-PT" sz="1200" dirty="0">
              <a:solidFill>
                <a:srgbClr val="888888"/>
              </a:solidFill>
              <a:cs typeface="Helvetica" panose="020B0604020202020204" pitchFamily="34" charset="0"/>
            </a:endParaRPr>
          </a:p>
        </p:txBody>
      </p:sp>
      <p:sp>
        <p:nvSpPr>
          <p:cNvPr id="11271" name="Rectângulo 1">
            <a:extLst>
              <a:ext uri="{FF2B5EF4-FFF2-40B4-BE49-F238E27FC236}">
                <a16:creationId xmlns:a16="http://schemas.microsoft.com/office/drawing/2014/main" id="{7FFC6831-96B0-4E75-8198-3CDDBF0A2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138" y="611951"/>
            <a:ext cx="10354028" cy="4806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pt-PT" sz="2400" b="1" spc="10" dirty="0">
                <a:solidFill>
                  <a:srgbClr val="1D401D"/>
                </a:solidFill>
                <a:ea typeface="+mj-ea"/>
                <a:cs typeface="Arial" panose="020B0604020202020204" pitchFamily="34" charset="0"/>
              </a:rPr>
              <a:t> </a:t>
            </a:r>
            <a:endParaRPr lang="pt-PT" sz="2400" b="1" spc="10" dirty="0">
              <a:solidFill>
                <a:srgbClr val="1D401D"/>
              </a:solidFill>
              <a:latin typeface="Avenir Next LT Pro" panose="020B0504020202020204" pitchFamily="34" charset="0"/>
              <a:ea typeface="+mj-ea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8986" y="2598003"/>
            <a:ext cx="10354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t-BR" sz="4400" b="1" dirty="0">
                <a:latin typeface="Avenir next 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pt-PT" sz="44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PRIORIDADES ESTRATÉGICAS </a:t>
            </a:r>
            <a:endParaRPr lang="en-US" sz="44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131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396" imgH="396" progId="TCLayout.ActiveDocument.1">
                  <p:embed/>
                </p:oleObj>
              </mc:Choice>
              <mc:Fallback>
                <p:oleObj name="think-cell Slide" r:id="rId6" imgW="396" imgH="39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" y="1123825"/>
            <a:ext cx="4611895" cy="85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l" defTabSz="914400" rtl="0"/>
            <a:endParaRPr lang="en-GB" sz="2400" b="1" kern="0" dirty="0">
              <a:solidFill>
                <a:sysClr val="windowText" lastClr="000000"/>
              </a:solidFill>
              <a:latin typeface="Avenir Next" panose="020B0503020202020204" pitchFamily="34" charset="0"/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>
          <a:xfrm>
            <a:off x="614680" y="801382"/>
            <a:ext cx="10515600" cy="47519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Aft>
                <a:spcPts val="1985"/>
              </a:spcAft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INVESTIGAÇÃO AGRÁRIA</a:t>
            </a: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PT" sz="20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desenvolver e disponibilizar  tecnologias adequadas, inovadoras e práticas melhoradas de produção agro-pecuária sustentáveis, competitivas e resilientes</a:t>
            </a:r>
            <a:r>
              <a:rPr lang="pt-PT" sz="20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1985"/>
              </a:spcAft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EXTENSÃO RURAL: </a:t>
            </a:r>
            <a:r>
              <a:rPr lang="pt-PT" sz="20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Profissionalizar e fortalecer os Serviços de Assistência </a:t>
            </a:r>
            <a:r>
              <a:rPr lang="pt-PT" sz="20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PT" sz="20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écnica e Extensão </a:t>
            </a:r>
            <a:r>
              <a:rPr lang="pt-PT" sz="20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PT" sz="20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ural inclusivos</a:t>
            </a:r>
            <a:r>
              <a:rPr lang="pt-PT" sz="2000" dirty="0"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PT" sz="2000" dirty="0">
                <a:effectLst/>
                <a:latin typeface="Avenir Next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Aft>
                <a:spcPts val="1985"/>
              </a:spcAft>
              <a:buNone/>
            </a:pP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CADEIA DE PRODU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ÇÃO</a:t>
            </a:r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Times New Roman" panose="02020603050405020304" pitchFamily="18" charset="0"/>
              </a:rPr>
              <a:t> DE INSUMOS AGRO-PECUÁRIOS:  </a:t>
            </a:r>
            <a:r>
              <a:rPr lang="pt-PT" sz="2000" dirty="0">
                <a:latin typeface="Avenir Next" panose="020B0503020202020204" pitchFamily="34" charset="0"/>
                <a:cs typeface="Times New Roman" panose="02020603050405020304" pitchFamily="18" charset="0"/>
              </a:rPr>
              <a:t>Fortalecer a cadeia de insumos através do aumento da biossegurança agro-pecuária, controlo hígiosanitário, </a:t>
            </a:r>
            <a:r>
              <a:rPr lang="pt-PT" sz="2000" dirty="0" err="1">
                <a:latin typeface="Avenir Next" panose="020B0503020202020204" pitchFamily="34" charset="0"/>
                <a:cs typeface="Times New Roman" panose="02020603050405020304" pitchFamily="18" charset="0"/>
              </a:rPr>
              <a:t>zoosanitário</a:t>
            </a:r>
            <a:r>
              <a:rPr lang="pt-PT" sz="2000" dirty="0">
                <a:latin typeface="Avenir Next" panose="020B0503020202020204" pitchFamily="34" charset="0"/>
                <a:cs typeface="Times New Roman" panose="02020603050405020304" pitchFamily="18" charset="0"/>
              </a:rPr>
              <a:t> e </a:t>
            </a:r>
            <a:r>
              <a:rPr lang="pt-PT" sz="2000" dirty="0" err="1">
                <a:latin typeface="Avenir Next" panose="020B0503020202020204" pitchFamily="34" charset="0"/>
                <a:cs typeface="Times New Roman" panose="02020603050405020304" pitchFamily="18" charset="0"/>
              </a:rPr>
              <a:t>fitosanitário</a:t>
            </a:r>
            <a:r>
              <a:rPr lang="pt-PT" sz="2000" dirty="0">
                <a:latin typeface="Avenir Next" panose="020B0503020202020204" pitchFamily="34" charset="0"/>
                <a:cs typeface="Times New Roman" panose="02020603050405020304" pitchFamily="18" charset="0"/>
              </a:rPr>
              <a:t>, e facilitação do acesso à serviços de irrigação aos produtores.</a:t>
            </a:r>
            <a:endParaRPr lang="pt-PT" sz="2000" dirty="0">
              <a:effectLst/>
              <a:latin typeface="Avenir Next" panose="020B0503020202020204" pitchFamily="34" charset="0"/>
              <a:ea typeface="DengXian Light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8123D65-EDEE-46AE-A9B0-BCF936545873}" type="slidenum">
              <a:rPr lang="en-US" smtClean="0"/>
              <a:pPr rtl="0"/>
              <a:t>9</a:t>
            </a:fld>
            <a:endParaRPr lang="en-US" dirty="0"/>
          </a:p>
        </p:txBody>
      </p:sp>
      <p:grpSp>
        <p:nvGrpSpPr>
          <p:cNvPr id="2" name="object 7">
            <a:extLst>
              <a:ext uri="{FF2B5EF4-FFF2-40B4-BE49-F238E27FC236}">
                <a16:creationId xmlns:a16="http://schemas.microsoft.com/office/drawing/2014/main" id="{431A9D6A-D581-4249-4F4A-C5BE10A42E64}"/>
              </a:ext>
            </a:extLst>
          </p:cNvPr>
          <p:cNvGrpSpPr>
            <a:grpSpLocks/>
          </p:cNvGrpSpPr>
          <p:nvPr/>
        </p:nvGrpSpPr>
        <p:grpSpPr bwMode="auto">
          <a:xfrm>
            <a:off x="10658475" y="5238866"/>
            <a:ext cx="1533525" cy="1652587"/>
            <a:chOff x="10658792" y="5205438"/>
            <a:chExt cx="1533525" cy="165290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4048660E-FDBF-7249-CE94-EFACF479E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8792" y="5205438"/>
              <a:ext cx="1533525" cy="1652905"/>
            </a:xfrm>
            <a:custGeom>
              <a:avLst/>
              <a:gdLst>
                <a:gd name="T0" fmla="*/ 1533207 w 1533525"/>
                <a:gd name="T1" fmla="*/ 0 h 1652904"/>
                <a:gd name="T2" fmla="*/ 0 w 1533525"/>
                <a:gd name="T3" fmla="*/ 0 h 1652904"/>
                <a:gd name="T4" fmla="*/ 0 w 1533525"/>
                <a:gd name="T5" fmla="*/ 1348331 h 1652904"/>
                <a:gd name="T6" fmla="*/ 894 w 1533525"/>
                <a:gd name="T7" fmla="*/ 1397147 h 1652904"/>
                <a:gd name="T8" fmla="*/ 3557 w 1533525"/>
                <a:gd name="T9" fmla="*/ 1445478 h 1652904"/>
                <a:gd name="T10" fmla="*/ 7958 w 1533525"/>
                <a:gd name="T11" fmla="*/ 1493297 h 1652904"/>
                <a:gd name="T12" fmla="*/ 14065 w 1533525"/>
                <a:gd name="T13" fmla="*/ 1540574 h 1652904"/>
                <a:gd name="T14" fmla="*/ 21849 w 1533525"/>
                <a:gd name="T15" fmla="*/ 1587284 h 1652904"/>
                <a:gd name="T16" fmla="*/ 31278 w 1533525"/>
                <a:gd name="T17" fmla="*/ 1633396 h 1652904"/>
                <a:gd name="T18" fmla="*/ 35933 w 1533525"/>
                <a:gd name="T19" fmla="*/ 1652569 h 1652904"/>
                <a:gd name="T20" fmla="*/ 524512 w 1533525"/>
                <a:gd name="T21" fmla="*/ 1652569 h 1652904"/>
                <a:gd name="T22" fmla="*/ 520479 w 1533525"/>
                <a:gd name="T23" fmla="*/ 1640809 h 1652904"/>
                <a:gd name="T24" fmla="*/ 507087 w 1533525"/>
                <a:gd name="T25" fmla="*/ 1595957 h 1652904"/>
                <a:gd name="T26" fmla="*/ 495138 w 1533525"/>
                <a:gd name="T27" fmla="*/ 1549413 h 1652904"/>
                <a:gd name="T28" fmla="*/ 484659 w 1533525"/>
                <a:gd name="T29" fmla="*/ 1501154 h 1652904"/>
                <a:gd name="T30" fmla="*/ 475675 w 1533525"/>
                <a:gd name="T31" fmla="*/ 1451158 h 1652904"/>
                <a:gd name="T32" fmla="*/ 468211 w 1533525"/>
                <a:gd name="T33" fmla="*/ 1399401 h 1652904"/>
                <a:gd name="T34" fmla="*/ 462295 w 1533525"/>
                <a:gd name="T35" fmla="*/ 1345859 h 1652904"/>
                <a:gd name="T36" fmla="*/ 457950 w 1533525"/>
                <a:gd name="T37" fmla="*/ 1290509 h 1652904"/>
                <a:gd name="T38" fmla="*/ 455204 w 1533525"/>
                <a:gd name="T39" fmla="*/ 1233328 h 1652904"/>
                <a:gd name="T40" fmla="*/ 454082 w 1533525"/>
                <a:gd name="T41" fmla="*/ 1174291 h 1652904"/>
                <a:gd name="T42" fmla="*/ 454609 w 1533525"/>
                <a:gd name="T43" fmla="*/ 1113376 h 1652904"/>
                <a:gd name="T44" fmla="*/ 454609 w 1533525"/>
                <a:gd name="T45" fmla="*/ 328180 h 1652904"/>
                <a:gd name="T46" fmla="*/ 1533207 w 1533525"/>
                <a:gd name="T47" fmla="*/ 328180 h 1652904"/>
                <a:gd name="T48" fmla="*/ 1533207 w 1533525"/>
                <a:gd name="T49" fmla="*/ 0 h 16529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3525" h="1652904">
                  <a:moveTo>
                    <a:pt x="1533207" y="0"/>
                  </a:moveTo>
                  <a:lnTo>
                    <a:pt x="0" y="0"/>
                  </a:lnTo>
                  <a:lnTo>
                    <a:pt x="0" y="1348324"/>
                  </a:lnTo>
                  <a:lnTo>
                    <a:pt x="894" y="1397140"/>
                  </a:lnTo>
                  <a:lnTo>
                    <a:pt x="3557" y="1445471"/>
                  </a:lnTo>
                  <a:lnTo>
                    <a:pt x="7958" y="1493290"/>
                  </a:lnTo>
                  <a:lnTo>
                    <a:pt x="14065" y="1540567"/>
                  </a:lnTo>
                  <a:lnTo>
                    <a:pt x="21849" y="1587277"/>
                  </a:lnTo>
                  <a:lnTo>
                    <a:pt x="31278" y="1633389"/>
                  </a:lnTo>
                  <a:lnTo>
                    <a:pt x="35933" y="1652562"/>
                  </a:lnTo>
                  <a:lnTo>
                    <a:pt x="524512" y="1652562"/>
                  </a:lnTo>
                  <a:lnTo>
                    <a:pt x="520479" y="1640802"/>
                  </a:lnTo>
                  <a:lnTo>
                    <a:pt x="507087" y="1595950"/>
                  </a:lnTo>
                  <a:lnTo>
                    <a:pt x="495138" y="1549406"/>
                  </a:lnTo>
                  <a:lnTo>
                    <a:pt x="484659" y="1501147"/>
                  </a:lnTo>
                  <a:lnTo>
                    <a:pt x="475675" y="1451151"/>
                  </a:lnTo>
                  <a:lnTo>
                    <a:pt x="468211" y="1399394"/>
                  </a:lnTo>
                  <a:lnTo>
                    <a:pt x="462295" y="1345852"/>
                  </a:lnTo>
                  <a:lnTo>
                    <a:pt x="457950" y="1290502"/>
                  </a:lnTo>
                  <a:lnTo>
                    <a:pt x="455204" y="1233321"/>
                  </a:lnTo>
                  <a:lnTo>
                    <a:pt x="454082" y="1174284"/>
                  </a:lnTo>
                  <a:lnTo>
                    <a:pt x="454609" y="1113369"/>
                  </a:lnTo>
                  <a:lnTo>
                    <a:pt x="454609" y="328180"/>
                  </a:lnTo>
                  <a:lnTo>
                    <a:pt x="1533207" y="328180"/>
                  </a:lnTo>
                  <a:lnTo>
                    <a:pt x="1533207" y="0"/>
                  </a:lnTo>
                  <a:close/>
                </a:path>
              </a:pathLst>
            </a:custGeom>
            <a:solidFill>
              <a:srgbClr val="0A8342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BE14A7CB-D7D2-F4D9-7C8B-E9A82F829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9172" y="5742566"/>
              <a:ext cx="782955" cy="1115695"/>
            </a:xfrm>
            <a:custGeom>
              <a:avLst/>
              <a:gdLst>
                <a:gd name="T0" fmla="*/ 782834 w 782954"/>
                <a:gd name="T1" fmla="*/ 0 h 1115695"/>
                <a:gd name="T2" fmla="*/ 0 w 782954"/>
                <a:gd name="T3" fmla="*/ 0 h 1115695"/>
                <a:gd name="T4" fmla="*/ 0 w 782954"/>
                <a:gd name="T5" fmla="*/ 805699 h 1115695"/>
                <a:gd name="T6" fmla="*/ 1414 w 782954"/>
                <a:gd name="T7" fmla="*/ 853080 h 1115695"/>
                <a:gd name="T8" fmla="*/ 5604 w 782954"/>
                <a:gd name="T9" fmla="*/ 899665 h 1115695"/>
                <a:gd name="T10" fmla="*/ 12489 w 782954"/>
                <a:gd name="T11" fmla="*/ 945380 h 1115695"/>
                <a:gd name="T12" fmla="*/ 21992 w 782954"/>
                <a:gd name="T13" fmla="*/ 990154 h 1115695"/>
                <a:gd name="T14" fmla="*/ 34031 w 782954"/>
                <a:gd name="T15" fmla="*/ 1033914 h 1115695"/>
                <a:gd name="T16" fmla="*/ 48528 w 782954"/>
                <a:gd name="T17" fmla="*/ 1076587 h 1115695"/>
                <a:gd name="T18" fmla="*/ 64317 w 782954"/>
                <a:gd name="T19" fmla="*/ 1115433 h 1115695"/>
                <a:gd name="T20" fmla="*/ 373359 w 782954"/>
                <a:gd name="T21" fmla="*/ 1115433 h 1115695"/>
                <a:gd name="T22" fmla="*/ 363435 w 782954"/>
                <a:gd name="T23" fmla="*/ 1099739 h 1115695"/>
                <a:gd name="T24" fmla="*/ 343731 w 782954"/>
                <a:gd name="T25" fmla="*/ 1062621 h 1115695"/>
                <a:gd name="T26" fmla="*/ 326238 w 782954"/>
                <a:gd name="T27" fmla="*/ 1022864 h 1115695"/>
                <a:gd name="T28" fmla="*/ 311026 w 782954"/>
                <a:gd name="T29" fmla="*/ 980406 h 1115695"/>
                <a:gd name="T30" fmla="*/ 298167 w 782954"/>
                <a:gd name="T31" fmla="*/ 935179 h 1115695"/>
                <a:gd name="T32" fmla="*/ 287733 w 782954"/>
                <a:gd name="T33" fmla="*/ 887121 h 1115695"/>
                <a:gd name="T34" fmla="*/ 279794 w 782954"/>
                <a:gd name="T35" fmla="*/ 836165 h 1115695"/>
                <a:gd name="T36" fmla="*/ 274422 w 782954"/>
                <a:gd name="T37" fmla="*/ 782247 h 1115695"/>
                <a:gd name="T38" fmla="*/ 271689 w 782954"/>
                <a:gd name="T39" fmla="*/ 725303 h 1115695"/>
                <a:gd name="T40" fmla="*/ 271665 w 782954"/>
                <a:gd name="T41" fmla="*/ 196150 h 1115695"/>
                <a:gd name="T42" fmla="*/ 782834 w 782954"/>
                <a:gd name="T43" fmla="*/ 196150 h 1115695"/>
                <a:gd name="T44" fmla="*/ 782834 w 782954"/>
                <a:gd name="T45" fmla="*/ 0 h 11156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82954" h="1115695">
                  <a:moveTo>
                    <a:pt x="782827" y="0"/>
                  </a:moveTo>
                  <a:lnTo>
                    <a:pt x="0" y="0"/>
                  </a:lnTo>
                  <a:lnTo>
                    <a:pt x="0" y="805699"/>
                  </a:lnTo>
                  <a:lnTo>
                    <a:pt x="1414" y="853080"/>
                  </a:lnTo>
                  <a:lnTo>
                    <a:pt x="5604" y="899665"/>
                  </a:lnTo>
                  <a:lnTo>
                    <a:pt x="12489" y="945380"/>
                  </a:lnTo>
                  <a:lnTo>
                    <a:pt x="21992" y="990154"/>
                  </a:lnTo>
                  <a:lnTo>
                    <a:pt x="34031" y="1033914"/>
                  </a:lnTo>
                  <a:lnTo>
                    <a:pt x="48528" y="1076587"/>
                  </a:lnTo>
                  <a:lnTo>
                    <a:pt x="64317" y="1115433"/>
                  </a:lnTo>
                  <a:lnTo>
                    <a:pt x="373359" y="1115433"/>
                  </a:lnTo>
                  <a:lnTo>
                    <a:pt x="363435" y="1099739"/>
                  </a:lnTo>
                  <a:lnTo>
                    <a:pt x="343731" y="1062621"/>
                  </a:lnTo>
                  <a:lnTo>
                    <a:pt x="326238" y="1022864"/>
                  </a:lnTo>
                  <a:lnTo>
                    <a:pt x="311026" y="980406"/>
                  </a:lnTo>
                  <a:lnTo>
                    <a:pt x="298167" y="935179"/>
                  </a:lnTo>
                  <a:lnTo>
                    <a:pt x="287733" y="887121"/>
                  </a:lnTo>
                  <a:lnTo>
                    <a:pt x="279794" y="836165"/>
                  </a:lnTo>
                  <a:lnTo>
                    <a:pt x="274422" y="782247"/>
                  </a:lnTo>
                  <a:lnTo>
                    <a:pt x="271689" y="725303"/>
                  </a:lnTo>
                  <a:lnTo>
                    <a:pt x="271665" y="196150"/>
                  </a:lnTo>
                  <a:lnTo>
                    <a:pt x="782827" y="196150"/>
                  </a:lnTo>
                  <a:lnTo>
                    <a:pt x="782827" y="0"/>
                  </a:lnTo>
                  <a:close/>
                </a:path>
              </a:pathLst>
            </a:custGeom>
            <a:solidFill>
              <a:srgbClr val="9FC53B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97AF946B-65A3-4029-F431-C101FEACC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2686" y="6087950"/>
              <a:ext cx="299720" cy="770255"/>
            </a:xfrm>
            <a:custGeom>
              <a:avLst/>
              <a:gdLst>
                <a:gd name="T0" fmla="*/ 299313 w 299720"/>
                <a:gd name="T1" fmla="*/ 0 h 770254"/>
                <a:gd name="T2" fmla="*/ 0 w 299720"/>
                <a:gd name="T3" fmla="*/ 0 h 770254"/>
                <a:gd name="T4" fmla="*/ 0 w 299720"/>
                <a:gd name="T5" fmla="*/ 456018 h 770254"/>
                <a:gd name="T6" fmla="*/ 2574 w 299720"/>
                <a:gd name="T7" fmla="*/ 503947 h 770254"/>
                <a:gd name="T8" fmla="*/ 10122 w 299720"/>
                <a:gd name="T9" fmla="*/ 550312 h 770254"/>
                <a:gd name="T10" fmla="*/ 22380 w 299720"/>
                <a:gd name="T11" fmla="*/ 594872 h 770254"/>
                <a:gd name="T12" fmla="*/ 39087 w 299720"/>
                <a:gd name="T13" fmla="*/ 637389 h 770254"/>
                <a:gd name="T14" fmla="*/ 59979 w 299720"/>
                <a:gd name="T15" fmla="*/ 677624 h 770254"/>
                <a:gd name="T16" fmla="*/ 84794 w 299720"/>
                <a:gd name="T17" fmla="*/ 715337 h 770254"/>
                <a:gd name="T18" fmla="*/ 113269 w 299720"/>
                <a:gd name="T19" fmla="*/ 750290 h 770254"/>
                <a:gd name="T20" fmla="*/ 132985 w 299720"/>
                <a:gd name="T21" fmla="*/ 770056 h 770254"/>
                <a:gd name="T22" fmla="*/ 299313 w 299720"/>
                <a:gd name="T23" fmla="*/ 770056 h 770254"/>
                <a:gd name="T24" fmla="*/ 299313 w 299720"/>
                <a:gd name="T25" fmla="*/ 720236 h 770254"/>
                <a:gd name="T26" fmla="*/ 280399 w 299720"/>
                <a:gd name="T27" fmla="*/ 707585 h 770254"/>
                <a:gd name="T28" fmla="*/ 251325 w 299720"/>
                <a:gd name="T29" fmla="*/ 682110 h 770254"/>
                <a:gd name="T30" fmla="*/ 225593 w 299720"/>
                <a:gd name="T31" fmla="*/ 652494 h 770254"/>
                <a:gd name="T32" fmla="*/ 203423 w 299720"/>
                <a:gd name="T33" fmla="*/ 618536 h 770254"/>
                <a:gd name="T34" fmla="*/ 185036 w 299720"/>
                <a:gd name="T35" fmla="*/ 580035 h 770254"/>
                <a:gd name="T36" fmla="*/ 170653 w 299720"/>
                <a:gd name="T37" fmla="*/ 536792 h 770254"/>
                <a:gd name="T38" fmla="*/ 160494 w 299720"/>
                <a:gd name="T39" fmla="*/ 488605 h 770254"/>
                <a:gd name="T40" fmla="*/ 154781 w 299720"/>
                <a:gd name="T41" fmla="*/ 435274 h 770254"/>
                <a:gd name="T42" fmla="*/ 153733 w 299720"/>
                <a:gd name="T43" fmla="*/ 376591 h 770254"/>
                <a:gd name="T44" fmla="*/ 153733 w 299720"/>
                <a:gd name="T45" fmla="*/ 111028 h 770254"/>
                <a:gd name="T46" fmla="*/ 299313 w 299720"/>
                <a:gd name="T47" fmla="*/ 111028 h 770254"/>
                <a:gd name="T48" fmla="*/ 299313 w 299720"/>
                <a:gd name="T49" fmla="*/ 0 h 7702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9720" h="770254">
                  <a:moveTo>
                    <a:pt x="299313" y="0"/>
                  </a:moveTo>
                  <a:lnTo>
                    <a:pt x="0" y="0"/>
                  </a:lnTo>
                  <a:lnTo>
                    <a:pt x="0" y="456011"/>
                  </a:lnTo>
                  <a:lnTo>
                    <a:pt x="2574" y="503940"/>
                  </a:lnTo>
                  <a:lnTo>
                    <a:pt x="10122" y="550305"/>
                  </a:lnTo>
                  <a:lnTo>
                    <a:pt x="22380" y="594865"/>
                  </a:lnTo>
                  <a:lnTo>
                    <a:pt x="39087" y="637382"/>
                  </a:lnTo>
                  <a:lnTo>
                    <a:pt x="59979" y="677617"/>
                  </a:lnTo>
                  <a:lnTo>
                    <a:pt x="84794" y="715330"/>
                  </a:lnTo>
                  <a:lnTo>
                    <a:pt x="113269" y="750283"/>
                  </a:lnTo>
                  <a:lnTo>
                    <a:pt x="132985" y="770049"/>
                  </a:lnTo>
                  <a:lnTo>
                    <a:pt x="299313" y="770049"/>
                  </a:lnTo>
                  <a:lnTo>
                    <a:pt x="299313" y="720229"/>
                  </a:lnTo>
                  <a:lnTo>
                    <a:pt x="280399" y="707578"/>
                  </a:lnTo>
                  <a:lnTo>
                    <a:pt x="251325" y="682103"/>
                  </a:lnTo>
                  <a:lnTo>
                    <a:pt x="225593" y="652487"/>
                  </a:lnTo>
                  <a:lnTo>
                    <a:pt x="203423" y="618529"/>
                  </a:lnTo>
                  <a:lnTo>
                    <a:pt x="185036" y="580028"/>
                  </a:lnTo>
                  <a:lnTo>
                    <a:pt x="170653" y="536785"/>
                  </a:lnTo>
                  <a:lnTo>
                    <a:pt x="160494" y="488598"/>
                  </a:lnTo>
                  <a:lnTo>
                    <a:pt x="154781" y="435267"/>
                  </a:lnTo>
                  <a:lnTo>
                    <a:pt x="153733" y="376591"/>
                  </a:lnTo>
                  <a:lnTo>
                    <a:pt x="153733" y="111028"/>
                  </a:lnTo>
                  <a:lnTo>
                    <a:pt x="299313" y="111028"/>
                  </a:lnTo>
                  <a:lnTo>
                    <a:pt x="299313" y="0"/>
                  </a:lnTo>
                  <a:close/>
                </a:path>
              </a:pathLst>
            </a:custGeom>
            <a:solidFill>
              <a:srgbClr val="E8D829">
                <a:alpha val="1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623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_9lpddgQGm5FrPpQDmBT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30262</TotalTime>
  <Words>699</Words>
  <Application>Microsoft Office PowerPoint</Application>
  <PresentationFormat>Widescreen</PresentationFormat>
  <Paragraphs>134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Aptos</vt:lpstr>
      <vt:lpstr>Arial</vt:lpstr>
      <vt:lpstr>Arial Unicode MS</vt:lpstr>
      <vt:lpstr>Avenir Next</vt:lpstr>
      <vt:lpstr>Avenir next </vt:lpstr>
      <vt:lpstr>Avenir Next LT Pro</vt:lpstr>
      <vt:lpstr>Calibri</vt:lpstr>
      <vt:lpstr>Calibri Light</vt:lpstr>
      <vt:lpstr>DengXian Light</vt:lpstr>
      <vt:lpstr>Helvetica</vt:lpstr>
      <vt:lpstr>System Font Regular</vt:lpstr>
      <vt:lpstr>Times New Roman</vt:lpstr>
      <vt:lpstr>Trebuchet MS</vt:lpstr>
      <vt:lpstr>Tw Cen MT (Body)</vt:lpstr>
      <vt:lpstr>Wingdings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CADEIAS DE VALOR ESTRATÉGICAS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Arvista</dc:creator>
  <cp:lastModifiedBy>vanessa</cp:lastModifiedBy>
  <cp:revision>271</cp:revision>
  <cp:lastPrinted>2023-02-13T11:07:53Z</cp:lastPrinted>
  <dcterms:created xsi:type="dcterms:W3CDTF">2022-05-21T07:20:17Z</dcterms:created>
  <dcterms:modified xsi:type="dcterms:W3CDTF">2024-07-23T19:53:51Z</dcterms:modified>
</cp:coreProperties>
</file>