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19"/>
  </p:notesMasterIdLst>
  <p:sldIdLst>
    <p:sldId id="936" r:id="rId5"/>
    <p:sldId id="855" r:id="rId6"/>
    <p:sldId id="1394" r:id="rId7"/>
    <p:sldId id="1389" r:id="rId8"/>
    <p:sldId id="1398" r:id="rId9"/>
    <p:sldId id="1399" r:id="rId10"/>
    <p:sldId id="1395" r:id="rId11"/>
    <p:sldId id="1388" r:id="rId12"/>
    <p:sldId id="1390" r:id="rId13"/>
    <p:sldId id="897" r:id="rId14"/>
    <p:sldId id="926" r:id="rId15"/>
    <p:sldId id="1396" r:id="rId16"/>
    <p:sldId id="1397" r:id="rId17"/>
    <p:sldId id="1393" r:id="rId18"/>
  </p:sldIdLst>
  <p:sldSz cx="12192000" cy="6858000"/>
  <p:notesSz cx="7010400" cy="923607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juntura Economica" id="{B2D233B3-6812-4D46-A379-0B0DA4A1F176}">
          <p14:sldIdLst>
            <p14:sldId id="936"/>
            <p14:sldId id="855"/>
            <p14:sldId id="1394"/>
            <p14:sldId id="1389"/>
            <p14:sldId id="1398"/>
            <p14:sldId id="1399"/>
            <p14:sldId id="1395"/>
            <p14:sldId id="1388"/>
            <p14:sldId id="1390"/>
            <p14:sldId id="897"/>
            <p14:sldId id="926"/>
            <p14:sldId id="1396"/>
            <p14:sldId id="1397"/>
            <p14:sldId id="1393"/>
          </p14:sldIdLst>
        </p14:section>
      </p14:sectionLst>
    </p:ext>
    <p:ext uri="{EFAFB233-063F-42B5-8137-9DF3F51BA10A}">
      <p15:sldGuideLst xmlns:p15="http://schemas.microsoft.com/office/powerpoint/2012/main">
        <p15:guide id="9" pos="7552" userDrawn="1">
          <p15:clr>
            <a:srgbClr val="A4A3A4"/>
          </p15:clr>
        </p15:guide>
        <p15:guide id="10" pos="6199" userDrawn="1">
          <p15:clr>
            <a:srgbClr val="A4A3A4"/>
          </p15:clr>
        </p15:guide>
        <p15:guide id="11" orient="horz" pos="1275" userDrawn="1">
          <p15:clr>
            <a:srgbClr val="A4A3A4"/>
          </p15:clr>
        </p15:guide>
        <p15:guide id="13" orient="horz" pos="2795" userDrawn="1">
          <p15:clr>
            <a:srgbClr val="A4A3A4"/>
          </p15:clr>
        </p15:guide>
        <p15:guide id="14" orient="horz" pos="2568" userDrawn="1">
          <p15:clr>
            <a:srgbClr val="A4A3A4"/>
          </p15:clr>
        </p15:guide>
        <p15:guide id="15" orient="horz" pos="3725" userDrawn="1">
          <p15:clr>
            <a:srgbClr val="A4A3A4"/>
          </p15:clr>
        </p15:guide>
        <p15:guide id="16" pos="59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05D"/>
    <a:srgbClr val="1B365D"/>
    <a:srgbClr val="514689"/>
    <a:srgbClr val="7474C1"/>
    <a:srgbClr val="1B2A39"/>
    <a:srgbClr val="CC0066"/>
    <a:srgbClr val="FFCCCC"/>
    <a:srgbClr val="2F5EA3"/>
    <a:srgbClr val="E7EEF5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8" autoAdjust="0"/>
    <p:restoredTop sz="93476" autoAdjust="0"/>
  </p:normalViewPr>
  <p:slideViewPr>
    <p:cSldViewPr snapToGrid="0">
      <p:cViewPr varScale="1">
        <p:scale>
          <a:sx n="72" d="100"/>
          <a:sy n="72" d="100"/>
        </p:scale>
        <p:origin x="272" y="60"/>
      </p:cViewPr>
      <p:guideLst>
        <p:guide pos="7552"/>
        <p:guide pos="6199"/>
        <p:guide orient="horz" pos="1275"/>
        <p:guide orient="horz" pos="2795"/>
        <p:guide orient="horz" pos="2568"/>
        <p:guide orient="horz" pos="3725"/>
        <p:guide pos="5927"/>
      </p:guideLst>
    </p:cSldViewPr>
  </p:slideViewPr>
  <p:outlineViewPr>
    <p:cViewPr>
      <p:scale>
        <a:sx n="33" d="100"/>
        <a:sy n="33" d="100"/>
      </p:scale>
      <p:origin x="0" y="-14442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-18174"/>
    </p:cViewPr>
  </p:sorterViewPr>
  <p:notesViewPr>
    <p:cSldViewPr snapToGrid="0">
      <p:cViewPr varScale="1">
        <p:scale>
          <a:sx n="84" d="100"/>
          <a:sy n="84" d="100"/>
        </p:scale>
        <p:origin x="-3816" y="-102"/>
      </p:cViewPr>
      <p:guideLst>
        <p:guide orient="horz" pos="290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smzvpfct22\Global\BIM22250\2024\Briefings%20com%20Clientes\Dr.%20Albino%20Andrade\Sector%20Banc&#225;rio%202023\bancariza&#231;&#227;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smzvpfct22\Global\BIM22250\2024\Briefings%20com%20Clientes\Dr.%20Albino%20Andrade\Sector%20Banc&#225;rio%202023\bancariza&#231;&#227;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smzvpfct22\Global\BIM22250\2024\Briefings%20com%20Clientes\Dr.%20Albino%20Andrade\Sector%20Banc&#225;rio%202023\Activos%20D&#233;positos%20e%20Cr&#233;dit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smzvpfct22\Global\BIM22250\2024\Briefings%20com%20Clientes\Dr.%20Albino%20Andrade\Sector%20Banc&#225;rio%202023\Activos%20D&#233;positos%20e%20Cr&#233;dit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smzvpfct22\Global\BIM22250\2024\Briefings%20com%20Clientes\Dr.%20Albino%20Andrade\Sector%20Banc&#225;rio%202023\Activos%20D&#233;positos%20e%20Cr&#233;dit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smzvpfct22\Global\BIM22250\2024\Briefings%20com%20Clientes\Dr.%20Albino%20Andrade\Sector%20Banc&#225;rio%202023\Activos%20D&#233;positos%20e%20Cr&#233;dit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smzvpfct22\Global\BIM22250\2024\Briefings%20com%20Clientes\Dr.%20Albino%20Andrade\Sector%20Banc&#225;rio%202023\Cr&#233;dito%20&#224;%20Economi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smzvpfct22\Global\BIM22250\2024\Briefings%20com%20Clientes\Dr.%20Albino%20Andrade\Sector%20Banc&#225;rio%202023\BIM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smzvpfct22\Global\BIM22250\2024\Briefings%20com%20Clientes\Dr.%20Albino%20Andrade\Sector%20Banc&#225;rio%202023\BIM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Sheet1!$C$53</c:f>
              <c:strCache>
                <c:ptCount val="1"/>
                <c:pt idx="0">
                  <c:v>Cartões Bancários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DB-4A0C-A7A4-4CE88471CCF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DB-4A0C-A7A4-4CE88471CCF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2DB-4A0C-A7A4-4CE88471CCF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2DB-4A0C-A7A4-4CE88471CCFC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2DB-4A0C-A7A4-4CE88471CCFC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2DB-4A0C-A7A4-4CE88471CCFC}"/>
              </c:ext>
            </c:extLst>
          </c:dPt>
          <c:dPt>
            <c:idx val="6"/>
            <c:invertIfNegative val="0"/>
            <c:bubble3D val="0"/>
            <c:spPr>
              <a:solidFill>
                <a:srgbClr val="D1005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2DB-4A0C-A7A4-4CE88471CC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Sheet1!$B$54:$B$60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Sheet1!$C$54:$C$60</c:f>
              <c:numCache>
                <c:formatCode>#\ ##0.0</c:formatCode>
                <c:ptCount val="7"/>
                <c:pt idx="0">
                  <c:v>3.6520280000000001</c:v>
                </c:pt>
                <c:pt idx="1">
                  <c:v>3.3323489999999998</c:v>
                </c:pt>
                <c:pt idx="2">
                  <c:v>3.201676</c:v>
                </c:pt>
                <c:pt idx="3">
                  <c:v>3.1941480000000002</c:v>
                </c:pt>
                <c:pt idx="4">
                  <c:v>4.3236809999999997</c:v>
                </c:pt>
                <c:pt idx="5">
                  <c:v>3.4344540000000001</c:v>
                </c:pt>
                <c:pt idx="6">
                  <c:v>3.9550380000000001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2DB-4A0C-A7A4-4CE88471CC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613029856"/>
        <c:axId val="1613036512"/>
      </c:barChart>
      <c:catAx>
        <c:axId val="161302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20" normalizeH="0" baseline="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pPr>
            <a:endParaRPr lang="pt-PT"/>
          </a:p>
        </c:txPr>
        <c:crossAx val="1613036512"/>
        <c:crosses val="autoZero"/>
        <c:auto val="1"/>
        <c:lblAlgn val="ctr"/>
        <c:lblOffset val="100"/>
        <c:noMultiLvlLbl val="0"/>
      </c:catAx>
      <c:valAx>
        <c:axId val="16130365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161302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itchFamily="2" charset="0"/>
        </a:defRPr>
      </a:pPr>
      <a:endParaRPr lang="pt-P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Sheet1!$C$73</c:f>
              <c:strCache>
                <c:ptCount val="1"/>
                <c:pt idx="0">
                  <c:v>Contas Bancárias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1F-41BB-A947-B0AFAF469CE7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F1F-41BB-A947-B0AFAF469CE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F1F-41BB-A947-B0AFAF469CE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F1F-41BB-A947-B0AFAF469CE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F1F-41BB-A947-B0AFAF469CE7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F1F-41BB-A947-B0AFAF469CE7}"/>
              </c:ext>
            </c:extLst>
          </c:dPt>
          <c:dPt>
            <c:idx val="6"/>
            <c:invertIfNegative val="0"/>
            <c:bubble3D val="0"/>
            <c:spPr>
              <a:solidFill>
                <a:srgbClr val="D1005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F1F-41BB-A947-B0AFAF469CE7}"/>
              </c:ext>
            </c:extLst>
          </c:dPt>
          <c:dLbls>
            <c:dLbl>
              <c:idx val="5"/>
              <c:layout>
                <c:manualLayout>
                  <c:x val="-7.298850574712643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F1F-41BB-A947-B0AFAF469C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Sheet1!$B$74:$B$80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Sheet1!$C$74:$C$80</c:f>
              <c:numCache>
                <c:formatCode>#\ ##0.0</c:formatCode>
                <c:ptCount val="7"/>
                <c:pt idx="0">
                  <c:v>4.6074760000000001</c:v>
                </c:pt>
                <c:pt idx="1">
                  <c:v>4.7867179999999996</c:v>
                </c:pt>
                <c:pt idx="2">
                  <c:v>4.6079819999999998</c:v>
                </c:pt>
                <c:pt idx="3">
                  <c:v>4.8303799999999999</c:v>
                </c:pt>
                <c:pt idx="4">
                  <c:v>4.9670290000000001</c:v>
                </c:pt>
                <c:pt idx="5">
                  <c:v>5.2543540000000002</c:v>
                </c:pt>
                <c:pt idx="6">
                  <c:v>5.386673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F1F-41BB-A947-B0AFAF469C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695235952"/>
        <c:axId val="1695245104"/>
      </c:barChart>
      <c:catAx>
        <c:axId val="169523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20" normalizeH="0" baseline="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pPr>
            <a:endParaRPr lang="pt-PT"/>
          </a:p>
        </c:txPr>
        <c:crossAx val="1695245104"/>
        <c:crosses val="autoZero"/>
        <c:auto val="1"/>
        <c:lblAlgn val="ctr"/>
        <c:lblOffset val="100"/>
        <c:noMultiLvlLbl val="0"/>
      </c:catAx>
      <c:valAx>
        <c:axId val="16952451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169523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itchFamily="2" charset="0"/>
        </a:defRPr>
      </a:pPr>
      <a:endParaRPr lang="pt-P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661223643742688E-3"/>
          <c:y val="0.13607126111116652"/>
          <c:w val="0.99673387763562571"/>
          <c:h val="0.659041820884503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Sheet1!$C$16</c:f>
              <c:strCache>
                <c:ptCount val="1"/>
                <c:pt idx="0">
                  <c:v>Depósitos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8A-4C5A-A4DB-B36DF45C740E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38A-4C5A-A4DB-B36DF45C740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8A-4C5A-A4DB-B36DF45C740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38A-4C5A-A4DB-B36DF45C740E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8A-4C5A-A4DB-B36DF45C740E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38A-4C5A-A4DB-B36DF45C740E}"/>
              </c:ext>
            </c:extLst>
          </c:dPt>
          <c:dPt>
            <c:idx val="6"/>
            <c:invertIfNegative val="0"/>
            <c:bubble3D val="0"/>
            <c:spPr>
              <a:solidFill>
                <a:srgbClr val="D1005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8A-4C5A-A4DB-B36DF45C74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Sheet1!$B$17:$B$23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Sheet1!$C$17:$C$23</c:f>
              <c:numCache>
                <c:formatCode>#,##0</c:formatCode>
                <c:ptCount val="7"/>
                <c:pt idx="0">
                  <c:v>369.94595666104686</c:v>
                </c:pt>
                <c:pt idx="1">
                  <c:v>413.67047017564988</c:v>
                </c:pt>
                <c:pt idx="2">
                  <c:v>461.28777868690793</c:v>
                </c:pt>
                <c:pt idx="3">
                  <c:v>567.87096414424025</c:v>
                </c:pt>
                <c:pt idx="4">
                  <c:v>573.70231683004511</c:v>
                </c:pt>
                <c:pt idx="5">
                  <c:v>622.07214517218119</c:v>
                </c:pt>
                <c:pt idx="6">
                  <c:v>624.73108899278361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8A-4C5A-A4DB-B36DF45C74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908231296"/>
        <c:axId val="1908225888"/>
      </c:barChart>
      <c:catAx>
        <c:axId val="190823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20" normalizeH="0" baseline="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pPr>
            <a:endParaRPr lang="pt-PT"/>
          </a:p>
        </c:txPr>
        <c:crossAx val="1908225888"/>
        <c:crosses val="autoZero"/>
        <c:auto val="1"/>
        <c:lblAlgn val="ctr"/>
        <c:lblOffset val="100"/>
        <c:noMultiLvlLbl val="0"/>
      </c:catAx>
      <c:valAx>
        <c:axId val="19082258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90823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latin typeface="Montserrat" pitchFamily="2" charset="0"/>
        </a:defRPr>
      </a:pPr>
      <a:endParaRPr lang="pt-P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93793673543274E-2"/>
          <c:y val="9.273783192127999E-2"/>
          <c:w val="0.94545504614088771"/>
          <c:h val="0.702375731628299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Sheet1!$C$29</c:f>
              <c:strCache>
                <c:ptCount val="1"/>
                <c:pt idx="0">
                  <c:v>Crédito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9EC-41D4-918E-42BED55499D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9EC-41D4-918E-42BED55499D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9EC-41D4-918E-42BED55499DB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9EC-41D4-918E-42BED55499DB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9EC-41D4-918E-42BED55499DB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EC-41D4-918E-42BED55499DB}"/>
              </c:ext>
            </c:extLst>
          </c:dPt>
          <c:dPt>
            <c:idx val="6"/>
            <c:invertIfNegative val="0"/>
            <c:bubble3D val="0"/>
            <c:spPr>
              <a:solidFill>
                <a:srgbClr val="D1005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EC-41D4-918E-42BED55499DB}"/>
              </c:ext>
            </c:extLst>
          </c:dPt>
          <c:dLbls>
            <c:dLbl>
              <c:idx val="0"/>
              <c:layout>
                <c:manualLayout>
                  <c:x val="-7.2712476635093871E-18"/>
                  <c:y val="2.44538790183571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9EC-41D4-918E-42BED55499DB}"/>
                </c:ext>
              </c:extLst>
            </c:dLbl>
            <c:dLbl>
              <c:idx val="1"/>
              <c:layout>
                <c:manualLayout>
                  <c:x val="0"/>
                  <c:y val="1.7355591773588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9EC-41D4-918E-42BED55499DB}"/>
                </c:ext>
              </c:extLst>
            </c:dLbl>
            <c:dLbl>
              <c:idx val="2"/>
              <c:layout>
                <c:manualLayout>
                  <c:x val="3.172944725054346E-3"/>
                  <c:y val="2.44538790183571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9EC-41D4-918E-42BED55499DB}"/>
                </c:ext>
              </c:extLst>
            </c:dLbl>
            <c:dLbl>
              <c:idx val="3"/>
              <c:layout>
                <c:manualLayout>
                  <c:x val="0"/>
                  <c:y val="5.28470279974334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9EC-41D4-918E-42BED55499DB}"/>
                </c:ext>
              </c:extLst>
            </c:dLbl>
            <c:dLbl>
              <c:idx val="4"/>
              <c:layout>
                <c:manualLayout>
                  <c:x val="0"/>
                  <c:y val="2.44538790183571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9EC-41D4-918E-42BED55499DB}"/>
                </c:ext>
              </c:extLst>
            </c:dLbl>
            <c:dLbl>
              <c:idx val="5"/>
              <c:layout>
                <c:manualLayout>
                  <c:x val="0"/>
                  <c:y val="3.86504535078953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EC-41D4-918E-42BED55499DB}"/>
                </c:ext>
              </c:extLst>
            </c:dLbl>
            <c:dLbl>
              <c:idx val="6"/>
              <c:layout>
                <c:manualLayout>
                  <c:x val="9.5188341751629209E-3"/>
                  <c:y val="1.02573045288190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EC-41D4-918E-42BED55499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pt-P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Sheet1!$B$30:$B$36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Sheet1!$C$30:$C$36</c:f>
              <c:numCache>
                <c:formatCode>#,##0</c:formatCode>
                <c:ptCount val="7"/>
                <c:pt idx="0">
                  <c:v>232.83129157705667</c:v>
                </c:pt>
                <c:pt idx="1">
                  <c:v>240.62746290672678</c:v>
                </c:pt>
                <c:pt idx="2">
                  <c:v>246.76025415085238</c:v>
                </c:pt>
                <c:pt idx="3">
                  <c:v>270.77432128618267</c:v>
                </c:pt>
                <c:pt idx="4">
                  <c:v>281.34843536672849</c:v>
                </c:pt>
                <c:pt idx="5">
                  <c:v>288.32794428792499</c:v>
                </c:pt>
                <c:pt idx="6">
                  <c:v>281.31974352822834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EC-41D4-918E-42BED55499D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908194272"/>
        <c:axId val="1908216736"/>
      </c:barChart>
      <c:catAx>
        <c:axId val="190819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20" normalizeH="0" baseline="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pPr>
            <a:endParaRPr lang="pt-PT"/>
          </a:p>
        </c:txPr>
        <c:crossAx val="1908216736"/>
        <c:crosses val="autoZero"/>
        <c:auto val="1"/>
        <c:lblAlgn val="ctr"/>
        <c:lblOffset val="100"/>
        <c:noMultiLvlLbl val="0"/>
      </c:catAx>
      <c:valAx>
        <c:axId val="19082167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90819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7255743273442389"/>
          <c:w val="1"/>
          <c:h val="0.61902708500938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Activos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138-47DE-A357-E3D12AE4AC2E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138-47DE-A357-E3D12AE4AC2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138-47DE-A357-E3D12AE4AC2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38-47DE-A357-E3D12AE4AC2E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138-47DE-A357-E3D12AE4AC2E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138-47DE-A357-E3D12AE4AC2E}"/>
              </c:ext>
            </c:extLst>
          </c:dPt>
          <c:dPt>
            <c:idx val="6"/>
            <c:invertIfNegative val="0"/>
            <c:bubble3D val="0"/>
            <c:spPr>
              <a:solidFill>
                <a:srgbClr val="D1005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38-47DE-A357-E3D12AE4AC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Sheet1!$B$3:$B$9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Sheet1!$C$3:$C$9</c:f>
              <c:numCache>
                <c:formatCode>#,##0</c:formatCode>
                <c:ptCount val="7"/>
                <c:pt idx="0">
                  <c:v>535.55154339443845</c:v>
                </c:pt>
                <c:pt idx="1">
                  <c:v>605.63426006609586</c:v>
                </c:pt>
                <c:pt idx="2">
                  <c:v>670.29625663395916</c:v>
                </c:pt>
                <c:pt idx="3">
                  <c:v>786.30882342671396</c:v>
                </c:pt>
                <c:pt idx="4">
                  <c:v>814.41971203529567</c:v>
                </c:pt>
                <c:pt idx="5">
                  <c:v>856.20255084228268</c:v>
                </c:pt>
                <c:pt idx="6">
                  <c:v>918.49044813090893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38-47DE-A357-E3D12AE4AC2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626135584"/>
        <c:axId val="1626132672"/>
      </c:barChart>
      <c:catAx>
        <c:axId val="162613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20" normalizeH="0" baseline="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pPr>
            <a:endParaRPr lang="pt-PT"/>
          </a:p>
        </c:txPr>
        <c:crossAx val="1626132672"/>
        <c:crosses val="autoZero"/>
        <c:auto val="1"/>
        <c:lblAlgn val="ctr"/>
        <c:lblOffset val="100"/>
        <c:noMultiLvlLbl val="0"/>
      </c:catAx>
      <c:valAx>
        <c:axId val="16261326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626135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Sheet1!$D$50</c:f>
              <c:strCache>
                <c:ptCount val="1"/>
                <c:pt idx="0">
                  <c:v>Real GDP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D1005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799-4B65-8EB7-A6779D08BE3D}"/>
              </c:ext>
            </c:extLst>
          </c:dPt>
          <c:cat>
            <c:numRef>
              <c:f>Sheet1!$B$51:$B$57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Sheet1!$D$51:$D$57</c:f>
              <c:numCache>
                <c:formatCode>0.0%</c:formatCode>
                <c:ptCount val="7"/>
                <c:pt idx="0">
                  <c:v>2.6382112570904281E-2</c:v>
                </c:pt>
                <c:pt idx="1">
                  <c:v>3.4849281045764346E-2</c:v>
                </c:pt>
                <c:pt idx="2">
                  <c:v>2.3178139469445247E-2</c:v>
                </c:pt>
                <c:pt idx="3">
                  <c:v>-1.2195225030610546E-2</c:v>
                </c:pt>
                <c:pt idx="4">
                  <c:v>2.3774357374718003E-2</c:v>
                </c:pt>
                <c:pt idx="5">
                  <c:v>4.3644507401643606E-2</c:v>
                </c:pt>
                <c:pt idx="6">
                  <c:v>5.4368591266445998E-2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99-4B65-8EB7-A6779D08BE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axId val="1691618016"/>
        <c:axId val="1691614272"/>
      </c:barChart>
      <c:lineChart>
        <c:grouping val="standard"/>
        <c:varyColors val="0"/>
        <c:ser>
          <c:idx val="0"/>
          <c:order val="0"/>
          <c:tx>
            <c:strRef>
              <c:f>Sheet1!$C$50</c:f>
              <c:strCache>
                <c:ptCount val="1"/>
                <c:pt idx="0">
                  <c:v>Loan to Deposit Ratio</c:v>
                </c:pt>
              </c:strCache>
            </c:strRef>
          </c:tx>
          <c:spPr>
            <a:ln w="38100" cap="rnd">
              <a:solidFill>
                <a:srgbClr val="D1005D"/>
              </a:solidFill>
              <a:round/>
            </a:ln>
            <a:effectLst/>
          </c:spPr>
          <c:marker>
            <c:symbol val="none"/>
          </c:marker>
          <c:cat>
            <c:numRef>
              <c:f>Sheet1!$B$51:$B$57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Sheet1!$C$51:$C$57</c:f>
              <c:numCache>
                <c:formatCode>0%</c:formatCode>
                <c:ptCount val="7"/>
                <c:pt idx="0">
                  <c:v>0.62936568810882332</c:v>
                </c:pt>
                <c:pt idx="1">
                  <c:v>0.58168876014899784</c:v>
                </c:pt>
                <c:pt idx="2">
                  <c:v>0.53493776673051019</c:v>
                </c:pt>
                <c:pt idx="3">
                  <c:v>0.47682367717854562</c:v>
                </c:pt>
                <c:pt idx="4">
                  <c:v>0.49040840016352211</c:v>
                </c:pt>
                <c:pt idx="5">
                  <c:v>0.46349598921218327</c:v>
                </c:pt>
                <c:pt idx="6">
                  <c:v>0.45030533694390534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99-4B65-8EB7-A6779D08BE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8220480"/>
        <c:axId val="1908222976"/>
      </c:lineChart>
      <c:catAx>
        <c:axId val="1908220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pt-PT"/>
          </a:p>
        </c:txPr>
        <c:crossAx val="1908222976"/>
        <c:crosses val="autoZero"/>
        <c:auto val="1"/>
        <c:lblAlgn val="ctr"/>
        <c:lblOffset val="100"/>
        <c:noMultiLvlLbl val="0"/>
      </c:catAx>
      <c:valAx>
        <c:axId val="1908222976"/>
        <c:scaling>
          <c:orientation val="minMax"/>
          <c:max val="0.64000000000000012"/>
          <c:min val="0.42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pt-PT"/>
          </a:p>
        </c:txPr>
        <c:crossAx val="1908220480"/>
        <c:crosses val="autoZero"/>
        <c:crossBetween val="between"/>
        <c:majorUnit val="7.3000000000000009E-2"/>
      </c:valAx>
      <c:valAx>
        <c:axId val="1691614272"/>
        <c:scaling>
          <c:orientation val="minMax"/>
          <c:max val="6.0000000000000012E-2"/>
          <c:min val="-2.0000000000000004E-2"/>
        </c:scaling>
        <c:delete val="0"/>
        <c:axPos val="r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pt-PT"/>
          </a:p>
        </c:txPr>
        <c:crossAx val="1691618016"/>
        <c:crosses val="max"/>
        <c:crossBetween val="between"/>
        <c:majorUnit val="2.6000000000000006E-2"/>
      </c:valAx>
      <c:catAx>
        <c:axId val="1691618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916142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pt-P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302351238581291E-2"/>
          <c:y val="0.22950470722144437"/>
          <c:w val="0.96939529752283737"/>
          <c:h val="0.59486388404566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Sheet1!$O$63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5.09262904636920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F4-435E-941A-9C2EEB1EBA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Sheet1!$N$64:$N$71</c:f>
              <c:strCache>
                <c:ptCount val="8"/>
                <c:pt idx="0">
                  <c:v>Agriculture</c:v>
                </c:pt>
                <c:pt idx="1">
                  <c:v>Fishing</c:v>
                </c:pt>
                <c:pt idx="2">
                  <c:v>Extractive Industry</c:v>
                </c:pt>
                <c:pt idx="3">
                  <c:v>Manufacturing </c:v>
                </c:pt>
                <c:pt idx="4">
                  <c:v>Electricity</c:v>
                </c:pt>
                <c:pt idx="5">
                  <c:v>Construction</c:v>
                </c:pt>
                <c:pt idx="6">
                  <c:v>Tourism</c:v>
                </c:pt>
                <c:pt idx="7">
                  <c:v>Transport</c:v>
                </c:pt>
              </c:strCache>
            </c:strRef>
          </c:cat>
          <c:val>
            <c:numRef>
              <c:f>Sheet1!$O$64:$O$71</c:f>
              <c:numCache>
                <c:formatCode>0%</c:formatCode>
                <c:ptCount val="8"/>
                <c:pt idx="0">
                  <c:v>-6.8117120406968934E-2</c:v>
                </c:pt>
                <c:pt idx="1">
                  <c:v>-0.14514276284304717</c:v>
                </c:pt>
                <c:pt idx="2">
                  <c:v>-0.34707947457725918</c:v>
                </c:pt>
                <c:pt idx="3">
                  <c:v>2.3048187126886166E-2</c:v>
                </c:pt>
                <c:pt idx="4">
                  <c:v>-0.28857610742000639</c:v>
                </c:pt>
                <c:pt idx="5">
                  <c:v>-6.704788801728101E-2</c:v>
                </c:pt>
                <c:pt idx="6">
                  <c:v>-0.32230680580162863</c:v>
                </c:pt>
                <c:pt idx="7">
                  <c:v>0.21029173501667886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31-4583-9FB0-1323220F22F4}"/>
            </c:ext>
          </c:extLst>
        </c:ser>
        <c:ser>
          <c:idx val="1"/>
          <c:order val="1"/>
          <c:tx>
            <c:strRef>
              <c:f>Sheet1!$P$63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D1005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Sheet1!$N$64:$N$71</c:f>
              <c:strCache>
                <c:ptCount val="8"/>
                <c:pt idx="0">
                  <c:v>Agriculture</c:v>
                </c:pt>
                <c:pt idx="1">
                  <c:v>Fishing</c:v>
                </c:pt>
                <c:pt idx="2">
                  <c:v>Extractive Industry</c:v>
                </c:pt>
                <c:pt idx="3">
                  <c:v>Manufacturing </c:v>
                </c:pt>
                <c:pt idx="4">
                  <c:v>Electricity</c:v>
                </c:pt>
                <c:pt idx="5">
                  <c:v>Construction</c:v>
                </c:pt>
                <c:pt idx="6">
                  <c:v>Tourism</c:v>
                </c:pt>
                <c:pt idx="7">
                  <c:v>Transport</c:v>
                </c:pt>
              </c:strCache>
            </c:strRef>
          </c:cat>
          <c:val>
            <c:numRef>
              <c:f>Sheet1!$P$64:$P$71</c:f>
              <c:numCache>
                <c:formatCode>0%</c:formatCode>
                <c:ptCount val="8"/>
                <c:pt idx="0">
                  <c:v>-0.2171558537908469</c:v>
                </c:pt>
                <c:pt idx="1">
                  <c:v>-3.9075152265522384E-2</c:v>
                </c:pt>
                <c:pt idx="2">
                  <c:v>-0.16</c:v>
                </c:pt>
                <c:pt idx="3">
                  <c:v>-0.26395069595970577</c:v>
                </c:pt>
                <c:pt idx="4">
                  <c:v>5.4883797450491878E-2</c:v>
                </c:pt>
                <c:pt idx="5">
                  <c:v>-2.4246622935187867E-2</c:v>
                </c:pt>
                <c:pt idx="6">
                  <c:v>-0.15315922583021169</c:v>
                </c:pt>
                <c:pt idx="7">
                  <c:v>-9.0577583814437812E-2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31-4583-9FB0-1323220F22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040708208"/>
        <c:axId val="2040714864"/>
      </c:barChart>
      <c:catAx>
        <c:axId val="2040708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all" spc="120" normalizeH="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pt-PT"/>
          </a:p>
        </c:txPr>
        <c:crossAx val="2040714864"/>
        <c:crosses val="autoZero"/>
        <c:auto val="1"/>
        <c:lblAlgn val="ctr"/>
        <c:lblOffset val="100"/>
        <c:noMultiLvlLbl val="0"/>
      </c:catAx>
      <c:valAx>
        <c:axId val="2040714864"/>
        <c:scaling>
          <c:orientation val="minMax"/>
          <c:min val="-0.65000000000000013"/>
        </c:scaling>
        <c:delete val="1"/>
        <c:axPos val="l"/>
        <c:numFmt formatCode="0%" sourceLinked="1"/>
        <c:majorTickMark val="out"/>
        <c:minorTickMark val="none"/>
        <c:tickLblPos val="nextTo"/>
        <c:crossAx val="2040708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0058100738324744"/>
          <c:y val="9.2592592592592587E-3"/>
          <c:w val="0.1368148585614071"/>
          <c:h val="0.137186721145427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Montserrat" panose="00000500000000000000" pitchFamily="2" charset="0"/>
        </a:defRPr>
      </a:pPr>
      <a:endParaRPr lang="pt-P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Sheet1!$C$21</c:f>
              <c:strCache>
                <c:ptCount val="1"/>
                <c:pt idx="0">
                  <c:v>Activo Total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39C-40E1-B5D7-C022AA2B5B8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39C-40E1-B5D7-C022AA2B5B8D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39C-40E1-B5D7-C022AA2B5B8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39C-40E1-B5D7-C022AA2B5B8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39C-40E1-B5D7-C022AA2B5B8D}"/>
              </c:ext>
            </c:extLst>
          </c:dPt>
          <c:dPt>
            <c:idx val="5"/>
            <c:invertIfNegative val="0"/>
            <c:bubble3D val="0"/>
            <c:spPr>
              <a:solidFill>
                <a:srgbClr val="D1005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39C-40E1-B5D7-C022AA2B5B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Sheet1!$B$22:$B$27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Sheet1!$C$22:$C$27</c:f>
              <c:numCache>
                <c:formatCode>#,##0</c:formatCode>
                <c:ptCount val="6"/>
                <c:pt idx="0">
                  <c:v>148883</c:v>
                </c:pt>
                <c:pt idx="1">
                  <c:v>160259</c:v>
                </c:pt>
                <c:pt idx="2">
                  <c:v>179937</c:v>
                </c:pt>
                <c:pt idx="3">
                  <c:v>183677</c:v>
                </c:pt>
                <c:pt idx="4">
                  <c:v>191653</c:v>
                </c:pt>
                <c:pt idx="5">
                  <c:v>190385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39C-40E1-B5D7-C022AA2B5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2040700720"/>
        <c:axId val="2040699888"/>
      </c:barChart>
      <c:catAx>
        <c:axId val="204070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20" normalizeH="0" baseline="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pPr>
            <a:endParaRPr lang="pt-PT"/>
          </a:p>
        </c:txPr>
        <c:crossAx val="2040699888"/>
        <c:crosses val="autoZero"/>
        <c:auto val="1"/>
        <c:lblAlgn val="ctr"/>
        <c:lblOffset val="100"/>
        <c:noMultiLvlLbl val="0"/>
      </c:catAx>
      <c:valAx>
        <c:axId val="20406998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04070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itchFamily="2" charset="0"/>
        </a:defRPr>
      </a:pPr>
      <a:endParaRPr lang="pt-P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Sheet1!$C$35</c:f>
              <c:strCache>
                <c:ptCount val="1"/>
                <c:pt idx="0">
                  <c:v>Resultados Líquidos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32-42B5-9E9A-674C8FAA9E7F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32-42B5-9E9A-674C8FAA9E7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C32-42B5-9E9A-674C8FAA9E7F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C32-42B5-9E9A-674C8FAA9E7F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C32-42B5-9E9A-674C8FAA9E7F}"/>
              </c:ext>
            </c:extLst>
          </c:dPt>
          <c:dPt>
            <c:idx val="5"/>
            <c:invertIfNegative val="0"/>
            <c:bubble3D val="0"/>
            <c:spPr>
              <a:solidFill>
                <a:srgbClr val="D1005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C32-42B5-9E9A-674C8FAA9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Sheet1!$B$36:$B$41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Sheet1!$C$36:$C$41</c:f>
              <c:numCache>
                <c:formatCode>#,##0</c:formatCode>
                <c:ptCount val="6"/>
                <c:pt idx="0">
                  <c:v>6367</c:v>
                </c:pt>
                <c:pt idx="1">
                  <c:v>6708</c:v>
                </c:pt>
                <c:pt idx="2">
                  <c:v>5125</c:v>
                </c:pt>
                <c:pt idx="3">
                  <c:v>9853</c:v>
                </c:pt>
                <c:pt idx="4">
                  <c:v>6613</c:v>
                </c:pt>
                <c:pt idx="5">
                  <c:v>7211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C32-42B5-9E9A-674C8FAA9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2040716944"/>
        <c:axId val="2040717360"/>
      </c:barChart>
      <c:catAx>
        <c:axId val="204071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20" normalizeH="0" baseline="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pPr>
            <a:endParaRPr lang="pt-PT"/>
          </a:p>
        </c:txPr>
        <c:crossAx val="2040717360"/>
        <c:crosses val="autoZero"/>
        <c:auto val="1"/>
        <c:lblAlgn val="ctr"/>
        <c:lblOffset val="100"/>
        <c:noMultiLvlLbl val="0"/>
      </c:catAx>
      <c:valAx>
        <c:axId val="20407173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04071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itchFamily="2" charset="0"/>
        </a:defRPr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166733-1C3C-45E7-BEA5-B5E080D88C86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34C47CE0-6FFA-441E-BB7A-72FE61B2B587}">
      <dgm:prSet phldrT="[Texto]"/>
      <dgm:spPr/>
      <dgm:t>
        <a:bodyPr/>
        <a:lstStyle/>
        <a:p>
          <a:r>
            <a:rPr lang="pt-PT" dirty="0"/>
            <a:t>195</a:t>
          </a:r>
        </a:p>
      </dgm:t>
    </dgm:pt>
    <dgm:pt modelId="{ABF4B5B5-18CB-4DE7-B006-545393481C45}" type="parTrans" cxnId="{203A043B-1EF7-4DA6-8686-DB5364A89B26}">
      <dgm:prSet/>
      <dgm:spPr/>
      <dgm:t>
        <a:bodyPr/>
        <a:lstStyle/>
        <a:p>
          <a:endParaRPr lang="pt-PT"/>
        </a:p>
      </dgm:t>
    </dgm:pt>
    <dgm:pt modelId="{08F21735-1591-4AAE-97BD-4FE09B77A318}" type="sibTrans" cxnId="{203A043B-1EF7-4DA6-8686-DB5364A89B26}">
      <dgm:prSet/>
      <dgm:spPr/>
      <dgm:t>
        <a:bodyPr/>
        <a:lstStyle/>
        <a:p>
          <a:endParaRPr lang="pt-PT"/>
        </a:p>
      </dgm:t>
    </dgm:pt>
    <dgm:pt modelId="{48BCF53F-F0B5-4347-8D4F-F8652F1BF6F8}">
      <dgm:prSet phldrT="[Texto]"/>
      <dgm:spPr/>
      <dgm:t>
        <a:bodyPr/>
        <a:lstStyle/>
        <a:p>
          <a:r>
            <a:rPr lang="pt-PT" dirty="0"/>
            <a:t>465</a:t>
          </a:r>
        </a:p>
      </dgm:t>
    </dgm:pt>
    <dgm:pt modelId="{20AA5119-D808-4614-9FA3-69407663D3B8}" type="parTrans" cxnId="{186918DC-F377-4A2F-8820-3001148726FD}">
      <dgm:prSet/>
      <dgm:spPr/>
      <dgm:t>
        <a:bodyPr/>
        <a:lstStyle/>
        <a:p>
          <a:endParaRPr lang="pt-PT"/>
        </a:p>
      </dgm:t>
    </dgm:pt>
    <dgm:pt modelId="{D461DF18-DA96-4C82-8B75-326E677CCA5A}" type="sibTrans" cxnId="{186918DC-F377-4A2F-8820-3001148726FD}">
      <dgm:prSet/>
      <dgm:spPr/>
      <dgm:t>
        <a:bodyPr/>
        <a:lstStyle/>
        <a:p>
          <a:endParaRPr lang="pt-PT"/>
        </a:p>
      </dgm:t>
    </dgm:pt>
    <dgm:pt modelId="{959C8C34-527C-4439-8C46-FF05D69455F5}">
      <dgm:prSet phldrT="[Texto]"/>
      <dgm:spPr/>
      <dgm:t>
        <a:bodyPr/>
        <a:lstStyle/>
        <a:p>
          <a:r>
            <a:rPr lang="pt-PT" dirty="0"/>
            <a:t>8 800</a:t>
          </a:r>
        </a:p>
      </dgm:t>
    </dgm:pt>
    <dgm:pt modelId="{85812DDE-3134-415D-BCED-81FA417EF4B4}" type="parTrans" cxnId="{51BBDC2F-5E79-4786-B39E-DD7AE3C58C9E}">
      <dgm:prSet/>
      <dgm:spPr/>
      <dgm:t>
        <a:bodyPr/>
        <a:lstStyle/>
        <a:p>
          <a:endParaRPr lang="pt-PT"/>
        </a:p>
      </dgm:t>
    </dgm:pt>
    <dgm:pt modelId="{4A965995-B057-401E-827C-01AEDCCE5A18}" type="sibTrans" cxnId="{51BBDC2F-5E79-4786-B39E-DD7AE3C58C9E}">
      <dgm:prSet/>
      <dgm:spPr/>
      <dgm:t>
        <a:bodyPr/>
        <a:lstStyle/>
        <a:p>
          <a:endParaRPr lang="pt-PT"/>
        </a:p>
      </dgm:t>
    </dgm:pt>
    <dgm:pt modelId="{0A965885-5396-4685-9F45-6070DE1011F3}" type="pres">
      <dgm:prSet presAssocID="{5E166733-1C3C-45E7-BEA5-B5E080D88C86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0F0D0F5-A488-4D1F-BDD0-AE73F5E97C84}" type="pres">
      <dgm:prSet presAssocID="{34C47CE0-6FFA-441E-BB7A-72FE61B2B587}" presName="Accent1" presStyleCnt="0"/>
      <dgm:spPr/>
    </dgm:pt>
    <dgm:pt modelId="{C9FBAD07-38C9-474D-8B11-1A68DAB22FDE}" type="pres">
      <dgm:prSet presAssocID="{34C47CE0-6FFA-441E-BB7A-72FE61B2B587}" presName="Accent" presStyleLbl="node1" presStyleIdx="0" presStyleCnt="3"/>
      <dgm:spPr>
        <a:solidFill>
          <a:srgbClr val="D1005D"/>
        </a:solidFill>
      </dgm:spPr>
    </dgm:pt>
    <dgm:pt modelId="{E1529F7B-BEFD-4B46-B2C6-BDCE0D60F8B6}" type="pres">
      <dgm:prSet presAssocID="{34C47CE0-6FFA-441E-BB7A-72FE61B2B587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9A757282-00A0-4340-83E6-0E561C2BDB5C}" type="pres">
      <dgm:prSet presAssocID="{48BCF53F-F0B5-4347-8D4F-F8652F1BF6F8}" presName="Accent2" presStyleCnt="0"/>
      <dgm:spPr/>
    </dgm:pt>
    <dgm:pt modelId="{8C171969-EB3D-4AD1-96A2-5C6A13189F23}" type="pres">
      <dgm:prSet presAssocID="{48BCF53F-F0B5-4347-8D4F-F8652F1BF6F8}" presName="Accent" presStyleLbl="node1" presStyleIdx="1" presStyleCnt="3"/>
      <dgm:spPr>
        <a:solidFill>
          <a:schemeClr val="bg1">
            <a:lumMod val="75000"/>
          </a:schemeClr>
        </a:solidFill>
      </dgm:spPr>
    </dgm:pt>
    <dgm:pt modelId="{01E1E6A3-4DFC-40D5-BF18-D1B5F9D4C24C}" type="pres">
      <dgm:prSet presAssocID="{48BCF53F-F0B5-4347-8D4F-F8652F1BF6F8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61EF0144-3962-44E7-B723-FF21C56C73F2}" type="pres">
      <dgm:prSet presAssocID="{959C8C34-527C-4439-8C46-FF05D69455F5}" presName="Accent3" presStyleCnt="0"/>
      <dgm:spPr/>
    </dgm:pt>
    <dgm:pt modelId="{BE38940A-DAB2-4CF6-9B46-FD0FCCAA7395}" type="pres">
      <dgm:prSet presAssocID="{959C8C34-527C-4439-8C46-FF05D69455F5}" presName="Accent" presStyleLbl="node1" presStyleIdx="2" presStyleCnt="3"/>
      <dgm:spPr>
        <a:solidFill>
          <a:srgbClr val="D1005D"/>
        </a:solidFill>
      </dgm:spPr>
    </dgm:pt>
    <dgm:pt modelId="{77F033A8-C753-4714-88A9-40202BBCA50B}" type="pres">
      <dgm:prSet presAssocID="{959C8C34-527C-4439-8C46-FF05D69455F5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51BBDC2F-5E79-4786-B39E-DD7AE3C58C9E}" srcId="{5E166733-1C3C-45E7-BEA5-B5E080D88C86}" destId="{959C8C34-527C-4439-8C46-FF05D69455F5}" srcOrd="2" destOrd="0" parTransId="{85812DDE-3134-415D-BCED-81FA417EF4B4}" sibTransId="{4A965995-B057-401E-827C-01AEDCCE5A18}"/>
    <dgm:cxn modelId="{203A043B-1EF7-4DA6-8686-DB5364A89B26}" srcId="{5E166733-1C3C-45E7-BEA5-B5E080D88C86}" destId="{34C47CE0-6FFA-441E-BB7A-72FE61B2B587}" srcOrd="0" destOrd="0" parTransId="{ABF4B5B5-18CB-4DE7-B006-545393481C45}" sibTransId="{08F21735-1591-4AAE-97BD-4FE09B77A318}"/>
    <dgm:cxn modelId="{17A1518E-C1B2-4E6E-BBFD-3993EB79E1B4}" type="presOf" srcId="{959C8C34-527C-4439-8C46-FF05D69455F5}" destId="{77F033A8-C753-4714-88A9-40202BBCA50B}" srcOrd="0" destOrd="0" presId="urn:microsoft.com/office/officeart/2009/layout/CircleArrowProcess"/>
    <dgm:cxn modelId="{32BD8BB7-8B01-4063-B023-2DE774EEC976}" type="presOf" srcId="{34C47CE0-6FFA-441E-BB7A-72FE61B2B587}" destId="{E1529F7B-BEFD-4B46-B2C6-BDCE0D60F8B6}" srcOrd="0" destOrd="0" presId="urn:microsoft.com/office/officeart/2009/layout/CircleArrowProcess"/>
    <dgm:cxn modelId="{BCA439C5-B62D-451F-B260-086E4187D8D6}" type="presOf" srcId="{5E166733-1C3C-45E7-BEA5-B5E080D88C86}" destId="{0A965885-5396-4685-9F45-6070DE1011F3}" srcOrd="0" destOrd="0" presId="urn:microsoft.com/office/officeart/2009/layout/CircleArrowProcess"/>
    <dgm:cxn modelId="{186918DC-F377-4A2F-8820-3001148726FD}" srcId="{5E166733-1C3C-45E7-BEA5-B5E080D88C86}" destId="{48BCF53F-F0B5-4347-8D4F-F8652F1BF6F8}" srcOrd="1" destOrd="0" parTransId="{20AA5119-D808-4614-9FA3-69407663D3B8}" sibTransId="{D461DF18-DA96-4C82-8B75-326E677CCA5A}"/>
    <dgm:cxn modelId="{74B87DE1-063F-4B8F-B348-0748069837B4}" type="presOf" srcId="{48BCF53F-F0B5-4347-8D4F-F8652F1BF6F8}" destId="{01E1E6A3-4DFC-40D5-BF18-D1B5F9D4C24C}" srcOrd="0" destOrd="0" presId="urn:microsoft.com/office/officeart/2009/layout/CircleArrowProcess"/>
    <dgm:cxn modelId="{65CA8225-06AF-4E4A-AECA-17A0263E0C57}" type="presParOf" srcId="{0A965885-5396-4685-9F45-6070DE1011F3}" destId="{80F0D0F5-A488-4D1F-BDD0-AE73F5E97C84}" srcOrd="0" destOrd="0" presId="urn:microsoft.com/office/officeart/2009/layout/CircleArrowProcess"/>
    <dgm:cxn modelId="{67D93208-DE14-4933-BE61-77C59EEC37F8}" type="presParOf" srcId="{80F0D0F5-A488-4D1F-BDD0-AE73F5E97C84}" destId="{C9FBAD07-38C9-474D-8B11-1A68DAB22FDE}" srcOrd="0" destOrd="0" presId="urn:microsoft.com/office/officeart/2009/layout/CircleArrowProcess"/>
    <dgm:cxn modelId="{9623BEDD-A231-48FE-A236-031B4BEA08B8}" type="presParOf" srcId="{0A965885-5396-4685-9F45-6070DE1011F3}" destId="{E1529F7B-BEFD-4B46-B2C6-BDCE0D60F8B6}" srcOrd="1" destOrd="0" presId="urn:microsoft.com/office/officeart/2009/layout/CircleArrowProcess"/>
    <dgm:cxn modelId="{55437AAA-FA13-4B22-9C22-87E0CCAA1741}" type="presParOf" srcId="{0A965885-5396-4685-9F45-6070DE1011F3}" destId="{9A757282-00A0-4340-83E6-0E561C2BDB5C}" srcOrd="2" destOrd="0" presId="urn:microsoft.com/office/officeart/2009/layout/CircleArrowProcess"/>
    <dgm:cxn modelId="{E11BF444-4262-4701-B6F2-363DCED0FEDC}" type="presParOf" srcId="{9A757282-00A0-4340-83E6-0E561C2BDB5C}" destId="{8C171969-EB3D-4AD1-96A2-5C6A13189F23}" srcOrd="0" destOrd="0" presId="urn:microsoft.com/office/officeart/2009/layout/CircleArrowProcess"/>
    <dgm:cxn modelId="{FAD65970-4D03-4CFF-A5BA-D82CC575238F}" type="presParOf" srcId="{0A965885-5396-4685-9F45-6070DE1011F3}" destId="{01E1E6A3-4DFC-40D5-BF18-D1B5F9D4C24C}" srcOrd="3" destOrd="0" presId="urn:microsoft.com/office/officeart/2009/layout/CircleArrowProcess"/>
    <dgm:cxn modelId="{F6EB13E6-6FC0-4AF4-BD23-DD01CC033AB9}" type="presParOf" srcId="{0A965885-5396-4685-9F45-6070DE1011F3}" destId="{61EF0144-3962-44E7-B723-FF21C56C73F2}" srcOrd="4" destOrd="0" presId="urn:microsoft.com/office/officeart/2009/layout/CircleArrowProcess"/>
    <dgm:cxn modelId="{86CCD18C-230A-47CC-B34D-009094281838}" type="presParOf" srcId="{61EF0144-3962-44E7-B723-FF21C56C73F2}" destId="{BE38940A-DAB2-4CF6-9B46-FD0FCCAA7395}" srcOrd="0" destOrd="0" presId="urn:microsoft.com/office/officeart/2009/layout/CircleArrowProcess"/>
    <dgm:cxn modelId="{A3169EAD-CAB7-4812-8736-6B73942C1721}" type="presParOf" srcId="{0A965885-5396-4685-9F45-6070DE1011F3}" destId="{77F033A8-C753-4714-88A9-40202BBCA50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BAD07-38C9-474D-8B11-1A68DAB22FDE}">
      <dsp:nvSpPr>
        <dsp:cNvPr id="0" name=""/>
        <dsp:cNvSpPr/>
      </dsp:nvSpPr>
      <dsp:spPr>
        <a:xfrm>
          <a:off x="2933715" y="0"/>
          <a:ext cx="2386534" cy="238689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D100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29F7B-BEFD-4B46-B2C6-BDCE0D60F8B6}">
      <dsp:nvSpPr>
        <dsp:cNvPr id="0" name=""/>
        <dsp:cNvSpPr/>
      </dsp:nvSpPr>
      <dsp:spPr>
        <a:xfrm>
          <a:off x="3461218" y="861742"/>
          <a:ext cx="1326151" cy="662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4300" kern="1200" dirty="0"/>
            <a:t>195</a:t>
          </a:r>
        </a:p>
      </dsp:txBody>
      <dsp:txXfrm>
        <a:off x="3461218" y="861742"/>
        <a:ext cx="1326151" cy="662916"/>
      </dsp:txXfrm>
    </dsp:sp>
    <dsp:sp modelId="{8C171969-EB3D-4AD1-96A2-5C6A13189F23}">
      <dsp:nvSpPr>
        <dsp:cNvPr id="0" name=""/>
        <dsp:cNvSpPr/>
      </dsp:nvSpPr>
      <dsp:spPr>
        <a:xfrm>
          <a:off x="2270864" y="1371449"/>
          <a:ext cx="2386534" cy="238689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1E6A3-4DFC-40D5-BF18-D1B5F9D4C24C}">
      <dsp:nvSpPr>
        <dsp:cNvPr id="0" name=""/>
        <dsp:cNvSpPr/>
      </dsp:nvSpPr>
      <dsp:spPr>
        <a:xfrm>
          <a:off x="2801055" y="2241124"/>
          <a:ext cx="1326151" cy="662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4300" kern="1200" dirty="0"/>
            <a:t>465</a:t>
          </a:r>
        </a:p>
      </dsp:txBody>
      <dsp:txXfrm>
        <a:off x="2801055" y="2241124"/>
        <a:ext cx="1326151" cy="662916"/>
      </dsp:txXfrm>
    </dsp:sp>
    <dsp:sp modelId="{BE38940A-DAB2-4CF6-9B46-FD0FCCAA7395}">
      <dsp:nvSpPr>
        <dsp:cNvPr id="0" name=""/>
        <dsp:cNvSpPr/>
      </dsp:nvSpPr>
      <dsp:spPr>
        <a:xfrm>
          <a:off x="3103574" y="2907016"/>
          <a:ext cx="2050402" cy="205122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D100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033A8-C753-4714-88A9-40202BBCA50B}">
      <dsp:nvSpPr>
        <dsp:cNvPr id="0" name=""/>
        <dsp:cNvSpPr/>
      </dsp:nvSpPr>
      <dsp:spPr>
        <a:xfrm>
          <a:off x="3464355" y="3622490"/>
          <a:ext cx="1326151" cy="662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4300" kern="1200" dirty="0"/>
            <a:t>8 800</a:t>
          </a:r>
        </a:p>
      </dsp:txBody>
      <dsp:txXfrm>
        <a:off x="3464355" y="3622490"/>
        <a:ext cx="1326151" cy="662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D43D67F6-A1E9-4AE5-81FD-45EB05CA95B1}" type="datetimeFigureOut">
              <a:rPr lang="pt-PT" smtClean="0"/>
              <a:t>24/07/2024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20725A4B-4B2A-48E3-9BC2-D587456283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6053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25A4B-4B2A-48E3-9BC2-D58745628392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2523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25A4B-4B2A-48E3-9BC2-D58745628392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51804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28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68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8885E128-3B57-4891-B8AF-59E118F5E92D}"/>
              </a:ext>
            </a:extLst>
          </p:cNvPr>
          <p:cNvSpPr/>
          <p:nvPr userDrawn="1"/>
        </p:nvSpPr>
        <p:spPr>
          <a:xfrm>
            <a:off x="11615737" y="6468454"/>
            <a:ext cx="5068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fld id="{458C6B75-31E7-467D-9115-2909D567DC75}" type="slidenum">
              <a:rPr lang="pt-PT" sz="1200" b="1" smtClean="0">
                <a:solidFill>
                  <a:srgbClr val="202528"/>
                </a:solidFill>
                <a:latin typeface="Montserrat" panose="00000500000000000000" pitchFamily="2" charset="0"/>
                <a:ea typeface="Verdana" panose="020B0604030504040204" pitchFamily="34" charset="0"/>
                <a:cs typeface="Arial" panose="020B0604020202020204" pitchFamily="34" charset="0"/>
              </a:rPr>
              <a:pPr algn="l"/>
              <a:t>‹nº›</a:t>
            </a:fld>
            <a:endParaRPr lang="pt-PT" sz="1200" b="1" dirty="0">
              <a:solidFill>
                <a:srgbClr val="202528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9">
            <a:extLst>
              <a:ext uri="{FF2B5EF4-FFF2-40B4-BE49-F238E27FC236}">
                <a16:creationId xmlns:a16="http://schemas.microsoft.com/office/drawing/2014/main" id="{C1A38D55-652D-4253-BB59-662B9541187D}"/>
              </a:ext>
            </a:extLst>
          </p:cNvPr>
          <p:cNvCxnSpPr>
            <a:cxnSpLocks/>
          </p:cNvCxnSpPr>
          <p:nvPr userDrawn="1"/>
        </p:nvCxnSpPr>
        <p:spPr>
          <a:xfrm>
            <a:off x="11590384" y="6529388"/>
            <a:ext cx="0" cy="127167"/>
          </a:xfrm>
          <a:prstGeom prst="line">
            <a:avLst/>
          </a:prstGeom>
          <a:ln w="28575" cap="rnd">
            <a:solidFill>
              <a:srgbClr val="D1005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8BC09453-5D39-41C5-A431-F55F237B9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" y="6383596"/>
            <a:ext cx="418564" cy="36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22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31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86EB15-5D81-4810-A6C7-DF58A1FAC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F7B99F-ECF5-4C21-98C9-361FC9A7F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6A82331-F109-419E-9670-9526B2F6C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32BC-55C0-4A42-9099-AB333E79850D}" type="datetimeFigureOut">
              <a:rPr lang="pt-PT" smtClean="0"/>
              <a:t>24/07/2024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54794DB-34BF-4865-919E-53F620103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BAAE3DE-45C7-47F0-8B8E-E3F6F9919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EC09-9B86-458C-8E11-AC0BF6434C9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8815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EB7446-426B-4329-AC9A-1A3214643F79}"/>
              </a:ext>
            </a:extLst>
          </p:cNvPr>
          <p:cNvSpPr/>
          <p:nvPr/>
        </p:nvSpPr>
        <p:spPr>
          <a:xfrm>
            <a:off x="11615737" y="6468454"/>
            <a:ext cx="5068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fld id="{458C6B75-31E7-467D-9115-2909D567DC75}" type="slidenum">
              <a:rPr lang="pt-PT" sz="1200" b="1" smtClean="0">
                <a:solidFill>
                  <a:srgbClr val="202528"/>
                </a:solidFill>
                <a:latin typeface="Montserrat" panose="00000500000000000000" pitchFamily="2" charset="0"/>
                <a:ea typeface="Verdana" panose="020B0604030504040204" pitchFamily="34" charset="0"/>
                <a:cs typeface="Arial" panose="020B0604020202020204" pitchFamily="34" charset="0"/>
              </a:rPr>
              <a:pPr algn="l"/>
              <a:t>‹nº›</a:t>
            </a:fld>
            <a:endParaRPr lang="pt-PT" sz="1200" b="1" dirty="0">
              <a:solidFill>
                <a:srgbClr val="202528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CA2175-4C7F-451D-8626-2C65DB3A84BC}"/>
              </a:ext>
            </a:extLst>
          </p:cNvPr>
          <p:cNvCxnSpPr>
            <a:cxnSpLocks/>
          </p:cNvCxnSpPr>
          <p:nvPr/>
        </p:nvCxnSpPr>
        <p:spPr>
          <a:xfrm>
            <a:off x="11590384" y="6529388"/>
            <a:ext cx="0" cy="127167"/>
          </a:xfrm>
          <a:prstGeom prst="line">
            <a:avLst/>
          </a:prstGeom>
          <a:ln w="28575" cap="rnd">
            <a:solidFill>
              <a:srgbClr val="D1005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EEDAC008-57A0-4470-BAC3-6A5C086BDC5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" y="6383596"/>
            <a:ext cx="418564" cy="36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3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67" r:id="rId3"/>
    <p:sldLayoutId id="2147483666" r:id="rId4"/>
    <p:sldLayoutId id="21474836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emf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D0BFA90A-57FB-4EE1-B3FC-55E6D4420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54" y="0"/>
            <a:ext cx="7372079" cy="685800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34B819AF-9151-4D67-A70A-20E11DA241AA}"/>
              </a:ext>
            </a:extLst>
          </p:cNvPr>
          <p:cNvSpPr/>
          <p:nvPr/>
        </p:nvSpPr>
        <p:spPr>
          <a:xfrm>
            <a:off x="7164357" y="0"/>
            <a:ext cx="5040000" cy="6858000"/>
          </a:xfrm>
          <a:prstGeom prst="rect">
            <a:avLst/>
          </a:prstGeom>
          <a:gradFill>
            <a:gsLst>
              <a:gs pos="0">
                <a:srgbClr val="514689"/>
              </a:gs>
              <a:gs pos="100000">
                <a:srgbClr val="1B365D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AE19069-B736-4E2F-BFE1-6EB49A017B1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167" y="3133860"/>
            <a:ext cx="4089551" cy="381155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283A7F2D-A623-4DE0-8ABA-424B36457AE7}"/>
              </a:ext>
            </a:extLst>
          </p:cNvPr>
          <p:cNvSpPr/>
          <p:nvPr/>
        </p:nvSpPr>
        <p:spPr>
          <a:xfrm>
            <a:off x="0" y="0"/>
            <a:ext cx="252000" cy="6870700"/>
          </a:xfrm>
          <a:prstGeom prst="rect">
            <a:avLst/>
          </a:prstGeom>
          <a:solidFill>
            <a:srgbClr val="D1005D"/>
          </a:solidFill>
          <a:ln>
            <a:solidFill>
              <a:srgbClr val="D1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2D199D69-40E0-451F-AF30-B1C0AB796B90}"/>
              </a:ext>
            </a:extLst>
          </p:cNvPr>
          <p:cNvSpPr/>
          <p:nvPr/>
        </p:nvSpPr>
        <p:spPr>
          <a:xfrm>
            <a:off x="7760516" y="4028399"/>
            <a:ext cx="3719382" cy="38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09504">
              <a:lnSpc>
                <a:spcPct val="80000"/>
              </a:lnSpc>
            </a:pPr>
            <a:r>
              <a:rPr lang="pt-PT" sz="2400" b="1" dirty="0">
                <a:solidFill>
                  <a:schemeClr val="bg1"/>
                </a:solidFill>
                <a:highlight>
                  <a:srgbClr val="D1005D"/>
                </a:highlight>
                <a:latin typeface="Montserrat" panose="000005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Mozambique - Árabe</a:t>
            </a:r>
          </a:p>
        </p:txBody>
      </p:sp>
      <p:sp>
        <p:nvSpPr>
          <p:cNvPr id="17" name="CaixaDeTexto 2">
            <a:extLst>
              <a:ext uri="{FF2B5EF4-FFF2-40B4-BE49-F238E27FC236}">
                <a16:creationId xmlns:a16="http://schemas.microsoft.com/office/drawing/2014/main" id="{CBFA4E70-E1E2-4DBC-BF2F-D83EF2E9F8DE}"/>
              </a:ext>
            </a:extLst>
          </p:cNvPr>
          <p:cNvSpPr txBox="1"/>
          <p:nvPr/>
        </p:nvSpPr>
        <p:spPr>
          <a:xfrm>
            <a:off x="7388440" y="2930432"/>
            <a:ext cx="446353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09504">
              <a:lnSpc>
                <a:spcPct val="90000"/>
              </a:lnSpc>
            </a:pPr>
            <a:r>
              <a:rPr lang="pt-BR" sz="3600" b="1" dirty="0">
                <a:solidFill>
                  <a:schemeClr val="bg1"/>
                </a:solidFill>
                <a:latin typeface="Montserrat" panose="000005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Investment Forum</a:t>
            </a:r>
          </a:p>
        </p:txBody>
      </p:sp>
      <p:pic>
        <p:nvPicPr>
          <p:cNvPr id="19" name="Graphic 16">
            <a:extLst>
              <a:ext uri="{FF2B5EF4-FFF2-40B4-BE49-F238E27FC236}">
                <a16:creationId xmlns:a16="http://schemas.microsoft.com/office/drawing/2014/main" id="{9909CBBC-1679-420B-B082-70EEFB149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0207" y="2235601"/>
            <a:ext cx="103586" cy="53711"/>
          </a:xfrm>
          <a:prstGeom prst="rect">
            <a:avLst/>
          </a:prstGeom>
        </p:spPr>
      </p:pic>
      <p:sp>
        <p:nvSpPr>
          <p:cNvPr id="15" name="CaixaDeTexto 2">
            <a:extLst>
              <a:ext uri="{FF2B5EF4-FFF2-40B4-BE49-F238E27FC236}">
                <a16:creationId xmlns:a16="http://schemas.microsoft.com/office/drawing/2014/main" id="{DA068D51-4620-4185-A8C5-4B51D0C29B41}"/>
              </a:ext>
            </a:extLst>
          </p:cNvPr>
          <p:cNvSpPr txBox="1"/>
          <p:nvPr/>
        </p:nvSpPr>
        <p:spPr>
          <a:xfrm>
            <a:off x="7388440" y="6250329"/>
            <a:ext cx="460036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0950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chemeClr val="bg1"/>
                </a:solidFill>
                <a:latin typeface="Montserrat" panose="000005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July 2024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A47D6F-064C-49E1-9797-BF0AB1F6B98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100000"/>
          </a:blip>
          <a:stretch>
            <a:fillRect/>
          </a:stretch>
        </p:blipFill>
        <p:spPr>
          <a:xfrm>
            <a:off x="8311107" y="937247"/>
            <a:ext cx="2618200" cy="117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81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0EC41D3-FD85-4C85-9FFC-AE19B2C4A6C1}"/>
              </a:ext>
            </a:extLst>
          </p:cNvPr>
          <p:cNvSpPr/>
          <p:nvPr/>
        </p:nvSpPr>
        <p:spPr>
          <a:xfrm>
            <a:off x="0" y="3324224"/>
            <a:ext cx="12192000" cy="3570903"/>
          </a:xfrm>
          <a:prstGeom prst="rect">
            <a:avLst/>
          </a:prstGeom>
          <a:gradFill>
            <a:gsLst>
              <a:gs pos="0">
                <a:srgbClr val="514689"/>
              </a:gs>
              <a:gs pos="100000">
                <a:srgbClr val="1B365D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CaixaDeTexto 2">
            <a:extLst>
              <a:ext uri="{FF2B5EF4-FFF2-40B4-BE49-F238E27FC236}">
                <a16:creationId xmlns:a16="http://schemas.microsoft.com/office/drawing/2014/main" id="{917D1C82-FA35-43C8-B84B-B72EAA67BCFB}"/>
              </a:ext>
            </a:extLst>
          </p:cNvPr>
          <p:cNvSpPr txBox="1"/>
          <p:nvPr/>
        </p:nvSpPr>
        <p:spPr>
          <a:xfrm>
            <a:off x="675158" y="538596"/>
            <a:ext cx="11194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R="0" lvl="0" indent="0" algn="ctr" defTabSz="509504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 Cond" panose="020B0606030402020204" pitchFamily="34" charset="0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2E364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A Bank focused on the </a:t>
            </a:r>
            <a:r>
              <a:rPr lang="en-US" sz="2400" b="1" dirty="0">
                <a:solidFill>
                  <a:srgbClr val="D1005D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Future</a:t>
            </a:r>
          </a:p>
          <a:p>
            <a:pPr>
              <a:lnSpc>
                <a:spcPct val="100000"/>
              </a:lnSpc>
            </a:pPr>
            <a:r>
              <a:rPr lang="pt-BR" sz="2000" b="1" dirty="0">
                <a:solidFill>
                  <a:srgbClr val="2E364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O Millennium bim has a clear vision and mission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093D4A3-2E47-4665-8325-32D803C5FB27}"/>
              </a:ext>
            </a:extLst>
          </p:cNvPr>
          <p:cNvGrpSpPr/>
          <p:nvPr/>
        </p:nvGrpSpPr>
        <p:grpSpPr>
          <a:xfrm>
            <a:off x="11590384" y="6468454"/>
            <a:ext cx="532206" cy="276999"/>
            <a:chOff x="11590384" y="6468454"/>
            <a:chExt cx="532206" cy="27699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AC2EEE4-77A6-4D67-B375-9F8B87951F26}"/>
                </a:ext>
              </a:extLst>
            </p:cNvPr>
            <p:cNvSpPr/>
            <p:nvPr/>
          </p:nvSpPr>
          <p:spPr>
            <a:xfrm>
              <a:off x="11615737" y="6468454"/>
              <a:ext cx="5068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fld id="{458C6B75-31E7-467D-9115-2909D567DC75}" type="slidenum">
                <a:rPr lang="pt-PT" sz="1200" b="1" smtClean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pPr algn="l"/>
                <a:t>10</a:t>
              </a:fld>
              <a:endParaRPr lang="pt-PT" sz="12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56478A0-41A0-4AFC-8A69-B2AA4F5EBE1B}"/>
                </a:ext>
              </a:extLst>
            </p:cNvPr>
            <p:cNvCxnSpPr>
              <a:cxnSpLocks/>
            </p:cNvCxnSpPr>
            <p:nvPr/>
          </p:nvCxnSpPr>
          <p:spPr>
            <a:xfrm>
              <a:off x="11590384" y="6529388"/>
              <a:ext cx="0" cy="127167"/>
            </a:xfrm>
            <a:prstGeom prst="line">
              <a:avLst/>
            </a:prstGeom>
            <a:ln w="28575" cap="rnd">
              <a:solidFill>
                <a:srgbClr val="E81F76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tângulo 40">
            <a:extLst>
              <a:ext uri="{FF2B5EF4-FFF2-40B4-BE49-F238E27FC236}">
                <a16:creationId xmlns:a16="http://schemas.microsoft.com/office/drawing/2014/main" id="{83C78DA2-9633-4C4B-A0BB-B51AC60D10E4}"/>
              </a:ext>
            </a:extLst>
          </p:cNvPr>
          <p:cNvSpPr/>
          <p:nvPr/>
        </p:nvSpPr>
        <p:spPr>
          <a:xfrm rot="5400000">
            <a:off x="5966952" y="-5976680"/>
            <a:ext cx="252000" cy="12185904"/>
          </a:xfrm>
          <a:prstGeom prst="rect">
            <a:avLst/>
          </a:prstGeom>
          <a:solidFill>
            <a:srgbClr val="D1005D"/>
          </a:solidFill>
          <a:ln>
            <a:solidFill>
              <a:srgbClr val="D1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2F008C-BE17-4AD8-9F18-3AD07760490B}"/>
              </a:ext>
            </a:extLst>
          </p:cNvPr>
          <p:cNvGrpSpPr/>
          <p:nvPr/>
        </p:nvGrpSpPr>
        <p:grpSpPr>
          <a:xfrm>
            <a:off x="1339286" y="1351374"/>
            <a:ext cx="4533398" cy="4913983"/>
            <a:chOff x="1279573" y="1055922"/>
            <a:chExt cx="4533398" cy="504563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7C655D4-F061-477B-8A86-57F5B4D7572E}"/>
                </a:ext>
              </a:extLst>
            </p:cNvPr>
            <p:cNvGrpSpPr/>
            <p:nvPr/>
          </p:nvGrpSpPr>
          <p:grpSpPr>
            <a:xfrm>
              <a:off x="1279573" y="1783746"/>
              <a:ext cx="4533398" cy="4317810"/>
              <a:chOff x="1279573" y="1783746"/>
              <a:chExt cx="4533398" cy="4317810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FD4BFD9B-5866-4F56-94AE-903D5355C39B}"/>
                  </a:ext>
                </a:extLst>
              </p:cNvPr>
              <p:cNvSpPr/>
              <p:nvPr/>
            </p:nvSpPr>
            <p:spPr>
              <a:xfrm>
                <a:off x="1279573" y="1783746"/>
                <a:ext cx="4533398" cy="4317810"/>
              </a:xfrm>
              <a:prstGeom prst="roundRect">
                <a:avLst>
                  <a:gd name="adj" fmla="val 269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77800" dist="114300" dir="9000000" algn="r" rotWithShape="0">
                  <a:prstClr val="black">
                    <a:alpha val="3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t-PT" dirty="0">
                  <a:latin typeface="Trebuchet MS" panose="020B0603020202020204" pitchFamily="34" charset="0"/>
                </a:endParaRPr>
              </a:p>
            </p:txBody>
          </p:sp>
          <p:sp>
            <p:nvSpPr>
              <p:cNvPr id="11" name="CaixaDeTexto 9">
                <a:extLst>
                  <a:ext uri="{FF2B5EF4-FFF2-40B4-BE49-F238E27FC236}">
                    <a16:creationId xmlns:a16="http://schemas.microsoft.com/office/drawing/2014/main" id="{724C7A01-253F-4209-8F05-7EFDE8A32AB4}"/>
                  </a:ext>
                </a:extLst>
              </p:cNvPr>
              <p:cNvSpPr txBox="1"/>
              <p:nvPr/>
            </p:nvSpPr>
            <p:spPr>
              <a:xfrm>
                <a:off x="1428094" y="3196261"/>
                <a:ext cx="4194531" cy="537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800" b="1" dirty="0">
                    <a:solidFill>
                      <a:srgbClr val="D1005D"/>
                    </a:solidFill>
                    <a:latin typeface="Montserrat" pitchFamily="2" charset="0"/>
                  </a:rPr>
                  <a:t>MISSION  </a:t>
                </a:r>
              </a:p>
            </p:txBody>
          </p:sp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CAC6E728-F6D4-45F4-A1DF-9E32184420BF}"/>
                  </a:ext>
                </a:extLst>
              </p:cNvPr>
              <p:cNvSpPr txBox="1"/>
              <p:nvPr/>
            </p:nvSpPr>
            <p:spPr>
              <a:xfrm>
                <a:off x="1428094" y="3742077"/>
                <a:ext cx="4194531" cy="316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b="1" i="0" u="none" strike="noStrike" baseline="0" dirty="0">
                    <a:solidFill>
                      <a:srgbClr val="000000"/>
                    </a:solidFill>
                    <a:latin typeface="Montserrat" pitchFamily="2" charset="0"/>
                  </a:rPr>
                  <a:t>Creating value for Mozambican society</a:t>
                </a:r>
              </a:p>
            </p:txBody>
          </p:sp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07A669B7-5325-409E-ABC8-8C9D79B7B2E8}"/>
                  </a:ext>
                </a:extLst>
              </p:cNvPr>
              <p:cNvSpPr txBox="1"/>
              <p:nvPr/>
            </p:nvSpPr>
            <p:spPr>
              <a:xfrm>
                <a:off x="1428094" y="4267686"/>
                <a:ext cx="4194531" cy="1422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D1005D"/>
                  </a:buClr>
                  <a:buFont typeface="Wingdings" panose="05000000000000000000" pitchFamily="2" charset="2"/>
                  <a:buChar char="q"/>
                </a:pPr>
                <a:r>
                  <a:rPr lang="en-US" sz="1400" i="0" u="none" strike="noStrike" baseline="0" dirty="0">
                    <a:solidFill>
                      <a:srgbClr val="000000"/>
                    </a:solidFill>
                    <a:latin typeface="Montserrat" pitchFamily="2" charset="0"/>
                  </a:rPr>
                  <a:t>providing </a:t>
                </a:r>
                <a:r>
                  <a:rPr lang="en-US" sz="1400" b="1" i="0" u="none" strike="noStrike" baseline="0" dirty="0">
                    <a:solidFill>
                      <a:srgbClr val="D1005D"/>
                    </a:solidFill>
                    <a:latin typeface="Montserrat" pitchFamily="2" charset="0"/>
                  </a:rPr>
                  <a:t>quality banking services </a:t>
                </a:r>
                <a:r>
                  <a:rPr lang="en-US" sz="1400" i="0" u="none" strike="noStrike" baseline="0" dirty="0">
                    <a:solidFill>
                      <a:srgbClr val="000000"/>
                    </a:solidFill>
                    <a:latin typeface="Montserrat" pitchFamily="2" charset="0"/>
                  </a:rPr>
                  <a:t>to individuals and companies</a:t>
                </a:r>
              </a:p>
              <a:p>
                <a:pPr marL="285750" indent="-285750">
                  <a:buClr>
                    <a:srgbClr val="D1005D"/>
                  </a:buClr>
                  <a:buFont typeface="Wingdings" panose="05000000000000000000" pitchFamily="2" charset="2"/>
                  <a:buChar char="q"/>
                </a:pPr>
                <a:r>
                  <a:rPr lang="en-US" sz="1400" dirty="0">
                    <a:solidFill>
                      <a:srgbClr val="000000"/>
                    </a:solidFill>
                    <a:latin typeface="Montserrat" pitchFamily="2" charset="0"/>
                  </a:rPr>
                  <a:t>contributing for </a:t>
                </a:r>
                <a:r>
                  <a:rPr lang="en-US" sz="1400" b="1" dirty="0">
                    <a:solidFill>
                      <a:srgbClr val="D1005D"/>
                    </a:solidFill>
                    <a:latin typeface="Montserrat" pitchFamily="2" charset="0"/>
                  </a:rPr>
                  <a:t>private sector </a:t>
                </a:r>
                <a:r>
                  <a:rPr lang="en-US" sz="1400" dirty="0">
                    <a:solidFill>
                      <a:srgbClr val="000000"/>
                    </a:solidFill>
                    <a:latin typeface="Montserrat" pitchFamily="2" charset="0"/>
                  </a:rPr>
                  <a:t>development </a:t>
                </a:r>
              </a:p>
              <a:p>
                <a:pPr marL="285750" indent="-285750">
                  <a:buClr>
                    <a:srgbClr val="D1005D"/>
                  </a:buClr>
                  <a:buFont typeface="Wingdings" panose="05000000000000000000" pitchFamily="2" charset="2"/>
                  <a:buChar char="q"/>
                </a:pPr>
                <a:r>
                  <a:rPr lang="en-US" sz="1400" dirty="0">
                    <a:solidFill>
                      <a:srgbClr val="000000"/>
                    </a:solidFill>
                    <a:latin typeface="Montserrat" pitchFamily="2" charset="0"/>
                  </a:rPr>
                  <a:t>generating </a:t>
                </a:r>
                <a:r>
                  <a:rPr lang="en-US" sz="1400" b="1" dirty="0">
                    <a:solidFill>
                      <a:srgbClr val="D1005D"/>
                    </a:solidFill>
                    <a:latin typeface="Montserrat" pitchFamily="2" charset="0"/>
                  </a:rPr>
                  <a:t>adequate profitability </a:t>
                </a:r>
                <a:r>
                  <a:rPr lang="en-US" sz="1400" dirty="0">
                    <a:solidFill>
                      <a:srgbClr val="000000"/>
                    </a:solidFill>
                    <a:latin typeface="Montserrat" pitchFamily="2" charset="0"/>
                  </a:rPr>
                  <a:t>for the shareholder</a:t>
                </a: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3DC11E0-BA08-4DAA-A74A-8DFAD98F7B6C}"/>
                </a:ext>
              </a:extLst>
            </p:cNvPr>
            <p:cNvSpPr/>
            <p:nvPr/>
          </p:nvSpPr>
          <p:spPr>
            <a:xfrm>
              <a:off x="2528400" y="1055922"/>
              <a:ext cx="1888591" cy="1888591"/>
            </a:xfrm>
            <a:prstGeom prst="ellipse">
              <a:avLst/>
            </a:prstGeom>
            <a:solidFill>
              <a:srgbClr val="D1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0352" tIns="50176" rIns="100352" bIns="501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225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5" name="Agrupar 773">
            <a:extLst>
              <a:ext uri="{FF2B5EF4-FFF2-40B4-BE49-F238E27FC236}">
                <a16:creationId xmlns:a16="http://schemas.microsoft.com/office/drawing/2014/main" id="{DAD43DDD-FA96-4A4E-BF89-3551D6849748}"/>
              </a:ext>
            </a:extLst>
          </p:cNvPr>
          <p:cNvGrpSpPr/>
          <p:nvPr/>
        </p:nvGrpSpPr>
        <p:grpSpPr>
          <a:xfrm>
            <a:off x="2940722" y="1634766"/>
            <a:ext cx="1134321" cy="1125122"/>
            <a:chOff x="14595913" y="2806755"/>
            <a:chExt cx="587375" cy="582613"/>
          </a:xfrm>
        </p:grpSpPr>
        <p:sp>
          <p:nvSpPr>
            <p:cNvPr id="16" name="Freeform 669">
              <a:extLst>
                <a:ext uri="{FF2B5EF4-FFF2-40B4-BE49-F238E27FC236}">
                  <a16:creationId xmlns:a16="http://schemas.microsoft.com/office/drawing/2014/main" id="{5D384F91-4AEA-4A26-84CF-4ADBCF8E0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3101" y="3143305"/>
              <a:ext cx="230187" cy="193675"/>
            </a:xfrm>
            <a:custGeom>
              <a:avLst/>
              <a:gdLst>
                <a:gd name="T0" fmla="*/ 0 w 145"/>
                <a:gd name="T1" fmla="*/ 49 h 122"/>
                <a:gd name="T2" fmla="*/ 37 w 145"/>
                <a:gd name="T3" fmla="*/ 0 h 122"/>
                <a:gd name="T4" fmla="*/ 63 w 145"/>
                <a:gd name="T5" fmla="*/ 16 h 122"/>
                <a:gd name="T6" fmla="*/ 89 w 145"/>
                <a:gd name="T7" fmla="*/ 73 h 122"/>
                <a:gd name="T8" fmla="*/ 105 w 145"/>
                <a:gd name="T9" fmla="*/ 73 h 122"/>
                <a:gd name="T10" fmla="*/ 145 w 145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22">
                  <a:moveTo>
                    <a:pt x="0" y="49"/>
                  </a:moveTo>
                  <a:lnTo>
                    <a:pt x="37" y="0"/>
                  </a:lnTo>
                  <a:lnTo>
                    <a:pt x="63" y="16"/>
                  </a:lnTo>
                  <a:lnTo>
                    <a:pt x="89" y="73"/>
                  </a:lnTo>
                  <a:lnTo>
                    <a:pt x="105" y="73"/>
                  </a:lnTo>
                  <a:lnTo>
                    <a:pt x="145" y="122"/>
                  </a:ln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670">
              <a:extLst>
                <a:ext uri="{FF2B5EF4-FFF2-40B4-BE49-F238E27FC236}">
                  <a16:creationId xmlns:a16="http://schemas.microsoft.com/office/drawing/2014/main" id="{5F384AE5-C11D-4539-96FD-05730EDA4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95913" y="3105205"/>
              <a:ext cx="422275" cy="284163"/>
            </a:xfrm>
            <a:custGeom>
              <a:avLst/>
              <a:gdLst>
                <a:gd name="T0" fmla="*/ 0 w 266"/>
                <a:gd name="T1" fmla="*/ 138 h 179"/>
                <a:gd name="T2" fmla="*/ 73 w 266"/>
                <a:gd name="T3" fmla="*/ 32 h 179"/>
                <a:gd name="T4" fmla="*/ 89 w 266"/>
                <a:gd name="T5" fmla="*/ 32 h 179"/>
                <a:gd name="T6" fmla="*/ 105 w 266"/>
                <a:gd name="T7" fmla="*/ 8 h 179"/>
                <a:gd name="T8" fmla="*/ 121 w 266"/>
                <a:gd name="T9" fmla="*/ 0 h 179"/>
                <a:gd name="T10" fmla="*/ 161 w 266"/>
                <a:gd name="T11" fmla="*/ 57 h 179"/>
                <a:gd name="T12" fmla="*/ 185 w 266"/>
                <a:gd name="T13" fmla="*/ 57 h 179"/>
                <a:gd name="T14" fmla="*/ 266 w 266"/>
                <a:gd name="T15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179">
                  <a:moveTo>
                    <a:pt x="0" y="138"/>
                  </a:moveTo>
                  <a:lnTo>
                    <a:pt x="73" y="32"/>
                  </a:lnTo>
                  <a:lnTo>
                    <a:pt x="89" y="32"/>
                  </a:lnTo>
                  <a:lnTo>
                    <a:pt x="105" y="8"/>
                  </a:lnTo>
                  <a:lnTo>
                    <a:pt x="121" y="0"/>
                  </a:lnTo>
                  <a:lnTo>
                    <a:pt x="161" y="57"/>
                  </a:lnTo>
                  <a:lnTo>
                    <a:pt x="185" y="57"/>
                  </a:lnTo>
                  <a:lnTo>
                    <a:pt x="266" y="179"/>
                  </a:ln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671">
              <a:extLst>
                <a:ext uri="{FF2B5EF4-FFF2-40B4-BE49-F238E27FC236}">
                  <a16:creationId xmlns:a16="http://schemas.microsoft.com/office/drawing/2014/main" id="{E2348087-7C57-48F4-AFCE-47E6363BB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2301" y="2897242"/>
              <a:ext cx="166687" cy="103188"/>
            </a:xfrm>
            <a:custGeom>
              <a:avLst/>
              <a:gdLst>
                <a:gd name="T0" fmla="*/ 105 w 105"/>
                <a:gd name="T1" fmla="*/ 65 h 65"/>
                <a:gd name="T2" fmla="*/ 0 w 105"/>
                <a:gd name="T3" fmla="*/ 65 h 65"/>
                <a:gd name="T4" fmla="*/ 0 w 105"/>
                <a:gd name="T5" fmla="*/ 0 h 65"/>
                <a:gd name="T6" fmla="*/ 105 w 105"/>
                <a:gd name="T7" fmla="*/ 0 h 65"/>
                <a:gd name="T8" fmla="*/ 81 w 105"/>
                <a:gd name="T9" fmla="*/ 33 h 65"/>
                <a:gd name="T10" fmla="*/ 105 w 105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65">
                  <a:moveTo>
                    <a:pt x="105" y="65"/>
                  </a:moveTo>
                  <a:lnTo>
                    <a:pt x="0" y="65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81" y="33"/>
                  </a:lnTo>
                  <a:lnTo>
                    <a:pt x="105" y="65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Line 672">
              <a:extLst>
                <a:ext uri="{FF2B5EF4-FFF2-40B4-BE49-F238E27FC236}">
                  <a16:creationId xmlns:a16="http://schemas.microsoft.com/office/drawing/2014/main" id="{D4B13DB9-EE12-46FC-9DE1-23CCF000C0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88001" y="2806755"/>
              <a:ext cx="0" cy="29845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673">
              <a:extLst>
                <a:ext uri="{FF2B5EF4-FFF2-40B4-BE49-F238E27FC236}">
                  <a16:creationId xmlns:a16="http://schemas.microsoft.com/office/drawing/2014/main" id="{7BA41A9A-B8CB-4F42-BED5-03C3783F0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88001" y="2846442"/>
              <a:ext cx="165100" cy="103188"/>
            </a:xfrm>
            <a:custGeom>
              <a:avLst/>
              <a:gdLst>
                <a:gd name="T0" fmla="*/ 72 w 104"/>
                <a:gd name="T1" fmla="*/ 65 h 65"/>
                <a:gd name="T2" fmla="*/ 0 w 104"/>
                <a:gd name="T3" fmla="*/ 65 h 65"/>
                <a:gd name="T4" fmla="*/ 0 w 104"/>
                <a:gd name="T5" fmla="*/ 0 h 65"/>
                <a:gd name="T6" fmla="*/ 104 w 104"/>
                <a:gd name="T7" fmla="*/ 0 h 65"/>
                <a:gd name="T8" fmla="*/ 104 w 104"/>
                <a:gd name="T9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5">
                  <a:moveTo>
                    <a:pt x="72" y="65"/>
                  </a:moveTo>
                  <a:lnTo>
                    <a:pt x="0" y="65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04" y="32"/>
                  </a:ln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674">
              <a:extLst>
                <a:ext uri="{FF2B5EF4-FFF2-40B4-BE49-F238E27FC236}">
                  <a16:creationId xmlns:a16="http://schemas.microsoft.com/office/drawing/2014/main" id="{CB8478EA-8911-449B-8418-AD35A0A0E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34013" y="3271892"/>
              <a:ext cx="306387" cy="52388"/>
            </a:xfrm>
            <a:custGeom>
              <a:avLst/>
              <a:gdLst>
                <a:gd name="T0" fmla="*/ 0 w 193"/>
                <a:gd name="T1" fmla="*/ 0 h 33"/>
                <a:gd name="T2" fmla="*/ 32 w 193"/>
                <a:gd name="T3" fmla="*/ 33 h 33"/>
                <a:gd name="T4" fmla="*/ 65 w 193"/>
                <a:gd name="T5" fmla="*/ 0 h 33"/>
                <a:gd name="T6" fmla="*/ 97 w 193"/>
                <a:gd name="T7" fmla="*/ 33 h 33"/>
                <a:gd name="T8" fmla="*/ 129 w 193"/>
                <a:gd name="T9" fmla="*/ 0 h 33"/>
                <a:gd name="T10" fmla="*/ 161 w 193"/>
                <a:gd name="T11" fmla="*/ 33 h 33"/>
                <a:gd name="T12" fmla="*/ 193 w 193"/>
                <a:gd name="T13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" h="33">
                  <a:moveTo>
                    <a:pt x="0" y="0"/>
                  </a:moveTo>
                  <a:lnTo>
                    <a:pt x="32" y="33"/>
                  </a:lnTo>
                  <a:lnTo>
                    <a:pt x="65" y="0"/>
                  </a:lnTo>
                  <a:lnTo>
                    <a:pt x="97" y="33"/>
                  </a:lnTo>
                  <a:lnTo>
                    <a:pt x="129" y="0"/>
                  </a:lnTo>
                  <a:lnTo>
                    <a:pt x="161" y="33"/>
                  </a:lnTo>
                  <a:lnTo>
                    <a:pt x="193" y="9"/>
                  </a:ln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DB99ADB-B2EE-45A2-8460-24C7E6D0D605}"/>
              </a:ext>
            </a:extLst>
          </p:cNvPr>
          <p:cNvGrpSpPr/>
          <p:nvPr/>
        </p:nvGrpSpPr>
        <p:grpSpPr>
          <a:xfrm>
            <a:off x="6438742" y="2074798"/>
            <a:ext cx="4622577" cy="4190559"/>
            <a:chOff x="1279573" y="1783746"/>
            <a:chExt cx="4622577" cy="419055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FE46532-1FF3-41D9-BC10-836E9FDFB840}"/>
                </a:ext>
              </a:extLst>
            </p:cNvPr>
            <p:cNvSpPr/>
            <p:nvPr/>
          </p:nvSpPr>
          <p:spPr>
            <a:xfrm>
              <a:off x="1279573" y="1783746"/>
              <a:ext cx="4533398" cy="4190559"/>
            </a:xfrm>
            <a:prstGeom prst="roundRect">
              <a:avLst>
                <a:gd name="adj" fmla="val 2697"/>
              </a:avLst>
            </a:prstGeom>
            <a:solidFill>
              <a:schemeClr val="bg1"/>
            </a:solidFill>
            <a:ln>
              <a:noFill/>
            </a:ln>
            <a:effectLst>
              <a:outerShdw blurRad="177800" dist="114300" dir="9000000" algn="r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PT" dirty="0">
                <a:latin typeface="Trebuchet MS" panose="020B0603020202020204" pitchFamily="34" charset="0"/>
              </a:endParaRPr>
            </a:p>
          </p:txBody>
        </p:sp>
        <p:sp>
          <p:nvSpPr>
            <p:cNvPr id="26" name="CaixaDeTexto 9">
              <a:extLst>
                <a:ext uri="{FF2B5EF4-FFF2-40B4-BE49-F238E27FC236}">
                  <a16:creationId xmlns:a16="http://schemas.microsoft.com/office/drawing/2014/main" id="{70116C1D-447E-447F-B9F1-257B37F1EF67}"/>
                </a:ext>
              </a:extLst>
            </p:cNvPr>
            <p:cNvSpPr txBox="1"/>
            <p:nvPr/>
          </p:nvSpPr>
          <p:spPr>
            <a:xfrm>
              <a:off x="1548946" y="3145177"/>
              <a:ext cx="41945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 dirty="0">
                  <a:solidFill>
                    <a:srgbClr val="D1005D"/>
                  </a:solidFill>
                  <a:latin typeface="Montserrat" pitchFamily="2" charset="0"/>
                </a:rPr>
                <a:t>VISION  </a:t>
              </a:r>
            </a:p>
          </p:txBody>
        </p:sp>
        <p:sp>
          <p:nvSpPr>
            <p:cNvPr id="27" name="CaixaDeTexto 11">
              <a:extLst>
                <a:ext uri="{FF2B5EF4-FFF2-40B4-BE49-F238E27FC236}">
                  <a16:creationId xmlns:a16="http://schemas.microsoft.com/office/drawing/2014/main" id="{CC0D5949-F072-427A-95C0-F013DFEE7D37}"/>
                </a:ext>
              </a:extLst>
            </p:cNvPr>
            <p:cNvSpPr txBox="1"/>
            <p:nvPr/>
          </p:nvSpPr>
          <p:spPr>
            <a:xfrm>
              <a:off x="1288166" y="3688655"/>
              <a:ext cx="461398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  <a:latin typeface="Montserrat" pitchFamily="2" charset="0"/>
                </a:rPr>
                <a:t>A reference institution in the economy </a:t>
              </a:r>
            </a:p>
          </p:txBody>
        </p:sp>
        <p:sp>
          <p:nvSpPr>
            <p:cNvPr id="28" name="CaixaDeTexto 12">
              <a:extLst>
                <a:ext uri="{FF2B5EF4-FFF2-40B4-BE49-F238E27FC236}">
                  <a16:creationId xmlns:a16="http://schemas.microsoft.com/office/drawing/2014/main" id="{F48EDBFD-1E86-46AF-AAE2-8114B0D2E254}"/>
                </a:ext>
              </a:extLst>
            </p:cNvPr>
            <p:cNvSpPr txBox="1"/>
            <p:nvPr/>
          </p:nvSpPr>
          <p:spPr>
            <a:xfrm>
              <a:off x="1428094" y="4267686"/>
              <a:ext cx="4194531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D1005D"/>
                </a:buClr>
                <a:buFont typeface="Wingdings" panose="05000000000000000000" pitchFamily="2" charset="2"/>
                <a:buChar char="q"/>
              </a:pPr>
              <a:r>
                <a:rPr lang="en-US" sz="1400" dirty="0">
                  <a:solidFill>
                    <a:srgbClr val="000000"/>
                  </a:solidFill>
                  <a:latin typeface="Montserrat" pitchFamily="2" charset="0"/>
                </a:rPr>
                <a:t>which is focused on enhancing its </a:t>
              </a:r>
              <a:r>
                <a:rPr lang="en-US" sz="1400" b="1" dirty="0">
                  <a:solidFill>
                    <a:srgbClr val="D1005D"/>
                  </a:solidFill>
                  <a:latin typeface="Montserrat" pitchFamily="2" charset="0"/>
                </a:rPr>
                <a:t>competitive</a:t>
              </a:r>
              <a:r>
                <a:rPr lang="en-US" sz="1400" dirty="0">
                  <a:solidFill>
                    <a:srgbClr val="000000"/>
                  </a:solidFill>
                  <a:latin typeface="Montserrat" pitchFamily="2" charset="0"/>
                </a:rPr>
                <a:t> advantages</a:t>
              </a:r>
              <a:endParaRPr lang="pt-PT" sz="1400" dirty="0">
                <a:solidFill>
                  <a:srgbClr val="000000"/>
                </a:solidFill>
                <a:latin typeface="Montserrat" pitchFamily="2" charset="0"/>
              </a:endParaRPr>
            </a:p>
            <a:p>
              <a:pPr marL="285750" indent="-285750">
                <a:buClr>
                  <a:srgbClr val="D1005D"/>
                </a:buClr>
                <a:buFont typeface="Wingdings" panose="05000000000000000000" pitchFamily="2" charset="2"/>
                <a:buChar char="q"/>
              </a:pPr>
              <a:r>
                <a:rPr lang="en-US" sz="1400" dirty="0">
                  <a:solidFill>
                    <a:srgbClr val="000000"/>
                  </a:solidFill>
                  <a:latin typeface="Montserrat" pitchFamily="2" charset="0"/>
                </a:rPr>
                <a:t>having levels of </a:t>
              </a:r>
              <a:r>
                <a:rPr lang="en-US" sz="1400" b="1" dirty="0">
                  <a:solidFill>
                    <a:srgbClr val="D1005D"/>
                  </a:solidFill>
                  <a:latin typeface="Montserrat" pitchFamily="2" charset="0"/>
                </a:rPr>
                <a:t>solidity, profitability, service and efficiency</a:t>
              </a:r>
              <a:r>
                <a:rPr lang="en-US" sz="1400" dirty="0">
                  <a:solidFill>
                    <a:srgbClr val="000000"/>
                  </a:solidFill>
                  <a:latin typeface="Montserrat" pitchFamily="2" charset="0"/>
                </a:rPr>
                <a:t> in line with best practices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730A1A3-1EB0-4238-A88B-72B3EBB08682}"/>
              </a:ext>
            </a:extLst>
          </p:cNvPr>
          <p:cNvGrpSpPr/>
          <p:nvPr/>
        </p:nvGrpSpPr>
        <p:grpSpPr>
          <a:xfrm>
            <a:off x="7715298" y="1294814"/>
            <a:ext cx="1888591" cy="1888591"/>
            <a:chOff x="7680520" y="1210555"/>
            <a:chExt cx="1888591" cy="188859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2AC3356-1AD9-43A1-BA26-C60DE5B7D61A}"/>
                </a:ext>
              </a:extLst>
            </p:cNvPr>
            <p:cNvSpPr/>
            <p:nvPr/>
          </p:nvSpPr>
          <p:spPr>
            <a:xfrm>
              <a:off x="7680520" y="1210555"/>
              <a:ext cx="1888591" cy="1888591"/>
            </a:xfrm>
            <a:prstGeom prst="ellipse">
              <a:avLst/>
            </a:prstGeom>
            <a:solidFill>
              <a:srgbClr val="D1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0352" tIns="50176" rIns="100352" bIns="501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225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1" name="Agrupar 890">
              <a:extLst>
                <a:ext uri="{FF2B5EF4-FFF2-40B4-BE49-F238E27FC236}">
                  <a16:creationId xmlns:a16="http://schemas.microsoft.com/office/drawing/2014/main" id="{9AC3A6E2-83FE-442E-8E62-9A845FC7D243}"/>
                </a:ext>
              </a:extLst>
            </p:cNvPr>
            <p:cNvGrpSpPr/>
            <p:nvPr/>
          </p:nvGrpSpPr>
          <p:grpSpPr>
            <a:xfrm>
              <a:off x="8077211" y="1779346"/>
              <a:ext cx="1095208" cy="896344"/>
              <a:chOff x="13573563" y="4951467"/>
              <a:chExt cx="585787" cy="479425"/>
            </a:xfrm>
          </p:grpSpPr>
          <p:sp>
            <p:nvSpPr>
              <p:cNvPr id="33" name="Freeform 775">
                <a:extLst>
                  <a:ext uri="{FF2B5EF4-FFF2-40B4-BE49-F238E27FC236}">
                    <a16:creationId xmlns:a16="http://schemas.microsoft.com/office/drawing/2014/main" id="{3ABB0E9F-324E-480A-8770-F8A4A9993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79913" y="5216580"/>
                <a:ext cx="128587" cy="84138"/>
              </a:xfrm>
              <a:custGeom>
                <a:avLst/>
                <a:gdLst>
                  <a:gd name="T0" fmla="*/ 16 w 40"/>
                  <a:gd name="T1" fmla="*/ 26 h 26"/>
                  <a:gd name="T2" fmla="*/ 0 w 40"/>
                  <a:gd name="T3" fmla="*/ 8 h 26"/>
                  <a:gd name="T4" fmla="*/ 40 w 40"/>
                  <a:gd name="T5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6">
                    <a:moveTo>
                      <a:pt x="16" y="26"/>
                    </a:moveTo>
                    <a:cubicBezTo>
                      <a:pt x="10" y="24"/>
                      <a:pt x="5" y="18"/>
                      <a:pt x="0" y="8"/>
                    </a:cubicBezTo>
                    <a:cubicBezTo>
                      <a:pt x="14" y="0"/>
                      <a:pt x="30" y="5"/>
                      <a:pt x="40" y="23"/>
                    </a:cubicBez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776">
                <a:extLst>
                  <a:ext uri="{FF2B5EF4-FFF2-40B4-BE49-F238E27FC236}">
                    <a16:creationId xmlns:a16="http://schemas.microsoft.com/office/drawing/2014/main" id="{5FE0312C-D936-43CE-8987-19FF75D0B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35476" y="5326117"/>
                <a:ext cx="139700" cy="104775"/>
              </a:xfrm>
              <a:custGeom>
                <a:avLst/>
                <a:gdLst>
                  <a:gd name="T0" fmla="*/ 44 w 44"/>
                  <a:gd name="T1" fmla="*/ 16 h 32"/>
                  <a:gd name="T2" fmla="*/ 0 w 44"/>
                  <a:gd name="T3" fmla="*/ 12 h 32"/>
                  <a:gd name="T4" fmla="*/ 44 w 44"/>
                  <a:gd name="T5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2">
                    <a:moveTo>
                      <a:pt x="44" y="16"/>
                    </a:moveTo>
                    <a:cubicBezTo>
                      <a:pt x="34" y="26"/>
                      <a:pt x="19" y="32"/>
                      <a:pt x="0" y="12"/>
                    </a:cubicBezTo>
                    <a:cubicBezTo>
                      <a:pt x="12" y="0"/>
                      <a:pt x="29" y="1"/>
                      <a:pt x="44" y="1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777">
                <a:extLst>
                  <a:ext uri="{FF2B5EF4-FFF2-40B4-BE49-F238E27FC236}">
                    <a16:creationId xmlns:a16="http://schemas.microsoft.com/office/drawing/2014/main" id="{3E83FA6E-1FDF-491D-868F-86EA90988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73563" y="5081642"/>
                <a:ext cx="103187" cy="106363"/>
              </a:xfrm>
              <a:custGeom>
                <a:avLst/>
                <a:gdLst>
                  <a:gd name="T0" fmla="*/ 12 w 32"/>
                  <a:gd name="T1" fmla="*/ 28 h 33"/>
                  <a:gd name="T2" fmla="*/ 0 w 32"/>
                  <a:gd name="T3" fmla="*/ 1 h 33"/>
                  <a:gd name="T4" fmla="*/ 32 w 32"/>
                  <a:gd name="T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33">
                    <a:moveTo>
                      <a:pt x="12" y="28"/>
                    </a:moveTo>
                    <a:cubicBezTo>
                      <a:pt x="6" y="24"/>
                      <a:pt x="1" y="16"/>
                      <a:pt x="0" y="1"/>
                    </a:cubicBezTo>
                    <a:cubicBezTo>
                      <a:pt x="17" y="0"/>
                      <a:pt x="30" y="12"/>
                      <a:pt x="32" y="33"/>
                    </a:cubicBez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778">
                <a:extLst>
                  <a:ext uri="{FF2B5EF4-FFF2-40B4-BE49-F238E27FC236}">
                    <a16:creationId xmlns:a16="http://schemas.microsoft.com/office/drawing/2014/main" id="{5209BD04-A964-4A9C-AFCF-C4AB738C2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6901" y="4951467"/>
                <a:ext cx="92075" cy="133350"/>
              </a:xfrm>
              <a:custGeom>
                <a:avLst/>
                <a:gdLst>
                  <a:gd name="T0" fmla="*/ 6 w 29"/>
                  <a:gd name="T1" fmla="*/ 29 h 41"/>
                  <a:gd name="T2" fmla="*/ 5 w 29"/>
                  <a:gd name="T3" fmla="*/ 0 h 41"/>
                  <a:gd name="T4" fmla="*/ 23 w 29"/>
                  <a:gd name="T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41">
                    <a:moveTo>
                      <a:pt x="6" y="29"/>
                    </a:moveTo>
                    <a:cubicBezTo>
                      <a:pt x="2" y="23"/>
                      <a:pt x="0" y="14"/>
                      <a:pt x="5" y="0"/>
                    </a:cubicBezTo>
                    <a:cubicBezTo>
                      <a:pt x="21" y="5"/>
                      <a:pt x="29" y="21"/>
                      <a:pt x="23" y="41"/>
                    </a:cubicBez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779">
                <a:extLst>
                  <a:ext uri="{FF2B5EF4-FFF2-40B4-BE49-F238E27FC236}">
                    <a16:creationId xmlns:a16="http://schemas.microsoft.com/office/drawing/2014/main" id="{40705069-A443-47FC-8361-895078523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21238" y="5216580"/>
                <a:ext cx="131762" cy="84138"/>
              </a:xfrm>
              <a:custGeom>
                <a:avLst/>
                <a:gdLst>
                  <a:gd name="T0" fmla="*/ 25 w 41"/>
                  <a:gd name="T1" fmla="*/ 26 h 26"/>
                  <a:gd name="T2" fmla="*/ 41 w 41"/>
                  <a:gd name="T3" fmla="*/ 8 h 26"/>
                  <a:gd name="T4" fmla="*/ 0 w 41"/>
                  <a:gd name="T5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6">
                    <a:moveTo>
                      <a:pt x="25" y="26"/>
                    </a:moveTo>
                    <a:cubicBezTo>
                      <a:pt x="31" y="24"/>
                      <a:pt x="35" y="18"/>
                      <a:pt x="41" y="8"/>
                    </a:cubicBezTo>
                    <a:cubicBezTo>
                      <a:pt x="26" y="0"/>
                      <a:pt x="11" y="5"/>
                      <a:pt x="0" y="23"/>
                    </a:cubicBez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780">
                <a:extLst>
                  <a:ext uri="{FF2B5EF4-FFF2-40B4-BE49-F238E27FC236}">
                    <a16:creationId xmlns:a16="http://schemas.microsoft.com/office/drawing/2014/main" id="{478B9DED-52CA-47FF-882A-3FDD1B6FF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7738" y="5326117"/>
                <a:ext cx="139700" cy="104775"/>
              </a:xfrm>
              <a:custGeom>
                <a:avLst/>
                <a:gdLst>
                  <a:gd name="T0" fmla="*/ 0 w 44"/>
                  <a:gd name="T1" fmla="*/ 16 h 32"/>
                  <a:gd name="T2" fmla="*/ 44 w 44"/>
                  <a:gd name="T3" fmla="*/ 12 h 32"/>
                  <a:gd name="T4" fmla="*/ 0 w 44"/>
                  <a:gd name="T5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2">
                    <a:moveTo>
                      <a:pt x="0" y="16"/>
                    </a:moveTo>
                    <a:cubicBezTo>
                      <a:pt x="10" y="26"/>
                      <a:pt x="25" y="32"/>
                      <a:pt x="44" y="12"/>
                    </a:cubicBezTo>
                    <a:cubicBezTo>
                      <a:pt x="32" y="0"/>
                      <a:pt x="14" y="1"/>
                      <a:pt x="0" y="1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 781">
                <a:extLst>
                  <a:ext uri="{FF2B5EF4-FFF2-40B4-BE49-F238E27FC236}">
                    <a16:creationId xmlns:a16="http://schemas.microsoft.com/office/drawing/2014/main" id="{14C443D6-BC9E-47BB-8226-5D554A012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6163" y="5081642"/>
                <a:ext cx="103187" cy="106363"/>
              </a:xfrm>
              <a:custGeom>
                <a:avLst/>
                <a:gdLst>
                  <a:gd name="T0" fmla="*/ 20 w 32"/>
                  <a:gd name="T1" fmla="*/ 28 h 33"/>
                  <a:gd name="T2" fmla="*/ 32 w 32"/>
                  <a:gd name="T3" fmla="*/ 1 h 33"/>
                  <a:gd name="T4" fmla="*/ 0 w 32"/>
                  <a:gd name="T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33">
                    <a:moveTo>
                      <a:pt x="20" y="28"/>
                    </a:moveTo>
                    <a:cubicBezTo>
                      <a:pt x="26" y="24"/>
                      <a:pt x="31" y="16"/>
                      <a:pt x="32" y="1"/>
                    </a:cubicBezTo>
                    <a:cubicBezTo>
                      <a:pt x="14" y="0"/>
                      <a:pt x="2" y="12"/>
                      <a:pt x="0" y="33"/>
                    </a:cubicBez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 782">
                <a:extLst>
                  <a:ext uri="{FF2B5EF4-FFF2-40B4-BE49-F238E27FC236}">
                    <a16:creationId xmlns:a16="http://schemas.microsoft.com/office/drawing/2014/main" id="{11C2CFF2-1B2A-4DDB-B350-E7A3D98D2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33938" y="4951467"/>
                <a:ext cx="88900" cy="133350"/>
              </a:xfrm>
              <a:custGeom>
                <a:avLst/>
                <a:gdLst>
                  <a:gd name="T0" fmla="*/ 23 w 28"/>
                  <a:gd name="T1" fmla="*/ 29 h 41"/>
                  <a:gd name="T2" fmla="*/ 24 w 28"/>
                  <a:gd name="T3" fmla="*/ 0 h 41"/>
                  <a:gd name="T4" fmla="*/ 6 w 28"/>
                  <a:gd name="T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41">
                    <a:moveTo>
                      <a:pt x="23" y="29"/>
                    </a:moveTo>
                    <a:cubicBezTo>
                      <a:pt x="27" y="23"/>
                      <a:pt x="28" y="14"/>
                      <a:pt x="24" y="0"/>
                    </a:cubicBezTo>
                    <a:cubicBezTo>
                      <a:pt x="8" y="5"/>
                      <a:pt x="0" y="21"/>
                      <a:pt x="6" y="41"/>
                    </a:cubicBez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783">
                <a:extLst>
                  <a:ext uri="{FF2B5EF4-FFF2-40B4-BE49-F238E27FC236}">
                    <a16:creationId xmlns:a16="http://schemas.microsoft.com/office/drawing/2014/main" id="{AE5FC95D-6A45-46BC-AD3D-D4147D648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65651" y="4991155"/>
                <a:ext cx="192087" cy="296863"/>
              </a:xfrm>
              <a:custGeom>
                <a:avLst/>
                <a:gdLst>
                  <a:gd name="T0" fmla="*/ 44 w 60"/>
                  <a:gd name="T1" fmla="*/ 72 h 92"/>
                  <a:gd name="T2" fmla="*/ 44 w 60"/>
                  <a:gd name="T3" fmla="*/ 0 h 92"/>
                  <a:gd name="T4" fmla="*/ 24 w 60"/>
                  <a:gd name="T5" fmla="*/ 0 h 92"/>
                  <a:gd name="T6" fmla="*/ 0 w 60"/>
                  <a:gd name="T7" fmla="*/ 12 h 92"/>
                  <a:gd name="T8" fmla="*/ 0 w 60"/>
                  <a:gd name="T9" fmla="*/ 24 h 92"/>
                  <a:gd name="T10" fmla="*/ 20 w 60"/>
                  <a:gd name="T11" fmla="*/ 24 h 92"/>
                  <a:gd name="T12" fmla="*/ 20 w 60"/>
                  <a:gd name="T13" fmla="*/ 72 h 92"/>
                  <a:gd name="T14" fmla="*/ 4 w 60"/>
                  <a:gd name="T15" fmla="*/ 80 h 92"/>
                  <a:gd name="T16" fmla="*/ 4 w 60"/>
                  <a:gd name="T17" fmla="*/ 92 h 92"/>
                  <a:gd name="T18" fmla="*/ 44 w 60"/>
                  <a:gd name="T19" fmla="*/ 92 h 92"/>
                  <a:gd name="T20" fmla="*/ 60 w 60"/>
                  <a:gd name="T21" fmla="*/ 92 h 92"/>
                  <a:gd name="T22" fmla="*/ 60 w 60"/>
                  <a:gd name="T23" fmla="*/ 80 h 92"/>
                  <a:gd name="T24" fmla="*/ 44 w 60"/>
                  <a:gd name="T25" fmla="*/ 7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" h="92">
                    <a:moveTo>
                      <a:pt x="44" y="72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13" y="9"/>
                      <a:pt x="0" y="12"/>
                    </a:cubicBezTo>
                    <a:cubicBezTo>
                      <a:pt x="0" y="17"/>
                      <a:pt x="0" y="24"/>
                      <a:pt x="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4" y="92"/>
                      <a:pt x="4" y="92"/>
                      <a:pt x="4" y="92"/>
                    </a:cubicBezTo>
                    <a:cubicBezTo>
                      <a:pt x="44" y="92"/>
                      <a:pt x="44" y="92"/>
                      <a:pt x="44" y="92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60" y="80"/>
                      <a:pt x="60" y="80"/>
                      <a:pt x="60" y="80"/>
                    </a:cubicBezTo>
                    <a:lnTo>
                      <a:pt x="44" y="72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723459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6DE53594-D049-4261-BBEC-22574359F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67"/>
            <a:ext cx="3918533" cy="68574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160C73-0D16-4877-B63A-59DF7D992459}"/>
              </a:ext>
            </a:extLst>
          </p:cNvPr>
          <p:cNvSpPr/>
          <p:nvPr/>
        </p:nvSpPr>
        <p:spPr>
          <a:xfrm flipH="1">
            <a:off x="3205133" y="0"/>
            <a:ext cx="5592964" cy="685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CaixaDeTexto 2">
            <a:extLst>
              <a:ext uri="{FF2B5EF4-FFF2-40B4-BE49-F238E27FC236}">
                <a16:creationId xmlns:a16="http://schemas.microsoft.com/office/drawing/2014/main" id="{B7C72478-E9A9-4E8A-B156-40000AF36B4D}"/>
              </a:ext>
            </a:extLst>
          </p:cNvPr>
          <p:cNvSpPr txBox="1"/>
          <p:nvPr/>
        </p:nvSpPr>
        <p:spPr>
          <a:xfrm>
            <a:off x="3864631" y="904889"/>
            <a:ext cx="7823200" cy="783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R="0" lvl="0" indent="0" algn="ctr" defTabSz="509504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 Cond" panose="020B0606030402020204" pitchFamily="34" charset="0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1800" b="1" dirty="0">
                <a:solidFill>
                  <a:srgbClr val="2E364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Our strategic plan is based on </a:t>
            </a:r>
            <a:r>
              <a:rPr lang="en-US" sz="2000" b="1" dirty="0">
                <a:solidFill>
                  <a:srgbClr val="D1005D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6 pillars </a:t>
            </a:r>
            <a:r>
              <a:rPr lang="en-US" sz="1800" b="1" dirty="0">
                <a:solidFill>
                  <a:srgbClr val="2E364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of </a:t>
            </a:r>
          </a:p>
          <a:p>
            <a:r>
              <a:rPr lang="pt-BR" sz="1800" b="1" dirty="0">
                <a:solidFill>
                  <a:srgbClr val="2E364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transformation, </a:t>
            </a:r>
            <a:r>
              <a:rPr lang="en-US" sz="1800" b="1" dirty="0">
                <a:solidFill>
                  <a:srgbClr val="2E364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with each of the pillars aligned around priorities</a:t>
            </a:r>
            <a:endParaRPr lang="pt-BR" sz="1800" b="1" dirty="0">
              <a:solidFill>
                <a:srgbClr val="2E364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7247765D-DCAB-4AC2-9FAA-282E2F9480AC}"/>
              </a:ext>
            </a:extLst>
          </p:cNvPr>
          <p:cNvSpPr txBox="1">
            <a:spLocks/>
          </p:cNvSpPr>
          <p:nvPr/>
        </p:nvSpPr>
        <p:spPr>
          <a:xfrm>
            <a:off x="9142944" y="3245659"/>
            <a:ext cx="1218286" cy="69623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sz="1600" b="1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Exemplo de Título</a:t>
            </a:r>
            <a:endParaRPr lang="pt-PT" sz="1600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7B2CBC-A0AB-46B5-94DD-7F278617F428}"/>
              </a:ext>
            </a:extLst>
          </p:cNvPr>
          <p:cNvGrpSpPr/>
          <p:nvPr/>
        </p:nvGrpSpPr>
        <p:grpSpPr>
          <a:xfrm>
            <a:off x="3565553" y="2708061"/>
            <a:ext cx="8421357" cy="2982840"/>
            <a:chOff x="3565553" y="2420943"/>
            <a:chExt cx="8421357" cy="2982840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D553844-3F8A-41B6-843E-DC03FF02D777}"/>
                </a:ext>
              </a:extLst>
            </p:cNvPr>
            <p:cNvSpPr/>
            <p:nvPr/>
          </p:nvSpPr>
          <p:spPr>
            <a:xfrm>
              <a:off x="3565553" y="4423804"/>
              <a:ext cx="8421357" cy="561724"/>
            </a:xfrm>
            <a:prstGeom prst="roundRect">
              <a:avLst>
                <a:gd name="adj" fmla="val 50000"/>
              </a:avLst>
            </a:prstGeom>
            <a:solidFill>
              <a:srgbClr val="1B36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Trebuchet MS" panose="020B0603020202020204" pitchFamily="34" charset="0"/>
              </a:endParaRP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423FE48E-DCDD-43BB-BE2C-BD1F2EE9E221}"/>
                </a:ext>
              </a:extLst>
            </p:cNvPr>
            <p:cNvSpPr/>
            <p:nvPr/>
          </p:nvSpPr>
          <p:spPr>
            <a:xfrm>
              <a:off x="3565553" y="3606486"/>
              <a:ext cx="8421357" cy="561724"/>
            </a:xfrm>
            <a:prstGeom prst="roundRect">
              <a:avLst>
                <a:gd name="adj" fmla="val 50000"/>
              </a:avLst>
            </a:prstGeom>
            <a:solidFill>
              <a:srgbClr val="9BB8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Trebuchet MS" panose="020B0603020202020204" pitchFamily="34" charset="0"/>
              </a:endParaRP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E93960AF-0C8F-4F41-AAEB-333BDBD81DD1}"/>
                </a:ext>
              </a:extLst>
            </p:cNvPr>
            <p:cNvSpPr/>
            <p:nvPr/>
          </p:nvSpPr>
          <p:spPr>
            <a:xfrm>
              <a:off x="3565553" y="2789168"/>
              <a:ext cx="8421357" cy="561724"/>
            </a:xfrm>
            <a:prstGeom prst="roundRect">
              <a:avLst>
                <a:gd name="adj" fmla="val 50000"/>
              </a:avLst>
            </a:prstGeom>
            <a:solidFill>
              <a:srgbClr val="D1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latin typeface="Trebuchet MS" panose="020B0603020202020204" pitchFamily="34" charset="0"/>
              </a:endParaRPr>
            </a:p>
          </p:txBody>
        </p:sp>
        <p:sp>
          <p:nvSpPr>
            <p:cNvPr id="58" name="Text Placeholder 5">
              <a:extLst>
                <a:ext uri="{FF2B5EF4-FFF2-40B4-BE49-F238E27FC236}">
                  <a16:creationId xmlns:a16="http://schemas.microsoft.com/office/drawing/2014/main" id="{90BF8862-D087-4BE7-979B-9B65732266E8}"/>
                </a:ext>
              </a:extLst>
            </p:cNvPr>
            <p:cNvSpPr txBox="1">
              <a:spLocks/>
            </p:cNvSpPr>
            <p:nvPr/>
          </p:nvSpPr>
          <p:spPr>
            <a:xfrm>
              <a:off x="9491725" y="4483235"/>
              <a:ext cx="2435902" cy="44856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pt-PT" sz="1400" b="1" dirty="0">
                  <a:solidFill>
                    <a:schemeClr val="bg1"/>
                  </a:solidFill>
                  <a:latin typeface="Montserrat" panose="00000500000000000000" pitchFamily="2" charset="0"/>
                  <a:ea typeface="Verdana" panose="020B0604030504040204" pitchFamily="34" charset="0"/>
                  <a:cs typeface="Arial" panose="020B0604020202020204" pitchFamily="34" charset="0"/>
                </a:rPr>
                <a:t>6. </a:t>
              </a:r>
              <a:r>
                <a:rPr lang="pt-PT" sz="1400" b="1" dirty="0" err="1">
                  <a:solidFill>
                    <a:schemeClr val="bg1"/>
                  </a:solidFill>
                  <a:latin typeface="Montserrat" panose="00000500000000000000" pitchFamily="2" charset="0"/>
                  <a:ea typeface="Verdana" panose="020B0604030504040204" pitchFamily="34" charset="0"/>
                  <a:cs typeface="Arial" panose="020B0604020202020204" pitchFamily="34" charset="0"/>
                </a:rPr>
                <a:t>People</a:t>
              </a:r>
              <a:r>
                <a:rPr lang="pt-PT" sz="1400" b="1" dirty="0">
                  <a:solidFill>
                    <a:schemeClr val="bg1"/>
                  </a:solidFill>
                  <a:latin typeface="Montserrat" panose="00000500000000000000" pitchFamily="2" charset="0"/>
                  <a:ea typeface="Verdana" panose="020B0604030504040204" pitchFamily="34" charset="0"/>
                  <a:cs typeface="Arial" panose="020B0604020202020204" pitchFamily="34" charset="0"/>
                </a:rPr>
                <a:t>, </a:t>
              </a:r>
              <a:r>
                <a:rPr lang="pt-PT" sz="1400" b="1" dirty="0" err="1">
                  <a:solidFill>
                    <a:schemeClr val="bg1"/>
                  </a:solidFill>
                  <a:latin typeface="Montserrat" panose="00000500000000000000" pitchFamily="2" charset="0"/>
                  <a:ea typeface="Verdana" panose="020B0604030504040204" pitchFamily="34" charset="0"/>
                  <a:cs typeface="Arial" panose="020B0604020202020204" pitchFamily="34" charset="0"/>
                </a:rPr>
                <a:t>culture</a:t>
              </a:r>
              <a:r>
                <a:rPr lang="pt-PT" sz="1400" b="1" dirty="0">
                  <a:solidFill>
                    <a:schemeClr val="bg1"/>
                  </a:solidFill>
                  <a:latin typeface="Montserrat" panose="00000500000000000000" pitchFamily="2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pt-PT" sz="1400" b="1" dirty="0" err="1">
                  <a:solidFill>
                    <a:schemeClr val="bg1"/>
                  </a:solidFill>
                  <a:latin typeface="Montserrat" panose="00000500000000000000" pitchFamily="2" charset="0"/>
                  <a:ea typeface="Verdana" panose="020B0604030504040204" pitchFamily="34" charset="0"/>
                  <a:cs typeface="Arial" panose="020B0604020202020204" pitchFamily="34" charset="0"/>
                </a:rPr>
                <a:t>and</a:t>
              </a:r>
              <a:r>
                <a:rPr lang="pt-PT" sz="1400" b="1" dirty="0">
                  <a:solidFill>
                    <a:schemeClr val="bg1"/>
                  </a:solidFill>
                  <a:latin typeface="Montserrat" panose="00000500000000000000" pitchFamily="2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pt-PT" sz="1400" b="1" dirty="0" err="1">
                  <a:solidFill>
                    <a:schemeClr val="bg1"/>
                  </a:solidFill>
                  <a:latin typeface="Montserrat" panose="00000500000000000000" pitchFamily="2" charset="0"/>
                  <a:ea typeface="Verdana" panose="020B0604030504040204" pitchFamily="34" charset="0"/>
                  <a:cs typeface="Arial" panose="020B0604020202020204" pitchFamily="34" charset="0"/>
                </a:rPr>
                <a:t>transformation</a:t>
              </a:r>
              <a:endParaRPr lang="pt-PT" sz="1400" b="1" dirty="0">
                <a:solidFill>
                  <a:schemeClr val="bg1"/>
                </a:solidFill>
                <a:latin typeface="Montserrat" panose="00000500000000000000" pitchFamily="2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 Placeholder 5">
              <a:extLst>
                <a:ext uri="{FF2B5EF4-FFF2-40B4-BE49-F238E27FC236}">
                  <a16:creationId xmlns:a16="http://schemas.microsoft.com/office/drawing/2014/main" id="{17BEB6B8-E190-41DE-9741-2D799AFBAA8A}"/>
                </a:ext>
              </a:extLst>
            </p:cNvPr>
            <p:cNvSpPr txBox="1">
              <a:spLocks/>
            </p:cNvSpPr>
            <p:nvPr/>
          </p:nvSpPr>
          <p:spPr>
            <a:xfrm>
              <a:off x="3585432" y="4480381"/>
              <a:ext cx="2435902" cy="44856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pt-PT" sz="1400" b="1" dirty="0">
                  <a:solidFill>
                    <a:schemeClr val="bg1"/>
                  </a:solidFill>
                  <a:latin typeface="Montserrat" panose="00000500000000000000" pitchFamily="2" charset="0"/>
                  <a:ea typeface="Verdana" panose="020B0604030504040204" pitchFamily="34" charset="0"/>
                  <a:cs typeface="Arial" panose="020B0604020202020204" pitchFamily="34" charset="0"/>
                </a:rPr>
                <a:t>3. </a:t>
              </a:r>
              <a:r>
                <a:rPr lang="pt-PT" sz="1400" b="1" dirty="0" err="1">
                  <a:solidFill>
                    <a:schemeClr val="bg1"/>
                  </a:solidFill>
                  <a:latin typeface="Montserrat" panose="00000500000000000000" pitchFamily="2" charset="0"/>
                  <a:ea typeface="Verdana" panose="020B0604030504040204" pitchFamily="34" charset="0"/>
                  <a:cs typeface="Arial" panose="020B0604020202020204" pitchFamily="34" charset="0"/>
                </a:rPr>
                <a:t>Sustainability</a:t>
              </a:r>
              <a:r>
                <a:rPr lang="pt-PT" sz="1400" b="1" dirty="0">
                  <a:solidFill>
                    <a:schemeClr val="bg1"/>
                  </a:solidFill>
                  <a:latin typeface="Montserrat" panose="00000500000000000000" pitchFamily="2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pt-PT" sz="1400" b="1" dirty="0" err="1">
                  <a:solidFill>
                    <a:schemeClr val="bg1"/>
                  </a:solidFill>
                  <a:latin typeface="Montserrat" panose="00000500000000000000" pitchFamily="2" charset="0"/>
                  <a:ea typeface="Verdana" panose="020B0604030504040204" pitchFamily="34" charset="0"/>
                  <a:cs typeface="Arial" panose="020B0604020202020204" pitchFamily="34" charset="0"/>
                </a:rPr>
                <a:t>and</a:t>
              </a:r>
              <a:r>
                <a:rPr lang="pt-PT" sz="1400" b="1" dirty="0">
                  <a:solidFill>
                    <a:schemeClr val="bg1"/>
                  </a:solidFill>
                  <a:latin typeface="Montserrat" panose="00000500000000000000" pitchFamily="2" charset="0"/>
                  <a:ea typeface="Verdana" panose="020B0604030504040204" pitchFamily="34" charset="0"/>
                  <a:cs typeface="Arial" panose="020B0604020202020204" pitchFamily="34" charset="0"/>
                </a:rPr>
                <a:t> social </a:t>
              </a:r>
              <a:r>
                <a:rPr lang="pt-PT" sz="1400" b="1" dirty="0" err="1">
                  <a:solidFill>
                    <a:schemeClr val="bg1"/>
                  </a:solidFill>
                  <a:latin typeface="Montserrat" panose="00000500000000000000" pitchFamily="2" charset="0"/>
                  <a:ea typeface="Verdana" panose="020B0604030504040204" pitchFamily="34" charset="0"/>
                  <a:cs typeface="Arial" panose="020B0604020202020204" pitchFamily="34" charset="0"/>
                </a:rPr>
                <a:t>impact</a:t>
              </a:r>
              <a:endParaRPr lang="pt-PT" sz="1400" b="1" dirty="0">
                <a:solidFill>
                  <a:schemeClr val="bg1"/>
                </a:solidFill>
                <a:latin typeface="Montserrat" panose="00000500000000000000" pitchFamily="2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 Placeholder 5">
              <a:extLst>
                <a:ext uri="{FF2B5EF4-FFF2-40B4-BE49-F238E27FC236}">
                  <a16:creationId xmlns:a16="http://schemas.microsoft.com/office/drawing/2014/main" id="{D1EB93AB-6F81-49A1-B590-5642A7F264CB}"/>
                </a:ext>
              </a:extLst>
            </p:cNvPr>
            <p:cNvSpPr txBox="1">
              <a:spLocks/>
            </p:cNvSpPr>
            <p:nvPr/>
          </p:nvSpPr>
          <p:spPr>
            <a:xfrm>
              <a:off x="9491725" y="3665917"/>
              <a:ext cx="2435902" cy="44856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pt-BR" sz="1400" b="1" dirty="0">
                  <a:latin typeface="Montserrat" panose="00000500000000000000" pitchFamily="2" charset="0"/>
                  <a:ea typeface="Verdana" panose="020B0604030504040204" pitchFamily="34" charset="0"/>
                  <a:cs typeface="Arial" panose="020B0604020202020204" pitchFamily="34" charset="0"/>
                </a:rPr>
                <a:t>5. Consolidation of governance strategy </a:t>
              </a:r>
            </a:p>
          </p:txBody>
        </p:sp>
        <p:sp>
          <p:nvSpPr>
            <p:cNvPr id="61" name="Text Placeholder 5">
              <a:extLst>
                <a:ext uri="{FF2B5EF4-FFF2-40B4-BE49-F238E27FC236}">
                  <a16:creationId xmlns:a16="http://schemas.microsoft.com/office/drawing/2014/main" id="{5749317C-E1AA-4452-8584-ABB8C5E8A04F}"/>
                </a:ext>
              </a:extLst>
            </p:cNvPr>
            <p:cNvSpPr txBox="1">
              <a:spLocks/>
            </p:cNvSpPr>
            <p:nvPr/>
          </p:nvSpPr>
          <p:spPr>
            <a:xfrm>
              <a:off x="3585432" y="3688079"/>
              <a:ext cx="2435902" cy="44856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pt-BR" sz="1400" b="1" dirty="0">
                  <a:latin typeface="Montserrat" panose="00000500000000000000" pitchFamily="2" charset="0"/>
                  <a:ea typeface="Verdana" panose="020B0604030504040204" pitchFamily="34" charset="0"/>
                  <a:cs typeface="Arial" panose="020B0604020202020204" pitchFamily="34" charset="0"/>
                </a:rPr>
                <a:t>2. Leadership and value proposal </a:t>
              </a:r>
              <a:br>
                <a:rPr lang="pt-PT" sz="1400" dirty="0">
                  <a:latin typeface="Montserrat" panose="00000500000000000000" pitchFamily="2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endParaRPr lang="pt-PT" sz="1400" dirty="0">
                <a:latin typeface="Montserrat" panose="00000500000000000000" pitchFamily="2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CB7CDE66-1A27-4BBE-A222-5E609932E8F5}"/>
                </a:ext>
              </a:extLst>
            </p:cNvPr>
            <p:cNvSpPr/>
            <p:nvPr/>
          </p:nvSpPr>
          <p:spPr>
            <a:xfrm>
              <a:off x="6450634" y="2420943"/>
              <a:ext cx="2791065" cy="2982840"/>
            </a:xfrm>
            <a:prstGeom prst="roundRect">
              <a:avLst>
                <a:gd name="adj" fmla="val 2697"/>
              </a:avLst>
            </a:prstGeom>
            <a:solidFill>
              <a:schemeClr val="bg1"/>
            </a:solidFill>
            <a:ln>
              <a:noFill/>
            </a:ln>
            <a:effectLst>
              <a:outerShdw blurRad="177800" dist="114300" dir="9000000" algn="r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PT">
                <a:latin typeface="Trebuchet MS" panose="020B0603020202020204" pitchFamily="34" charset="0"/>
              </a:endParaRPr>
            </a:p>
          </p:txBody>
        </p:sp>
        <p:sp>
          <p:nvSpPr>
            <p:cNvPr id="73" name="Text Placeholder 5">
              <a:extLst>
                <a:ext uri="{FF2B5EF4-FFF2-40B4-BE49-F238E27FC236}">
                  <a16:creationId xmlns:a16="http://schemas.microsoft.com/office/drawing/2014/main" id="{EE4469F1-FD2A-41EE-8505-5EACE897CA8E}"/>
                </a:ext>
              </a:extLst>
            </p:cNvPr>
            <p:cNvSpPr txBox="1">
              <a:spLocks/>
            </p:cNvSpPr>
            <p:nvPr/>
          </p:nvSpPr>
          <p:spPr>
            <a:xfrm>
              <a:off x="9491725" y="2848599"/>
              <a:ext cx="2435902" cy="44856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pt-PT" sz="1400" b="1" dirty="0">
                  <a:solidFill>
                    <a:schemeClr val="bg1"/>
                  </a:solidFill>
                  <a:latin typeface="Montserrat" panose="00000500000000000000" pitchFamily="2" charset="0"/>
                  <a:ea typeface="Verdana" panose="020B0604030504040204" pitchFamily="34" charset="0"/>
                  <a:cs typeface="Arial" panose="020B0604020202020204" pitchFamily="34" charset="0"/>
                </a:rPr>
                <a:t>4. </a:t>
              </a:r>
              <a:r>
                <a:rPr lang="pt-PT" sz="1400" b="1" dirty="0" err="1">
                  <a:solidFill>
                    <a:schemeClr val="bg1"/>
                  </a:solidFill>
                  <a:latin typeface="Montserrat" panose="00000500000000000000" pitchFamily="2" charset="0"/>
                  <a:ea typeface="Verdana" panose="020B0604030504040204" pitchFamily="34" charset="0"/>
                  <a:cs typeface="Arial" panose="020B0604020202020204" pitchFamily="34" charset="0"/>
                </a:rPr>
                <a:t>Profitability</a:t>
              </a:r>
              <a:r>
                <a:rPr lang="pt-PT" sz="1400" b="1" dirty="0">
                  <a:solidFill>
                    <a:schemeClr val="bg1"/>
                  </a:solidFill>
                  <a:latin typeface="Montserrat" panose="00000500000000000000" pitchFamily="2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pt-PT" sz="1400" b="1" dirty="0" err="1">
                  <a:solidFill>
                    <a:schemeClr val="bg1"/>
                  </a:solidFill>
                  <a:latin typeface="Montserrat" panose="00000500000000000000" pitchFamily="2" charset="0"/>
                  <a:ea typeface="Verdana" panose="020B0604030504040204" pitchFamily="34" charset="0"/>
                  <a:cs typeface="Arial" panose="020B0604020202020204" pitchFamily="34" charset="0"/>
                </a:rPr>
                <a:t>and</a:t>
              </a:r>
              <a:r>
                <a:rPr lang="pt-PT" sz="1400" b="1" dirty="0">
                  <a:solidFill>
                    <a:schemeClr val="bg1"/>
                  </a:solidFill>
                  <a:latin typeface="Montserrat" panose="00000500000000000000" pitchFamily="2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pt-PT" sz="1400" b="1" dirty="0" err="1">
                  <a:solidFill>
                    <a:schemeClr val="bg1"/>
                  </a:solidFill>
                  <a:latin typeface="Montserrat" panose="00000500000000000000" pitchFamily="2" charset="0"/>
                  <a:ea typeface="Verdana" panose="020B0604030504040204" pitchFamily="34" charset="0"/>
                  <a:cs typeface="Arial" panose="020B0604020202020204" pitchFamily="34" charset="0"/>
                </a:rPr>
                <a:t>efficiency</a:t>
              </a:r>
              <a:r>
                <a:rPr lang="pt-PT" sz="1400" b="1" dirty="0">
                  <a:solidFill>
                    <a:schemeClr val="bg1"/>
                  </a:solidFill>
                  <a:latin typeface="Montserrat" panose="00000500000000000000" pitchFamily="2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74" name="Text Placeholder 5">
              <a:extLst>
                <a:ext uri="{FF2B5EF4-FFF2-40B4-BE49-F238E27FC236}">
                  <a16:creationId xmlns:a16="http://schemas.microsoft.com/office/drawing/2014/main" id="{9299663D-56C3-483C-B755-91806DDA4982}"/>
                </a:ext>
              </a:extLst>
            </p:cNvPr>
            <p:cNvSpPr txBox="1">
              <a:spLocks/>
            </p:cNvSpPr>
            <p:nvPr/>
          </p:nvSpPr>
          <p:spPr>
            <a:xfrm>
              <a:off x="3601823" y="2848599"/>
              <a:ext cx="2435902" cy="44856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pt-BR" sz="1400" b="1" dirty="0">
                  <a:solidFill>
                    <a:schemeClr val="bg1"/>
                  </a:solidFill>
                  <a:latin typeface="Montserrat" panose="00000500000000000000" pitchFamily="2" charset="0"/>
                  <a:ea typeface="Verdana" panose="020B0604030504040204" pitchFamily="34" charset="0"/>
                  <a:cs typeface="Arial" panose="020B0604020202020204" pitchFamily="34" charset="0"/>
                </a:rPr>
                <a:t>1. Quality and innovation</a:t>
              </a:r>
            </a:p>
            <a:p>
              <a:pPr marL="0" indent="0" algn="r">
                <a:buNone/>
              </a:pPr>
              <a:endParaRPr lang="pt-PT" sz="1400" dirty="0">
                <a:solidFill>
                  <a:schemeClr val="bg1"/>
                </a:solidFill>
                <a:latin typeface="Montserrat" panose="00000500000000000000" pitchFamily="2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Graphic 6">
              <a:extLst>
                <a:ext uri="{FF2B5EF4-FFF2-40B4-BE49-F238E27FC236}">
                  <a16:creationId xmlns:a16="http://schemas.microsoft.com/office/drawing/2014/main" id="{3314D171-9367-4C45-A93D-558A4E29E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6727" y="3180798"/>
              <a:ext cx="1476830" cy="1342572"/>
            </a:xfrm>
            <a:prstGeom prst="rect">
              <a:avLst/>
            </a:prstGeom>
          </p:spPr>
        </p:pic>
      </p:grpSp>
      <p:sp>
        <p:nvSpPr>
          <p:cNvPr id="78" name="CaixaDeTexto 9">
            <a:extLst>
              <a:ext uri="{FF2B5EF4-FFF2-40B4-BE49-F238E27FC236}">
                <a16:creationId xmlns:a16="http://schemas.microsoft.com/office/drawing/2014/main" id="{671348F6-A01E-4B87-B631-25275EB787FF}"/>
              </a:ext>
            </a:extLst>
          </p:cNvPr>
          <p:cNvSpPr txBox="1"/>
          <p:nvPr/>
        </p:nvSpPr>
        <p:spPr>
          <a:xfrm>
            <a:off x="3546891" y="2109734"/>
            <a:ext cx="3034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/>
            <a:r>
              <a:rPr lang="en-US" sz="1400" b="1" i="0" u="none" strike="noStrike" baseline="0" dirty="0">
                <a:solidFill>
                  <a:srgbClr val="000000"/>
                </a:solidFill>
                <a:latin typeface="Montserrat" pitchFamily="2" charset="0"/>
              </a:rPr>
              <a:t>To be a leading bank in customer service</a:t>
            </a:r>
          </a:p>
        </p:txBody>
      </p:sp>
      <p:sp>
        <p:nvSpPr>
          <p:cNvPr id="79" name="CaixaDeTexto 9">
            <a:extLst>
              <a:ext uri="{FF2B5EF4-FFF2-40B4-BE49-F238E27FC236}">
                <a16:creationId xmlns:a16="http://schemas.microsoft.com/office/drawing/2014/main" id="{1342ACA4-B0AE-4266-8F2C-18E60A6DBE6D}"/>
              </a:ext>
            </a:extLst>
          </p:cNvPr>
          <p:cNvSpPr txBox="1"/>
          <p:nvPr/>
        </p:nvSpPr>
        <p:spPr>
          <a:xfrm>
            <a:off x="8933766" y="1986623"/>
            <a:ext cx="30344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r"/>
            <a:r>
              <a:rPr lang="en-US" sz="1400" b="1" dirty="0">
                <a:solidFill>
                  <a:srgbClr val="000000"/>
                </a:solidFill>
                <a:latin typeface="Montserrat" pitchFamily="2" charset="0"/>
              </a:rPr>
              <a:t>Continue to transform Millennium </a:t>
            </a:r>
            <a:r>
              <a:rPr lang="en-US" sz="1400" b="1" dirty="0" err="1">
                <a:solidFill>
                  <a:srgbClr val="000000"/>
                </a:solidFill>
                <a:latin typeface="Montserrat" pitchFamily="2" charset="0"/>
              </a:rPr>
              <a:t>bim</a:t>
            </a:r>
            <a:r>
              <a:rPr lang="en-US" sz="1400" b="1" dirty="0">
                <a:solidFill>
                  <a:srgbClr val="000000"/>
                </a:solidFill>
                <a:latin typeface="Montserrat" pitchFamily="2" charset="0"/>
              </a:rPr>
              <a:t> into a profitable bank</a:t>
            </a:r>
          </a:p>
        </p:txBody>
      </p:sp>
      <p:sp>
        <p:nvSpPr>
          <p:cNvPr id="81" name="Retângulo 40">
            <a:extLst>
              <a:ext uri="{FF2B5EF4-FFF2-40B4-BE49-F238E27FC236}">
                <a16:creationId xmlns:a16="http://schemas.microsoft.com/office/drawing/2014/main" id="{BC6B34E9-BBAC-4814-B91E-8D12220EC980}"/>
              </a:ext>
            </a:extLst>
          </p:cNvPr>
          <p:cNvSpPr/>
          <p:nvPr/>
        </p:nvSpPr>
        <p:spPr>
          <a:xfrm rot="5400000">
            <a:off x="5966952" y="-5976680"/>
            <a:ext cx="252000" cy="12185904"/>
          </a:xfrm>
          <a:prstGeom prst="rect">
            <a:avLst/>
          </a:prstGeom>
          <a:solidFill>
            <a:srgbClr val="D1005D"/>
          </a:solidFill>
          <a:ln>
            <a:solidFill>
              <a:srgbClr val="D1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800639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4">
            <a:extLst>
              <a:ext uri="{FF2B5EF4-FFF2-40B4-BE49-F238E27FC236}">
                <a16:creationId xmlns:a16="http://schemas.microsoft.com/office/drawing/2014/main" id="{3C972327-CC3D-4C5C-8EB5-87A626E137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0" t="2413" b="13317"/>
          <a:stretch/>
        </p:blipFill>
        <p:spPr>
          <a:xfrm>
            <a:off x="36190" y="0"/>
            <a:ext cx="9696776" cy="6858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197BEB9-D8DA-49DC-8560-70219BDFC46B}"/>
              </a:ext>
            </a:extLst>
          </p:cNvPr>
          <p:cNvSpPr/>
          <p:nvPr/>
        </p:nvSpPr>
        <p:spPr>
          <a:xfrm>
            <a:off x="5524499" y="-1"/>
            <a:ext cx="4316414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2">
            <a:extLst>
              <a:ext uri="{FF2B5EF4-FFF2-40B4-BE49-F238E27FC236}">
                <a16:creationId xmlns:a16="http://schemas.microsoft.com/office/drawing/2014/main" id="{28C59C1A-F483-4A95-BCB0-0684CBEEE90F}"/>
              </a:ext>
            </a:extLst>
          </p:cNvPr>
          <p:cNvSpPr txBox="1"/>
          <p:nvPr/>
        </p:nvSpPr>
        <p:spPr>
          <a:xfrm>
            <a:off x="5822751" y="215442"/>
            <a:ext cx="4412700" cy="538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R="0" lvl="0" indent="0" algn="ctr" defTabSz="509504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 Cond" panose="020B0606030402020204" pitchFamily="34" charset="0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pt-BR" sz="3600" b="1" dirty="0">
                <a:solidFill>
                  <a:srgbClr val="2E364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Millennium bim</a:t>
            </a:r>
          </a:p>
        </p:txBody>
      </p:sp>
      <p:sp>
        <p:nvSpPr>
          <p:cNvPr id="5" name="Rectangle: Rounded Corners 13">
            <a:extLst>
              <a:ext uri="{FF2B5EF4-FFF2-40B4-BE49-F238E27FC236}">
                <a16:creationId xmlns:a16="http://schemas.microsoft.com/office/drawing/2014/main" id="{7E8C2454-515A-499A-A698-2B913A246B00}"/>
              </a:ext>
            </a:extLst>
          </p:cNvPr>
          <p:cNvSpPr/>
          <p:nvPr/>
        </p:nvSpPr>
        <p:spPr>
          <a:xfrm>
            <a:off x="5948324" y="649406"/>
            <a:ext cx="5776952" cy="440287"/>
          </a:xfrm>
          <a:prstGeom prst="roundRect">
            <a:avLst>
              <a:gd name="adj" fmla="val 0"/>
            </a:avLst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ontserrat" panose="00000500000000000000" pitchFamily="2" charset="0"/>
                <a:cs typeface="Arial" panose="020B0604020202020204" pitchFamily="34" charset="0"/>
              </a:rPr>
              <a:t>Support to Foreign Investors</a:t>
            </a:r>
            <a:endParaRPr lang="pt-PT" b="1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004962EE-C2EF-4A56-8D26-9F8AB4DA70AE}"/>
              </a:ext>
            </a:extLst>
          </p:cNvPr>
          <p:cNvSpPr/>
          <p:nvPr/>
        </p:nvSpPr>
        <p:spPr>
          <a:xfrm>
            <a:off x="6503465" y="1608472"/>
            <a:ext cx="51497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pt-PT" sz="1400" b="1" dirty="0">
                <a:solidFill>
                  <a:srgbClr val="D1005D"/>
                </a:solidFill>
                <a:latin typeface="Montserrat" panose="00000500000000000000" pitchFamily="2" charset="0"/>
                <a:ea typeface="Verdana" panose="020B0604030504040204" pitchFamily="34" charset="0"/>
                <a:cs typeface="Arial" panose="020B0604020202020204" pitchFamily="34" charset="0"/>
              </a:rPr>
              <a:t>Coverage of the main financial centers </a:t>
            </a:r>
            <a:r>
              <a:rPr lang="en-US" altLang="pt-PT" sz="1400" dirty="0">
                <a:latin typeface="Montserrat" panose="00000500000000000000" pitchFamily="2" charset="0"/>
                <a:ea typeface="Verdana" panose="020B0604030504040204" pitchFamily="34" charset="0"/>
                <a:cs typeface="Arial" panose="020B0604020202020204" pitchFamily="34" charset="0"/>
              </a:rPr>
              <a:t>through correspondent first tier banks from USA, London, Japan, the European Union and South Africa. </a:t>
            </a:r>
          </a:p>
        </p:txBody>
      </p:sp>
      <p:grpSp>
        <p:nvGrpSpPr>
          <p:cNvPr id="7" name="Group 17">
            <a:extLst>
              <a:ext uri="{FF2B5EF4-FFF2-40B4-BE49-F238E27FC236}">
                <a16:creationId xmlns:a16="http://schemas.microsoft.com/office/drawing/2014/main" id="{56EAE37F-D354-4A7A-A4BF-AE984F389ABD}"/>
              </a:ext>
            </a:extLst>
          </p:cNvPr>
          <p:cNvGrpSpPr/>
          <p:nvPr/>
        </p:nvGrpSpPr>
        <p:grpSpPr>
          <a:xfrm>
            <a:off x="5751512" y="1499637"/>
            <a:ext cx="5973762" cy="864000"/>
            <a:chOff x="5903912" y="1962279"/>
            <a:chExt cx="5973762" cy="907921"/>
          </a:xfrm>
        </p:grpSpPr>
        <p:sp>
          <p:nvSpPr>
            <p:cNvPr id="8" name="Rectangle: Rounded Corners 1">
              <a:extLst>
                <a:ext uri="{FF2B5EF4-FFF2-40B4-BE49-F238E27FC236}">
                  <a16:creationId xmlns:a16="http://schemas.microsoft.com/office/drawing/2014/main" id="{77062C26-8F5F-4254-A4A0-F5ACEF03255D}"/>
                </a:ext>
              </a:extLst>
            </p:cNvPr>
            <p:cNvSpPr/>
            <p:nvPr/>
          </p:nvSpPr>
          <p:spPr>
            <a:xfrm>
              <a:off x="6134099" y="1962279"/>
              <a:ext cx="5743575" cy="907921"/>
            </a:xfrm>
            <a:prstGeom prst="roundRect">
              <a:avLst>
                <a:gd name="adj" fmla="val 5536"/>
              </a:avLst>
            </a:prstGeom>
            <a:noFill/>
            <a:ln>
              <a:solidFill>
                <a:srgbClr val="BCBD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0352" tIns="50176" rIns="100352" bIns="501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PT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6">
              <a:extLst>
                <a:ext uri="{FF2B5EF4-FFF2-40B4-BE49-F238E27FC236}">
                  <a16:creationId xmlns:a16="http://schemas.microsoft.com/office/drawing/2014/main" id="{DD85F7FA-E0EF-41B2-8CDA-394168492020}"/>
                </a:ext>
              </a:extLst>
            </p:cNvPr>
            <p:cNvSpPr/>
            <p:nvPr/>
          </p:nvSpPr>
          <p:spPr>
            <a:xfrm>
              <a:off x="5903912" y="2095815"/>
              <a:ext cx="469900" cy="640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0" name="Agrupar 323">
            <a:extLst>
              <a:ext uri="{FF2B5EF4-FFF2-40B4-BE49-F238E27FC236}">
                <a16:creationId xmlns:a16="http://schemas.microsoft.com/office/drawing/2014/main" id="{5A782C5C-05F1-4057-8D5A-3B6115E69B06}"/>
              </a:ext>
            </a:extLst>
          </p:cNvPr>
          <p:cNvGrpSpPr/>
          <p:nvPr/>
        </p:nvGrpSpPr>
        <p:grpSpPr>
          <a:xfrm>
            <a:off x="5776913" y="1684364"/>
            <a:ext cx="442912" cy="469181"/>
            <a:chOff x="933451" y="1685649"/>
            <a:chExt cx="561976" cy="59531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57CF4BDB-F19A-415B-A030-61F94BFF7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451" y="1685649"/>
              <a:ext cx="409575" cy="327025"/>
            </a:xfrm>
            <a:custGeom>
              <a:avLst/>
              <a:gdLst>
                <a:gd name="T0" fmla="*/ 12 w 128"/>
                <a:gd name="T1" fmla="*/ 101 h 101"/>
                <a:gd name="T2" fmla="*/ 0 w 128"/>
                <a:gd name="T3" fmla="*/ 64 h 101"/>
                <a:gd name="T4" fmla="*/ 64 w 128"/>
                <a:gd name="T5" fmla="*/ 0 h 101"/>
                <a:gd name="T6" fmla="*/ 128 w 128"/>
                <a:gd name="T7" fmla="*/ 64 h 101"/>
                <a:gd name="T8" fmla="*/ 123 w 128"/>
                <a:gd name="T9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01">
                  <a:moveTo>
                    <a:pt x="12" y="101"/>
                  </a:moveTo>
                  <a:cubicBezTo>
                    <a:pt x="4" y="91"/>
                    <a:pt x="0" y="78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8" y="29"/>
                    <a:pt x="128" y="64"/>
                  </a:cubicBezTo>
                  <a:cubicBezTo>
                    <a:pt x="128" y="72"/>
                    <a:pt x="126" y="81"/>
                    <a:pt x="123" y="88"/>
                  </a:cubicBezTo>
                </a:path>
              </a:pathLst>
            </a:custGeom>
            <a:noFill/>
            <a:ln w="12700" cap="flat">
              <a:solidFill>
                <a:srgbClr val="D1005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FF5F282-AB12-4033-A724-AB7C49395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539" y="1963462"/>
              <a:ext cx="369888" cy="227013"/>
            </a:xfrm>
            <a:custGeom>
              <a:avLst/>
              <a:gdLst>
                <a:gd name="T0" fmla="*/ 0 w 116"/>
                <a:gd name="T1" fmla="*/ 70 h 70"/>
                <a:gd name="T2" fmla="*/ 8 w 116"/>
                <a:gd name="T3" fmla="*/ 66 h 70"/>
                <a:gd name="T4" fmla="*/ 64 w 116"/>
                <a:gd name="T5" fmla="*/ 66 h 70"/>
                <a:gd name="T6" fmla="*/ 96 w 116"/>
                <a:gd name="T7" fmla="*/ 38 h 70"/>
                <a:gd name="T8" fmla="*/ 116 w 116"/>
                <a:gd name="T9" fmla="*/ 6 h 70"/>
                <a:gd name="T10" fmla="*/ 100 w 116"/>
                <a:gd name="T11" fmla="*/ 2 h 70"/>
                <a:gd name="T12" fmla="*/ 84 w 116"/>
                <a:gd name="T13" fmla="*/ 18 h 70"/>
                <a:gd name="T14" fmla="*/ 66 w 116"/>
                <a:gd name="T15" fmla="*/ 2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70">
                  <a:moveTo>
                    <a:pt x="0" y="70"/>
                  </a:moveTo>
                  <a:cubicBezTo>
                    <a:pt x="2" y="68"/>
                    <a:pt x="3" y="66"/>
                    <a:pt x="8" y="66"/>
                  </a:cubicBezTo>
                  <a:cubicBezTo>
                    <a:pt x="13" y="66"/>
                    <a:pt x="59" y="66"/>
                    <a:pt x="64" y="66"/>
                  </a:cubicBezTo>
                  <a:cubicBezTo>
                    <a:pt x="68" y="66"/>
                    <a:pt x="93" y="41"/>
                    <a:pt x="96" y="38"/>
                  </a:cubicBezTo>
                  <a:cubicBezTo>
                    <a:pt x="99" y="35"/>
                    <a:pt x="112" y="15"/>
                    <a:pt x="116" y="6"/>
                  </a:cubicBezTo>
                  <a:cubicBezTo>
                    <a:pt x="114" y="3"/>
                    <a:pt x="107" y="0"/>
                    <a:pt x="100" y="2"/>
                  </a:cubicBezTo>
                  <a:cubicBezTo>
                    <a:pt x="93" y="4"/>
                    <a:pt x="89" y="9"/>
                    <a:pt x="84" y="18"/>
                  </a:cubicBezTo>
                  <a:cubicBezTo>
                    <a:pt x="66" y="28"/>
                    <a:pt x="66" y="28"/>
                    <a:pt x="66" y="28"/>
                  </a:cubicBezTo>
                </a:path>
              </a:pathLst>
            </a:custGeom>
            <a:noFill/>
            <a:ln w="12700" cap="flat">
              <a:solidFill>
                <a:srgbClr val="D1005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2A34301-91ED-46DD-8F12-9A565A3F9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351" y="2009499"/>
              <a:ext cx="333375" cy="90488"/>
            </a:xfrm>
            <a:custGeom>
              <a:avLst/>
              <a:gdLst>
                <a:gd name="T0" fmla="*/ 56 w 104"/>
                <a:gd name="T1" fmla="*/ 28 h 28"/>
                <a:gd name="T2" fmla="*/ 88 w 104"/>
                <a:gd name="T3" fmla="*/ 28 h 28"/>
                <a:gd name="T4" fmla="*/ 88 w 104"/>
                <a:gd name="T5" fmla="*/ 8 h 28"/>
                <a:gd name="T6" fmla="*/ 67 w 104"/>
                <a:gd name="T7" fmla="*/ 8 h 28"/>
                <a:gd name="T8" fmla="*/ 52 w 104"/>
                <a:gd name="T9" fmla="*/ 0 h 28"/>
                <a:gd name="T10" fmla="*/ 32 w 104"/>
                <a:gd name="T11" fmla="*/ 0 h 28"/>
                <a:gd name="T12" fmla="*/ 16 w 104"/>
                <a:gd name="T13" fmla="*/ 8 h 28"/>
                <a:gd name="T14" fmla="*/ 0 w 104"/>
                <a:gd name="T1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28">
                  <a:moveTo>
                    <a:pt x="56" y="28"/>
                  </a:moveTo>
                  <a:cubicBezTo>
                    <a:pt x="56" y="28"/>
                    <a:pt x="84" y="28"/>
                    <a:pt x="88" y="28"/>
                  </a:cubicBezTo>
                  <a:cubicBezTo>
                    <a:pt x="104" y="28"/>
                    <a:pt x="104" y="8"/>
                    <a:pt x="88" y="8"/>
                  </a:cubicBezTo>
                  <a:cubicBezTo>
                    <a:pt x="84" y="8"/>
                    <a:pt x="78" y="8"/>
                    <a:pt x="67" y="8"/>
                  </a:cubicBezTo>
                  <a:cubicBezTo>
                    <a:pt x="64" y="8"/>
                    <a:pt x="57" y="0"/>
                    <a:pt x="52" y="0"/>
                  </a:cubicBezTo>
                  <a:cubicBezTo>
                    <a:pt x="50" y="0"/>
                    <a:pt x="37" y="0"/>
                    <a:pt x="32" y="0"/>
                  </a:cubicBezTo>
                  <a:cubicBezTo>
                    <a:pt x="27" y="0"/>
                    <a:pt x="20" y="4"/>
                    <a:pt x="16" y="8"/>
                  </a:cubicBezTo>
                  <a:cubicBezTo>
                    <a:pt x="10" y="14"/>
                    <a:pt x="0" y="24"/>
                    <a:pt x="0" y="24"/>
                  </a:cubicBezTo>
                </a:path>
              </a:pathLst>
            </a:custGeom>
            <a:noFill/>
            <a:ln w="12700" cap="flat">
              <a:solidFill>
                <a:srgbClr val="D1005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BC63046A-5ADB-4450-81BC-76FC34460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51" y="2060299"/>
              <a:ext cx="217488" cy="220663"/>
            </a:xfrm>
            <a:custGeom>
              <a:avLst/>
              <a:gdLst>
                <a:gd name="T0" fmla="*/ 97 w 137"/>
                <a:gd name="T1" fmla="*/ 139 h 139"/>
                <a:gd name="T2" fmla="*/ 137 w 137"/>
                <a:gd name="T3" fmla="*/ 98 h 139"/>
                <a:gd name="T4" fmla="*/ 40 w 137"/>
                <a:gd name="T5" fmla="*/ 0 h 139"/>
                <a:gd name="T6" fmla="*/ 0 w 137"/>
                <a:gd name="T7" fmla="*/ 41 h 139"/>
                <a:gd name="T8" fmla="*/ 97 w 137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39">
                  <a:moveTo>
                    <a:pt x="97" y="139"/>
                  </a:moveTo>
                  <a:lnTo>
                    <a:pt x="137" y="98"/>
                  </a:lnTo>
                  <a:lnTo>
                    <a:pt x="40" y="0"/>
                  </a:lnTo>
                  <a:lnTo>
                    <a:pt x="0" y="41"/>
                  </a:lnTo>
                  <a:lnTo>
                    <a:pt x="97" y="139"/>
                  </a:lnTo>
                  <a:close/>
                </a:path>
              </a:pathLst>
            </a:custGeom>
            <a:noFill/>
            <a:ln w="12700" cap="flat">
              <a:solidFill>
                <a:srgbClr val="D1005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01B7AD1C-474A-4648-8331-EB0323A463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6951" y="2125387"/>
              <a:ext cx="25400" cy="25400"/>
            </a:xfrm>
            <a:prstGeom prst="line">
              <a:avLst/>
            </a:prstGeom>
            <a:noFill/>
            <a:ln w="12700" cap="flat">
              <a:solidFill>
                <a:srgbClr val="D1005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46E0C07C-688A-43AD-A3DC-98FF2D711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539" y="1750737"/>
              <a:ext cx="217488" cy="141288"/>
            </a:xfrm>
            <a:custGeom>
              <a:avLst/>
              <a:gdLst>
                <a:gd name="T0" fmla="*/ 68 w 68"/>
                <a:gd name="T1" fmla="*/ 44 h 44"/>
                <a:gd name="T2" fmla="*/ 44 w 68"/>
                <a:gd name="T3" fmla="*/ 44 h 44"/>
                <a:gd name="T4" fmla="*/ 44 w 68"/>
                <a:gd name="T5" fmla="*/ 44 h 44"/>
                <a:gd name="T6" fmla="*/ 28 w 68"/>
                <a:gd name="T7" fmla="*/ 28 h 44"/>
                <a:gd name="T8" fmla="*/ 0 w 68"/>
                <a:gd name="T9" fmla="*/ 28 h 44"/>
                <a:gd name="T10" fmla="*/ 0 w 68"/>
                <a:gd name="T11" fmla="*/ 20 h 44"/>
                <a:gd name="T12" fmla="*/ 12 w 68"/>
                <a:gd name="T13" fmla="*/ 8 h 44"/>
                <a:gd name="T14" fmla="*/ 24 w 68"/>
                <a:gd name="T15" fmla="*/ 8 h 44"/>
                <a:gd name="T16" fmla="*/ 32 w 68"/>
                <a:gd name="T17" fmla="*/ 0 h 44"/>
                <a:gd name="T18" fmla="*/ 48 w 68"/>
                <a:gd name="T1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44">
                  <a:moveTo>
                    <a:pt x="68" y="44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"/>
                    <a:pt x="5" y="8"/>
                    <a:pt x="12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8" y="0"/>
                    <a:pt x="48" y="0"/>
                    <a:pt x="48" y="0"/>
                  </a:cubicBezTo>
                </a:path>
              </a:pathLst>
            </a:custGeom>
            <a:noFill/>
            <a:ln w="12700" cap="flat">
              <a:solidFill>
                <a:srgbClr val="D1005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4FA4D727-660F-4BD0-8DFA-440BA6C93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539" y="1892024"/>
              <a:ext cx="141288" cy="117475"/>
            </a:xfrm>
            <a:custGeom>
              <a:avLst/>
              <a:gdLst>
                <a:gd name="T0" fmla="*/ 20 w 44"/>
                <a:gd name="T1" fmla="*/ 36 h 36"/>
                <a:gd name="T2" fmla="*/ 20 w 44"/>
                <a:gd name="T3" fmla="*/ 32 h 36"/>
                <a:gd name="T4" fmla="*/ 12 w 44"/>
                <a:gd name="T5" fmla="*/ 24 h 36"/>
                <a:gd name="T6" fmla="*/ 4 w 44"/>
                <a:gd name="T7" fmla="*/ 24 h 36"/>
                <a:gd name="T8" fmla="*/ 0 w 44"/>
                <a:gd name="T9" fmla="*/ 20 h 36"/>
                <a:gd name="T10" fmla="*/ 0 w 44"/>
                <a:gd name="T11" fmla="*/ 12 h 36"/>
                <a:gd name="T12" fmla="*/ 12 w 44"/>
                <a:gd name="T13" fmla="*/ 0 h 36"/>
                <a:gd name="T14" fmla="*/ 28 w 44"/>
                <a:gd name="T15" fmla="*/ 0 h 36"/>
                <a:gd name="T16" fmla="*/ 44 w 44"/>
                <a:gd name="T17" fmla="*/ 16 h 36"/>
                <a:gd name="T18" fmla="*/ 44 w 44"/>
                <a:gd name="T1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36">
                  <a:moveTo>
                    <a:pt x="20" y="36"/>
                  </a:moveTo>
                  <a:cubicBezTo>
                    <a:pt x="20" y="32"/>
                    <a:pt x="20" y="32"/>
                    <a:pt x="20" y="32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2"/>
                    <a:pt x="0" y="2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24"/>
                    <a:pt x="44" y="24"/>
                    <a:pt x="44" y="24"/>
                  </a:cubicBezTo>
                </a:path>
              </a:pathLst>
            </a:custGeom>
            <a:noFill/>
            <a:ln w="12700" cap="flat">
              <a:solidFill>
                <a:srgbClr val="D1005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A045DAE-2B94-4E21-BBE1-F3E50FB5B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451" y="1776137"/>
              <a:ext cx="103188" cy="128588"/>
            </a:xfrm>
            <a:custGeom>
              <a:avLst/>
              <a:gdLst>
                <a:gd name="T0" fmla="*/ 0 w 32"/>
                <a:gd name="T1" fmla="*/ 40 h 40"/>
                <a:gd name="T2" fmla="*/ 8 w 32"/>
                <a:gd name="T3" fmla="*/ 40 h 40"/>
                <a:gd name="T4" fmla="*/ 16 w 32"/>
                <a:gd name="T5" fmla="*/ 32 h 40"/>
                <a:gd name="T6" fmla="*/ 16 w 32"/>
                <a:gd name="T7" fmla="*/ 28 h 40"/>
                <a:gd name="T8" fmla="*/ 24 w 32"/>
                <a:gd name="T9" fmla="*/ 20 h 40"/>
                <a:gd name="T10" fmla="*/ 32 w 32"/>
                <a:gd name="T11" fmla="*/ 20 h 40"/>
                <a:gd name="T12" fmla="*/ 32 w 32"/>
                <a:gd name="T13" fmla="*/ 8 h 40"/>
                <a:gd name="T14" fmla="*/ 24 w 32"/>
                <a:gd name="T15" fmla="*/ 0 h 40"/>
                <a:gd name="T16" fmla="*/ 12 w 3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40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4"/>
                    <a:pt x="28" y="0"/>
                    <a:pt x="24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noFill/>
            <a:ln w="12700" cap="flat">
              <a:solidFill>
                <a:srgbClr val="D1005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B0A8C7CD-5986-4512-AE70-FACE7231C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9" y="1919012"/>
              <a:ext cx="63500" cy="63500"/>
            </a:xfrm>
            <a:custGeom>
              <a:avLst/>
              <a:gdLst>
                <a:gd name="T0" fmla="*/ 24 w 40"/>
                <a:gd name="T1" fmla="*/ 40 h 40"/>
                <a:gd name="T2" fmla="*/ 40 w 40"/>
                <a:gd name="T3" fmla="*/ 24 h 40"/>
                <a:gd name="T4" fmla="*/ 40 w 40"/>
                <a:gd name="T5" fmla="*/ 16 h 40"/>
                <a:gd name="T6" fmla="*/ 24 w 40"/>
                <a:gd name="T7" fmla="*/ 0 h 40"/>
                <a:gd name="T8" fmla="*/ 16 w 40"/>
                <a:gd name="T9" fmla="*/ 0 h 40"/>
                <a:gd name="T10" fmla="*/ 0 w 40"/>
                <a:gd name="T1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0">
                  <a:moveTo>
                    <a:pt x="24" y="40"/>
                  </a:moveTo>
                  <a:lnTo>
                    <a:pt x="40" y="24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noFill/>
            <a:ln w="12700" cap="flat">
              <a:solidFill>
                <a:srgbClr val="D1005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" name="Rectangle 241">
            <a:extLst>
              <a:ext uri="{FF2B5EF4-FFF2-40B4-BE49-F238E27FC236}">
                <a16:creationId xmlns:a16="http://schemas.microsoft.com/office/drawing/2014/main" id="{2262C219-8D6F-4AC9-9F29-20BC9E8ADBCE}"/>
              </a:ext>
            </a:extLst>
          </p:cNvPr>
          <p:cNvSpPr/>
          <p:nvPr/>
        </p:nvSpPr>
        <p:spPr>
          <a:xfrm>
            <a:off x="6503465" y="2869164"/>
            <a:ext cx="5149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pt-PT" sz="1400" b="1" dirty="0">
                <a:solidFill>
                  <a:srgbClr val="D1005D"/>
                </a:solidFill>
                <a:latin typeface="Montserrat" panose="00000500000000000000" pitchFamily="2" charset="0"/>
                <a:ea typeface="Verdana" panose="020B0604030504040204" pitchFamily="34" charset="0"/>
                <a:cs typeface="Arial" panose="020B0604020202020204" pitchFamily="34" charset="0"/>
              </a:rPr>
              <a:t>We assist throughout the process of registering FDI, </a:t>
            </a:r>
            <a:r>
              <a:rPr lang="en-US" altLang="pt-PT" sz="1400" dirty="0">
                <a:latin typeface="Montserrat" panose="00000500000000000000" pitchFamily="2" charset="0"/>
                <a:ea typeface="Verdana" panose="020B0604030504040204" pitchFamily="34" charset="0"/>
                <a:cs typeface="Arial" panose="020B0604020202020204" pitchFamily="34" charset="0"/>
              </a:rPr>
              <a:t>shareholders loans, and foreign currency operations.</a:t>
            </a:r>
            <a:endParaRPr lang="pt-PT" sz="1400" dirty="0">
              <a:latin typeface="Montserrat" panose="00000500000000000000" pitchFamily="2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42">
            <a:extLst>
              <a:ext uri="{FF2B5EF4-FFF2-40B4-BE49-F238E27FC236}">
                <a16:creationId xmlns:a16="http://schemas.microsoft.com/office/drawing/2014/main" id="{4D0FEDA4-E1F6-4F4A-818B-C55C37632B7C}"/>
              </a:ext>
            </a:extLst>
          </p:cNvPr>
          <p:cNvGrpSpPr/>
          <p:nvPr/>
        </p:nvGrpSpPr>
        <p:grpSpPr>
          <a:xfrm>
            <a:off x="5751512" y="2788805"/>
            <a:ext cx="5973762" cy="864000"/>
            <a:chOff x="5903912" y="1962279"/>
            <a:chExt cx="5973762" cy="907921"/>
          </a:xfrm>
        </p:grpSpPr>
        <p:sp>
          <p:nvSpPr>
            <p:cNvPr id="22" name="Rectangle: Rounded Corners 243">
              <a:extLst>
                <a:ext uri="{FF2B5EF4-FFF2-40B4-BE49-F238E27FC236}">
                  <a16:creationId xmlns:a16="http://schemas.microsoft.com/office/drawing/2014/main" id="{90348430-582C-4FB1-A2AA-241A7E0F2948}"/>
                </a:ext>
              </a:extLst>
            </p:cNvPr>
            <p:cNvSpPr/>
            <p:nvPr/>
          </p:nvSpPr>
          <p:spPr>
            <a:xfrm>
              <a:off x="6134099" y="1962279"/>
              <a:ext cx="5743575" cy="907921"/>
            </a:xfrm>
            <a:prstGeom prst="roundRect">
              <a:avLst>
                <a:gd name="adj" fmla="val 5536"/>
              </a:avLst>
            </a:prstGeom>
            <a:noFill/>
            <a:ln>
              <a:solidFill>
                <a:srgbClr val="BCBD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0352" tIns="50176" rIns="100352" bIns="501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PT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44">
              <a:extLst>
                <a:ext uri="{FF2B5EF4-FFF2-40B4-BE49-F238E27FC236}">
                  <a16:creationId xmlns:a16="http://schemas.microsoft.com/office/drawing/2014/main" id="{69E401C4-563E-4858-9F24-4BAC50988595}"/>
                </a:ext>
              </a:extLst>
            </p:cNvPr>
            <p:cNvSpPr/>
            <p:nvPr/>
          </p:nvSpPr>
          <p:spPr>
            <a:xfrm>
              <a:off x="5903912" y="2095815"/>
              <a:ext cx="469900" cy="640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4" name="Rectangle 255">
            <a:extLst>
              <a:ext uri="{FF2B5EF4-FFF2-40B4-BE49-F238E27FC236}">
                <a16:creationId xmlns:a16="http://schemas.microsoft.com/office/drawing/2014/main" id="{86988651-66D5-4151-9C3C-8A7507CCBEC6}"/>
              </a:ext>
            </a:extLst>
          </p:cNvPr>
          <p:cNvSpPr/>
          <p:nvPr/>
        </p:nvSpPr>
        <p:spPr>
          <a:xfrm>
            <a:off x="6503465" y="4186808"/>
            <a:ext cx="51497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5308">
              <a:spcBef>
                <a:spcPts val="300"/>
              </a:spcBef>
              <a:buClr>
                <a:srgbClr val="CD0067"/>
              </a:buClr>
              <a:defRPr/>
            </a:pPr>
            <a:r>
              <a:rPr lang="en-US" altLang="pt-PT" sz="1400" b="1" dirty="0">
                <a:solidFill>
                  <a:srgbClr val="D1005D"/>
                </a:solidFill>
                <a:latin typeface="Montserrat" panose="00000500000000000000" pitchFamily="2" charset="0"/>
                <a:ea typeface="Verdana" panose="020B0604030504040204" pitchFamily="34" charset="0"/>
                <a:cs typeface="Arial" panose="020B0604020202020204" pitchFamily="34" charset="0"/>
              </a:rPr>
              <a:t>Extensive commercial network </a:t>
            </a:r>
            <a:r>
              <a:rPr lang="en-US" altLang="pt-PT" sz="1400" dirty="0">
                <a:latin typeface="Montserrat" panose="00000500000000000000" pitchFamily="2" charset="0"/>
                <a:ea typeface="Verdana" panose="020B0604030504040204" pitchFamily="34" charset="0"/>
                <a:cs typeface="Arial" panose="020B0604020202020204" pitchFamily="34" charset="0"/>
              </a:rPr>
              <a:t>with geographic coverage in all provinces, further strengthened by the reopening of the branch in Palma.</a:t>
            </a:r>
            <a:endParaRPr lang="pt-PT" sz="1400" dirty="0">
              <a:latin typeface="Montserrat" panose="00000500000000000000" pitchFamily="2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56">
            <a:extLst>
              <a:ext uri="{FF2B5EF4-FFF2-40B4-BE49-F238E27FC236}">
                <a16:creationId xmlns:a16="http://schemas.microsoft.com/office/drawing/2014/main" id="{30910F35-7DC1-4D44-A6DD-A2622AE72E3A}"/>
              </a:ext>
            </a:extLst>
          </p:cNvPr>
          <p:cNvGrpSpPr/>
          <p:nvPr/>
        </p:nvGrpSpPr>
        <p:grpSpPr>
          <a:xfrm>
            <a:off x="5751512" y="4077973"/>
            <a:ext cx="5973762" cy="864000"/>
            <a:chOff x="5903912" y="1962279"/>
            <a:chExt cx="5973762" cy="907921"/>
          </a:xfrm>
        </p:grpSpPr>
        <p:sp>
          <p:nvSpPr>
            <p:cNvPr id="26" name="Rectangle: Rounded Corners 257">
              <a:extLst>
                <a:ext uri="{FF2B5EF4-FFF2-40B4-BE49-F238E27FC236}">
                  <a16:creationId xmlns:a16="http://schemas.microsoft.com/office/drawing/2014/main" id="{5C1C460C-9BE9-42BC-83C7-2463435E01CC}"/>
                </a:ext>
              </a:extLst>
            </p:cNvPr>
            <p:cNvSpPr/>
            <p:nvPr/>
          </p:nvSpPr>
          <p:spPr>
            <a:xfrm>
              <a:off x="6134099" y="1962279"/>
              <a:ext cx="5743575" cy="907921"/>
            </a:xfrm>
            <a:prstGeom prst="roundRect">
              <a:avLst>
                <a:gd name="adj" fmla="val 5536"/>
              </a:avLst>
            </a:prstGeom>
            <a:noFill/>
            <a:ln>
              <a:solidFill>
                <a:srgbClr val="BCBD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0352" tIns="50176" rIns="100352" bIns="501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PT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58">
              <a:extLst>
                <a:ext uri="{FF2B5EF4-FFF2-40B4-BE49-F238E27FC236}">
                  <a16:creationId xmlns:a16="http://schemas.microsoft.com/office/drawing/2014/main" id="{7ED73968-6D90-4291-84D3-90BB587FB7C7}"/>
                </a:ext>
              </a:extLst>
            </p:cNvPr>
            <p:cNvSpPr/>
            <p:nvPr/>
          </p:nvSpPr>
          <p:spPr>
            <a:xfrm>
              <a:off x="5903912" y="2095815"/>
              <a:ext cx="469900" cy="640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8" name="Rectangle 269">
            <a:extLst>
              <a:ext uri="{FF2B5EF4-FFF2-40B4-BE49-F238E27FC236}">
                <a16:creationId xmlns:a16="http://schemas.microsoft.com/office/drawing/2014/main" id="{0B212EB4-1B8E-48AF-A605-EA2B10534B93}"/>
              </a:ext>
            </a:extLst>
          </p:cNvPr>
          <p:cNvSpPr/>
          <p:nvPr/>
        </p:nvSpPr>
        <p:spPr>
          <a:xfrm>
            <a:off x="6503465" y="5475976"/>
            <a:ext cx="51497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5308">
              <a:spcBef>
                <a:spcPts val="300"/>
              </a:spcBef>
              <a:buClr>
                <a:srgbClr val="CD0067"/>
              </a:buClr>
              <a:defRPr/>
            </a:pPr>
            <a:r>
              <a:rPr lang="en-US" altLang="pt-PT" sz="1400" b="1" dirty="0">
                <a:solidFill>
                  <a:srgbClr val="D1005D"/>
                </a:solidFill>
                <a:latin typeface="Montserrat" panose="00000500000000000000" pitchFamily="2" charset="0"/>
                <a:ea typeface="Verdana" panose="020B0604030504040204" pitchFamily="34" charset="0"/>
                <a:cs typeface="Arial" panose="020B0604020202020204" pitchFamily="34" charset="0"/>
              </a:rPr>
              <a:t>High consistency of the transactional base, </a:t>
            </a:r>
            <a:r>
              <a:rPr lang="en-US" altLang="pt-PT" sz="1400" dirty="0">
                <a:latin typeface="Montserrat" panose="00000500000000000000" pitchFamily="2" charset="0"/>
                <a:ea typeface="Verdana" panose="020B0604030504040204" pitchFamily="34" charset="0"/>
                <a:cs typeface="Arial" panose="020B0604020202020204" pitchFamily="34" charset="0"/>
              </a:rPr>
              <a:t>provision of excellent digital services, and interoperability with all electronic currency institutions</a:t>
            </a:r>
            <a:r>
              <a:rPr lang="pt-PT" sz="1400" dirty="0">
                <a:latin typeface="Montserrat" panose="00000500000000000000" pitchFamily="2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9" name="Group 270">
            <a:extLst>
              <a:ext uri="{FF2B5EF4-FFF2-40B4-BE49-F238E27FC236}">
                <a16:creationId xmlns:a16="http://schemas.microsoft.com/office/drawing/2014/main" id="{9E506437-BA64-48FB-AC21-87DAE346A364}"/>
              </a:ext>
            </a:extLst>
          </p:cNvPr>
          <p:cNvGrpSpPr/>
          <p:nvPr/>
        </p:nvGrpSpPr>
        <p:grpSpPr>
          <a:xfrm>
            <a:off x="5751512" y="5367141"/>
            <a:ext cx="5973762" cy="864000"/>
            <a:chOff x="5903912" y="1962279"/>
            <a:chExt cx="5973762" cy="907921"/>
          </a:xfrm>
        </p:grpSpPr>
        <p:sp>
          <p:nvSpPr>
            <p:cNvPr id="30" name="Rectangle: Rounded Corners 271">
              <a:extLst>
                <a:ext uri="{FF2B5EF4-FFF2-40B4-BE49-F238E27FC236}">
                  <a16:creationId xmlns:a16="http://schemas.microsoft.com/office/drawing/2014/main" id="{03FB8ED9-82F4-4368-AD8B-4F3DC203713E}"/>
                </a:ext>
              </a:extLst>
            </p:cNvPr>
            <p:cNvSpPr/>
            <p:nvPr/>
          </p:nvSpPr>
          <p:spPr>
            <a:xfrm>
              <a:off x="6134099" y="1962279"/>
              <a:ext cx="5743575" cy="907921"/>
            </a:xfrm>
            <a:prstGeom prst="roundRect">
              <a:avLst>
                <a:gd name="adj" fmla="val 5536"/>
              </a:avLst>
            </a:prstGeom>
            <a:noFill/>
            <a:ln>
              <a:solidFill>
                <a:srgbClr val="BCBD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0352" tIns="50176" rIns="100352" bIns="501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PT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272">
              <a:extLst>
                <a:ext uri="{FF2B5EF4-FFF2-40B4-BE49-F238E27FC236}">
                  <a16:creationId xmlns:a16="http://schemas.microsoft.com/office/drawing/2014/main" id="{B7E53763-D037-4231-BF0B-9A2F0A3178B4}"/>
                </a:ext>
              </a:extLst>
            </p:cNvPr>
            <p:cNvSpPr/>
            <p:nvPr/>
          </p:nvSpPr>
          <p:spPr>
            <a:xfrm>
              <a:off x="5903912" y="2095815"/>
              <a:ext cx="469900" cy="640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32" name="Agrupar 383">
            <a:extLst>
              <a:ext uri="{FF2B5EF4-FFF2-40B4-BE49-F238E27FC236}">
                <a16:creationId xmlns:a16="http://schemas.microsoft.com/office/drawing/2014/main" id="{1D8D1130-2CD2-402D-B326-CC6535F46DD6}"/>
              </a:ext>
            </a:extLst>
          </p:cNvPr>
          <p:cNvGrpSpPr/>
          <p:nvPr/>
        </p:nvGrpSpPr>
        <p:grpSpPr>
          <a:xfrm>
            <a:off x="5785211" y="4322279"/>
            <a:ext cx="396514" cy="400032"/>
            <a:chOff x="1981201" y="2746099"/>
            <a:chExt cx="536575" cy="541338"/>
          </a:xfrm>
        </p:grpSpPr>
        <p:sp>
          <p:nvSpPr>
            <p:cNvPr id="33" name="Oval 57">
              <a:extLst>
                <a:ext uri="{FF2B5EF4-FFF2-40B4-BE49-F238E27FC236}">
                  <a16:creationId xmlns:a16="http://schemas.microsoft.com/office/drawing/2014/main" id="{E2DDFCCF-A5C1-4748-BF12-C788F29CC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1" y="2746099"/>
              <a:ext cx="536575" cy="541338"/>
            </a:xfrm>
            <a:prstGeom prst="ellipse">
              <a:avLst/>
            </a:prstGeom>
            <a:noFill/>
            <a:ln w="12700" cap="flat">
              <a:solidFill>
                <a:srgbClr val="D1005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Freeform 58">
              <a:extLst>
                <a:ext uri="{FF2B5EF4-FFF2-40B4-BE49-F238E27FC236}">
                  <a16:creationId xmlns:a16="http://schemas.microsoft.com/office/drawing/2014/main" id="{4EF95566-24A7-4DD0-9E74-6F6964870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901" y="3055662"/>
              <a:ext cx="128588" cy="231775"/>
            </a:xfrm>
            <a:custGeom>
              <a:avLst/>
              <a:gdLst>
                <a:gd name="T0" fmla="*/ 40 w 40"/>
                <a:gd name="T1" fmla="*/ 72 h 72"/>
                <a:gd name="T2" fmla="*/ 0 w 40"/>
                <a:gd name="T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" h="72">
                  <a:moveTo>
                    <a:pt x="40" y="72"/>
                  </a:moveTo>
                  <a:cubicBezTo>
                    <a:pt x="20" y="72"/>
                    <a:pt x="3" y="41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D1005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Line 59">
              <a:extLst>
                <a:ext uri="{FF2B5EF4-FFF2-40B4-BE49-F238E27FC236}">
                  <a16:creationId xmlns:a16="http://schemas.microsoft.com/office/drawing/2014/main" id="{E3B6E465-09D9-42E2-B9A4-322416A2AB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9489" y="2746099"/>
              <a:ext cx="0" cy="541338"/>
            </a:xfrm>
            <a:prstGeom prst="line">
              <a:avLst/>
            </a:prstGeom>
            <a:noFill/>
            <a:ln w="12700" cap="flat">
              <a:solidFill>
                <a:srgbClr val="D1005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Freeform 60">
              <a:extLst>
                <a:ext uri="{FF2B5EF4-FFF2-40B4-BE49-F238E27FC236}">
                  <a16:creationId xmlns:a16="http://schemas.microsoft.com/office/drawing/2014/main" id="{6EACF09C-F9F7-4500-A0B8-45DF1C6B8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701" y="2842937"/>
              <a:ext cx="271463" cy="44450"/>
            </a:xfrm>
            <a:custGeom>
              <a:avLst/>
              <a:gdLst>
                <a:gd name="T0" fmla="*/ 85 w 85"/>
                <a:gd name="T1" fmla="*/ 13 h 14"/>
                <a:gd name="T2" fmla="*/ 64 w 85"/>
                <a:gd name="T3" fmla="*/ 14 h 14"/>
                <a:gd name="T4" fmla="*/ 0 w 85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14">
                  <a:moveTo>
                    <a:pt x="85" y="13"/>
                  </a:moveTo>
                  <a:cubicBezTo>
                    <a:pt x="78" y="14"/>
                    <a:pt x="71" y="14"/>
                    <a:pt x="64" y="14"/>
                  </a:cubicBezTo>
                  <a:cubicBezTo>
                    <a:pt x="38" y="14"/>
                    <a:pt x="15" y="9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D1005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Freeform 61">
              <a:extLst>
                <a:ext uri="{FF2B5EF4-FFF2-40B4-BE49-F238E27FC236}">
                  <a16:creationId xmlns:a16="http://schemas.microsoft.com/office/drawing/2014/main" id="{0CEE17E4-44A2-4986-82F1-BE73AE75D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701" y="3146149"/>
              <a:ext cx="280988" cy="44450"/>
            </a:xfrm>
            <a:custGeom>
              <a:avLst/>
              <a:gdLst>
                <a:gd name="T0" fmla="*/ 88 w 88"/>
                <a:gd name="T1" fmla="*/ 2 h 14"/>
                <a:gd name="T2" fmla="*/ 64 w 88"/>
                <a:gd name="T3" fmla="*/ 0 h 14"/>
                <a:gd name="T4" fmla="*/ 0 w 88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14">
                  <a:moveTo>
                    <a:pt x="88" y="2"/>
                  </a:moveTo>
                  <a:cubicBezTo>
                    <a:pt x="80" y="1"/>
                    <a:pt x="72" y="0"/>
                    <a:pt x="64" y="0"/>
                  </a:cubicBezTo>
                  <a:cubicBezTo>
                    <a:pt x="38" y="0"/>
                    <a:pt x="15" y="5"/>
                    <a:pt x="0" y="14"/>
                  </a:cubicBezTo>
                </a:path>
              </a:pathLst>
            </a:custGeom>
            <a:noFill/>
            <a:ln w="12700" cap="flat">
              <a:solidFill>
                <a:srgbClr val="D1005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Oval 62">
              <a:extLst>
                <a:ext uri="{FF2B5EF4-FFF2-40B4-BE49-F238E27FC236}">
                  <a16:creationId xmlns:a16="http://schemas.microsoft.com/office/drawing/2014/main" id="{9E962319-07A8-464E-9268-A78D89D13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2801" y="2977874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D1005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Line 63">
              <a:extLst>
                <a:ext uri="{FF2B5EF4-FFF2-40B4-BE49-F238E27FC236}">
                  <a16:creationId xmlns:a16="http://schemas.microsoft.com/office/drawing/2014/main" id="{4C0C6BEA-1D9D-4276-A377-839259BD1C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81201" y="3015974"/>
              <a:ext cx="101600" cy="0"/>
            </a:xfrm>
            <a:prstGeom prst="line">
              <a:avLst/>
            </a:prstGeom>
            <a:noFill/>
            <a:ln w="12700" cap="flat">
              <a:solidFill>
                <a:srgbClr val="D1005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Line 64">
              <a:extLst>
                <a:ext uri="{FF2B5EF4-FFF2-40B4-BE49-F238E27FC236}">
                  <a16:creationId xmlns:a16="http://schemas.microsoft.com/office/drawing/2014/main" id="{2988F9E0-A8EB-4087-9651-91159645DD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9001" y="3015974"/>
              <a:ext cx="358775" cy="0"/>
            </a:xfrm>
            <a:prstGeom prst="line">
              <a:avLst/>
            </a:prstGeom>
            <a:noFill/>
            <a:ln w="12700" cap="flat">
              <a:solidFill>
                <a:srgbClr val="D1005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Oval 65">
              <a:extLst>
                <a:ext uri="{FF2B5EF4-FFF2-40B4-BE49-F238E27FC236}">
                  <a16:creationId xmlns:a16="http://schemas.microsoft.com/office/drawing/2014/main" id="{A7DE98FD-5C07-419B-BB1E-7E3776F31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2989" y="2834999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D1005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F1A2A4CC-75EF-46FB-86B7-5C2968ED1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901" y="2746099"/>
              <a:ext cx="128588" cy="231775"/>
            </a:xfrm>
            <a:custGeom>
              <a:avLst/>
              <a:gdLst>
                <a:gd name="T0" fmla="*/ 0 w 40"/>
                <a:gd name="T1" fmla="*/ 72 h 72"/>
                <a:gd name="T2" fmla="*/ 40 w 40"/>
                <a:gd name="T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" h="72">
                  <a:moveTo>
                    <a:pt x="0" y="72"/>
                  </a:moveTo>
                  <a:cubicBezTo>
                    <a:pt x="3" y="31"/>
                    <a:pt x="20" y="0"/>
                    <a:pt x="40" y="0"/>
                  </a:cubicBezTo>
                </a:path>
              </a:pathLst>
            </a:custGeom>
            <a:noFill/>
            <a:ln w="12700" cap="flat">
              <a:solidFill>
                <a:srgbClr val="D1005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Oval 67">
              <a:extLst>
                <a:ext uri="{FF2B5EF4-FFF2-40B4-BE49-F238E27FC236}">
                  <a16:creationId xmlns:a16="http://schemas.microsoft.com/office/drawing/2014/main" id="{AF04CC65-D9F1-429F-A438-549311DD4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5689" y="3120749"/>
              <a:ext cx="76200" cy="76200"/>
            </a:xfrm>
            <a:prstGeom prst="ellipse">
              <a:avLst/>
            </a:prstGeom>
            <a:noFill/>
            <a:ln w="12700" cap="flat">
              <a:solidFill>
                <a:srgbClr val="D1005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Freeform 68">
              <a:extLst>
                <a:ext uri="{FF2B5EF4-FFF2-40B4-BE49-F238E27FC236}">
                  <a16:creationId xmlns:a16="http://schemas.microsoft.com/office/drawing/2014/main" id="{5339E5F5-D29C-4812-BC6B-ED8647F16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489" y="3196949"/>
              <a:ext cx="95250" cy="90488"/>
            </a:xfrm>
            <a:custGeom>
              <a:avLst/>
              <a:gdLst>
                <a:gd name="T0" fmla="*/ 30 w 30"/>
                <a:gd name="T1" fmla="*/ 0 h 28"/>
                <a:gd name="T2" fmla="*/ 0 w 30"/>
                <a:gd name="T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" h="28">
                  <a:moveTo>
                    <a:pt x="30" y="0"/>
                  </a:moveTo>
                  <a:cubicBezTo>
                    <a:pt x="22" y="17"/>
                    <a:pt x="12" y="28"/>
                    <a:pt x="0" y="28"/>
                  </a:cubicBezTo>
                </a:path>
              </a:pathLst>
            </a:custGeom>
            <a:noFill/>
            <a:ln w="12700" cap="flat">
              <a:solidFill>
                <a:srgbClr val="D1005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Freeform 69">
              <a:extLst>
                <a:ext uri="{FF2B5EF4-FFF2-40B4-BE49-F238E27FC236}">
                  <a16:creationId xmlns:a16="http://schemas.microsoft.com/office/drawing/2014/main" id="{3BC88650-2932-49BC-9EBB-733C0E294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964" y="2912787"/>
              <a:ext cx="9525" cy="207963"/>
            </a:xfrm>
            <a:custGeom>
              <a:avLst/>
              <a:gdLst>
                <a:gd name="T0" fmla="*/ 0 w 3"/>
                <a:gd name="T1" fmla="*/ 0 h 64"/>
                <a:gd name="T2" fmla="*/ 3 w 3"/>
                <a:gd name="T3" fmla="*/ 32 h 64"/>
                <a:gd name="T4" fmla="*/ 0 w 3"/>
                <a:gd name="T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4">
                  <a:moveTo>
                    <a:pt x="0" y="0"/>
                  </a:moveTo>
                  <a:cubicBezTo>
                    <a:pt x="2" y="10"/>
                    <a:pt x="3" y="21"/>
                    <a:pt x="3" y="32"/>
                  </a:cubicBezTo>
                  <a:cubicBezTo>
                    <a:pt x="3" y="43"/>
                    <a:pt x="2" y="54"/>
                    <a:pt x="0" y="64"/>
                  </a:cubicBezTo>
                </a:path>
              </a:pathLst>
            </a:custGeom>
            <a:noFill/>
            <a:ln w="12700" cap="flat">
              <a:solidFill>
                <a:srgbClr val="D1005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Freeform 70">
              <a:extLst>
                <a:ext uri="{FF2B5EF4-FFF2-40B4-BE49-F238E27FC236}">
                  <a16:creationId xmlns:a16="http://schemas.microsoft.com/office/drawing/2014/main" id="{431FB011-F415-4DE4-ADC0-8192D6789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489" y="2746099"/>
              <a:ext cx="95250" cy="88900"/>
            </a:xfrm>
            <a:custGeom>
              <a:avLst/>
              <a:gdLst>
                <a:gd name="T0" fmla="*/ 0 w 30"/>
                <a:gd name="T1" fmla="*/ 0 h 28"/>
                <a:gd name="T2" fmla="*/ 30 w 30"/>
                <a:gd name="T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" h="28">
                  <a:moveTo>
                    <a:pt x="0" y="0"/>
                  </a:moveTo>
                  <a:cubicBezTo>
                    <a:pt x="12" y="0"/>
                    <a:pt x="22" y="11"/>
                    <a:pt x="30" y="28"/>
                  </a:cubicBezTo>
                </a:path>
              </a:pathLst>
            </a:custGeom>
            <a:noFill/>
            <a:ln w="12700" cap="flat">
              <a:solidFill>
                <a:srgbClr val="D1005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2AEB6AFC-4286-4779-BC35-EC9D7FF7A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889" y="3168374"/>
              <a:ext cx="52388" cy="22225"/>
            </a:xfrm>
            <a:custGeom>
              <a:avLst/>
              <a:gdLst>
                <a:gd name="T0" fmla="*/ 16 w 16"/>
                <a:gd name="T1" fmla="*/ 7 h 7"/>
                <a:gd name="T2" fmla="*/ 0 w 16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7">
                  <a:moveTo>
                    <a:pt x="16" y="7"/>
                  </a:moveTo>
                  <a:cubicBezTo>
                    <a:pt x="11" y="4"/>
                    <a:pt x="6" y="2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D1005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Freeform 72">
              <a:extLst>
                <a:ext uri="{FF2B5EF4-FFF2-40B4-BE49-F238E27FC236}">
                  <a16:creationId xmlns:a16="http://schemas.microsoft.com/office/drawing/2014/main" id="{7CD21BF3-59B0-4A42-9F54-998E2FEC9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189" y="2842937"/>
              <a:ext cx="65088" cy="25400"/>
            </a:xfrm>
            <a:custGeom>
              <a:avLst/>
              <a:gdLst>
                <a:gd name="T0" fmla="*/ 20 w 20"/>
                <a:gd name="T1" fmla="*/ 0 h 8"/>
                <a:gd name="T2" fmla="*/ 0 w 20"/>
                <a:gd name="T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8">
                  <a:moveTo>
                    <a:pt x="20" y="0"/>
                  </a:moveTo>
                  <a:cubicBezTo>
                    <a:pt x="14" y="3"/>
                    <a:pt x="7" y="6"/>
                    <a:pt x="0" y="8"/>
                  </a:cubicBezTo>
                </a:path>
              </a:pathLst>
            </a:custGeom>
            <a:noFill/>
            <a:ln w="12700" cap="flat">
              <a:solidFill>
                <a:srgbClr val="D1005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9" name="Agrupar 53">
            <a:extLst>
              <a:ext uri="{FF2B5EF4-FFF2-40B4-BE49-F238E27FC236}">
                <a16:creationId xmlns:a16="http://schemas.microsoft.com/office/drawing/2014/main" id="{29E7F99A-776D-4EFE-A30B-27E94E8F816E}"/>
              </a:ext>
            </a:extLst>
          </p:cNvPr>
          <p:cNvGrpSpPr/>
          <p:nvPr/>
        </p:nvGrpSpPr>
        <p:grpSpPr>
          <a:xfrm>
            <a:off x="5885075" y="5647783"/>
            <a:ext cx="339844" cy="343865"/>
            <a:chOff x="26410423" y="4000727"/>
            <a:chExt cx="536575" cy="542925"/>
          </a:xfrm>
        </p:grpSpPr>
        <p:sp>
          <p:nvSpPr>
            <p:cNvPr id="50" name="Line 546">
              <a:extLst>
                <a:ext uri="{FF2B5EF4-FFF2-40B4-BE49-F238E27FC236}">
                  <a16:creationId xmlns:a16="http://schemas.microsoft.com/office/drawing/2014/main" id="{C17E0B1B-48CC-425C-A958-C87919DACB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86623" y="4310289"/>
              <a:ext cx="0" cy="233363"/>
            </a:xfrm>
            <a:prstGeom prst="line">
              <a:avLst/>
            </a:prstGeom>
            <a:noFill/>
            <a:ln w="12700" cap="flat">
              <a:solidFill>
                <a:srgbClr val="D1005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Line 547">
              <a:extLst>
                <a:ext uri="{FF2B5EF4-FFF2-40B4-BE49-F238E27FC236}">
                  <a16:creationId xmlns:a16="http://schemas.microsoft.com/office/drawing/2014/main" id="{F86B3810-1D79-4675-9FBD-03946F6F8D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10423" y="4310289"/>
              <a:ext cx="0" cy="233363"/>
            </a:xfrm>
            <a:prstGeom prst="line">
              <a:avLst/>
            </a:prstGeom>
            <a:noFill/>
            <a:ln w="12700" cap="flat">
              <a:solidFill>
                <a:srgbClr val="D1005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Freeform 548">
              <a:extLst>
                <a:ext uri="{FF2B5EF4-FFF2-40B4-BE49-F238E27FC236}">
                  <a16:creationId xmlns:a16="http://schemas.microsoft.com/office/drawing/2014/main" id="{2BA1837D-0BA0-4018-BF9D-65ED2B0C0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3310" y="4167414"/>
              <a:ext cx="293688" cy="295275"/>
            </a:xfrm>
            <a:custGeom>
              <a:avLst/>
              <a:gdLst>
                <a:gd name="T0" fmla="*/ 0 w 92"/>
                <a:gd name="T1" fmla="*/ 56 h 91"/>
                <a:gd name="T2" fmla="*/ 0 w 92"/>
                <a:gd name="T3" fmla="*/ 76 h 91"/>
                <a:gd name="T4" fmla="*/ 92 w 92"/>
                <a:gd name="T5" fmla="*/ 72 h 91"/>
                <a:gd name="T6" fmla="*/ 57 w 92"/>
                <a:gd name="T7" fmla="*/ 42 h 91"/>
                <a:gd name="T8" fmla="*/ 84 w 92"/>
                <a:gd name="T9" fmla="*/ 0 h 91"/>
                <a:gd name="T10" fmla="*/ 24 w 92"/>
                <a:gd name="T11" fmla="*/ 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91">
                  <a:moveTo>
                    <a:pt x="0" y="56"/>
                  </a:moveTo>
                  <a:cubicBezTo>
                    <a:pt x="0" y="56"/>
                    <a:pt x="0" y="71"/>
                    <a:pt x="0" y="76"/>
                  </a:cubicBezTo>
                  <a:cubicBezTo>
                    <a:pt x="10" y="91"/>
                    <a:pt x="70" y="85"/>
                    <a:pt x="92" y="72"/>
                  </a:cubicBezTo>
                  <a:cubicBezTo>
                    <a:pt x="75" y="60"/>
                    <a:pt x="57" y="42"/>
                    <a:pt x="57" y="42"/>
                  </a:cubicBezTo>
                  <a:cubicBezTo>
                    <a:pt x="57" y="42"/>
                    <a:pt x="78" y="17"/>
                    <a:pt x="84" y="0"/>
                  </a:cubicBezTo>
                  <a:cubicBezTo>
                    <a:pt x="68" y="5"/>
                    <a:pt x="43" y="5"/>
                    <a:pt x="24" y="4"/>
                  </a:cubicBezTo>
                </a:path>
              </a:pathLst>
            </a:custGeom>
            <a:noFill/>
            <a:ln w="12700" cap="flat">
              <a:solidFill>
                <a:srgbClr val="D1005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Freeform 549">
              <a:extLst>
                <a:ext uri="{FF2B5EF4-FFF2-40B4-BE49-F238E27FC236}">
                  <a16:creationId xmlns:a16="http://schemas.microsoft.com/office/drawing/2014/main" id="{68E32D80-C381-4E63-85BB-6CC5CF01D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3310" y="4142014"/>
              <a:ext cx="76200" cy="271463"/>
            </a:xfrm>
            <a:custGeom>
              <a:avLst/>
              <a:gdLst>
                <a:gd name="T0" fmla="*/ 48 w 48"/>
                <a:gd name="T1" fmla="*/ 0 h 171"/>
                <a:gd name="T2" fmla="*/ 48 w 48"/>
                <a:gd name="T3" fmla="*/ 122 h 171"/>
                <a:gd name="T4" fmla="*/ 48 w 48"/>
                <a:gd name="T5" fmla="*/ 130 h 171"/>
                <a:gd name="T6" fmla="*/ 8 w 48"/>
                <a:gd name="T7" fmla="*/ 171 h 171"/>
                <a:gd name="T8" fmla="*/ 0 w 48"/>
                <a:gd name="T9" fmla="*/ 163 h 171"/>
                <a:gd name="T10" fmla="*/ 0 w 48"/>
                <a:gd name="T11" fmla="*/ 13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71">
                  <a:moveTo>
                    <a:pt x="48" y="0"/>
                  </a:moveTo>
                  <a:lnTo>
                    <a:pt x="48" y="122"/>
                  </a:lnTo>
                  <a:lnTo>
                    <a:pt x="48" y="130"/>
                  </a:lnTo>
                  <a:lnTo>
                    <a:pt x="8" y="171"/>
                  </a:lnTo>
                  <a:lnTo>
                    <a:pt x="0" y="163"/>
                  </a:lnTo>
                  <a:lnTo>
                    <a:pt x="0" y="130"/>
                  </a:lnTo>
                </a:path>
              </a:pathLst>
            </a:custGeom>
            <a:noFill/>
            <a:ln w="12700" cap="flat">
              <a:solidFill>
                <a:srgbClr val="D1005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Freeform 550">
              <a:extLst>
                <a:ext uri="{FF2B5EF4-FFF2-40B4-BE49-F238E27FC236}">
                  <a16:creationId xmlns:a16="http://schemas.microsoft.com/office/drawing/2014/main" id="{0B66BBF5-DCB7-43CF-A49F-A5BE6A457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0423" y="4038827"/>
              <a:ext cx="319088" cy="296863"/>
            </a:xfrm>
            <a:custGeom>
              <a:avLst/>
              <a:gdLst>
                <a:gd name="T0" fmla="*/ 100 w 100"/>
                <a:gd name="T1" fmla="*/ 16 h 92"/>
                <a:gd name="T2" fmla="*/ 0 w 100"/>
                <a:gd name="T3" fmla="*/ 15 h 92"/>
                <a:gd name="T4" fmla="*/ 0 w 100"/>
                <a:gd name="T5" fmla="*/ 92 h 92"/>
                <a:gd name="T6" fmla="*/ 96 w 100"/>
                <a:gd name="T7" fmla="*/ 92 h 92"/>
                <a:gd name="T8" fmla="*/ 100 w 100"/>
                <a:gd name="T9" fmla="*/ 92 h 92"/>
                <a:gd name="T10" fmla="*/ 100 w 100"/>
                <a:gd name="T11" fmla="*/ 1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92">
                  <a:moveTo>
                    <a:pt x="100" y="16"/>
                  </a:moveTo>
                  <a:cubicBezTo>
                    <a:pt x="80" y="1"/>
                    <a:pt x="16" y="0"/>
                    <a:pt x="0" y="15"/>
                  </a:cubicBezTo>
                  <a:cubicBezTo>
                    <a:pt x="0" y="35"/>
                    <a:pt x="0" y="70"/>
                    <a:pt x="0" y="92"/>
                  </a:cubicBezTo>
                  <a:cubicBezTo>
                    <a:pt x="22" y="82"/>
                    <a:pt x="65" y="79"/>
                    <a:pt x="96" y="92"/>
                  </a:cubicBezTo>
                  <a:cubicBezTo>
                    <a:pt x="100" y="92"/>
                    <a:pt x="100" y="92"/>
                    <a:pt x="100" y="92"/>
                  </a:cubicBezTo>
                  <a:lnTo>
                    <a:pt x="100" y="16"/>
                  </a:lnTo>
                  <a:close/>
                </a:path>
              </a:pathLst>
            </a:custGeom>
            <a:noFill/>
            <a:ln w="12700" cap="flat">
              <a:solidFill>
                <a:srgbClr val="D1005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Freeform 551">
              <a:extLst>
                <a:ext uri="{FF2B5EF4-FFF2-40B4-BE49-F238E27FC236}">
                  <a16:creationId xmlns:a16="http://schemas.microsoft.com/office/drawing/2014/main" id="{64A69CFC-8BAA-4ED6-8385-5AC1B621F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0423" y="4000727"/>
              <a:ext cx="76200" cy="90488"/>
            </a:xfrm>
            <a:custGeom>
              <a:avLst/>
              <a:gdLst>
                <a:gd name="T0" fmla="*/ 0 w 24"/>
                <a:gd name="T1" fmla="*/ 28 h 28"/>
                <a:gd name="T2" fmla="*/ 0 w 24"/>
                <a:gd name="T3" fmla="*/ 12 h 28"/>
                <a:gd name="T4" fmla="*/ 12 w 24"/>
                <a:gd name="T5" fmla="*/ 0 h 28"/>
                <a:gd name="T6" fmla="*/ 24 w 24"/>
                <a:gd name="T7" fmla="*/ 12 h 28"/>
                <a:gd name="T8" fmla="*/ 24 w 24"/>
                <a:gd name="T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8">
                  <a:moveTo>
                    <a:pt x="0" y="28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6"/>
                    <a:pt x="24" y="16"/>
                    <a:pt x="24" y="16"/>
                  </a:cubicBezTo>
                </a:path>
              </a:pathLst>
            </a:custGeom>
            <a:noFill/>
            <a:ln w="12700" cap="flat">
              <a:solidFill>
                <a:srgbClr val="D1005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6" name="Agrupar 171">
            <a:extLst>
              <a:ext uri="{FF2B5EF4-FFF2-40B4-BE49-F238E27FC236}">
                <a16:creationId xmlns:a16="http://schemas.microsoft.com/office/drawing/2014/main" id="{2625D2F5-2C9B-4BD8-BBF1-6C9EF998F036}"/>
              </a:ext>
            </a:extLst>
          </p:cNvPr>
          <p:cNvGrpSpPr/>
          <p:nvPr/>
        </p:nvGrpSpPr>
        <p:grpSpPr>
          <a:xfrm>
            <a:off x="5771549" y="3041509"/>
            <a:ext cx="405414" cy="411010"/>
            <a:chOff x="17833110" y="3922713"/>
            <a:chExt cx="574676" cy="582613"/>
          </a:xfrm>
        </p:grpSpPr>
        <p:sp>
          <p:nvSpPr>
            <p:cNvPr id="57" name="Line 647">
              <a:extLst>
                <a:ext uri="{FF2B5EF4-FFF2-40B4-BE49-F238E27FC236}">
                  <a16:creationId xmlns:a16="http://schemas.microsoft.com/office/drawing/2014/main" id="{557AD24D-8553-4B73-A130-E6A653F2C5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72810" y="4156076"/>
              <a:ext cx="115888" cy="349250"/>
            </a:xfrm>
            <a:prstGeom prst="line">
              <a:avLst/>
            </a:prstGeom>
            <a:noFill/>
            <a:ln w="12700" cap="flat">
              <a:solidFill>
                <a:srgbClr val="D1005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Line 648">
              <a:extLst>
                <a:ext uri="{FF2B5EF4-FFF2-40B4-BE49-F238E27FC236}">
                  <a16:creationId xmlns:a16="http://schemas.microsoft.com/office/drawing/2014/main" id="{53CCC300-50AA-4F9D-BD79-6DDF3EC0B5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90298" y="4168776"/>
              <a:ext cx="0" cy="52388"/>
            </a:xfrm>
            <a:prstGeom prst="line">
              <a:avLst/>
            </a:prstGeom>
            <a:noFill/>
            <a:ln w="12700" cap="flat">
              <a:solidFill>
                <a:srgbClr val="D1005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Line 649">
              <a:extLst>
                <a:ext uri="{FF2B5EF4-FFF2-40B4-BE49-F238E27FC236}">
                  <a16:creationId xmlns:a16="http://schemas.microsoft.com/office/drawing/2014/main" id="{F7FDF8AA-235F-42CC-9333-E2747FDEB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90298" y="4271963"/>
              <a:ext cx="0" cy="77788"/>
            </a:xfrm>
            <a:prstGeom prst="line">
              <a:avLst/>
            </a:prstGeom>
            <a:noFill/>
            <a:ln w="12700" cap="flat">
              <a:solidFill>
                <a:srgbClr val="D1005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Line 650">
              <a:extLst>
                <a:ext uri="{FF2B5EF4-FFF2-40B4-BE49-F238E27FC236}">
                  <a16:creationId xmlns:a16="http://schemas.microsoft.com/office/drawing/2014/main" id="{FE4F2B00-DF62-42ED-96B1-88C167D44B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90298" y="4402138"/>
              <a:ext cx="0" cy="103188"/>
            </a:xfrm>
            <a:prstGeom prst="line">
              <a:avLst/>
            </a:prstGeom>
            <a:noFill/>
            <a:ln w="12700" cap="flat">
              <a:solidFill>
                <a:srgbClr val="D1005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Line 651">
              <a:extLst>
                <a:ext uri="{FF2B5EF4-FFF2-40B4-BE49-F238E27FC236}">
                  <a16:creationId xmlns:a16="http://schemas.microsoft.com/office/drawing/2014/main" id="{B93C0545-CC3D-4A96-98FB-5A47628D8F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291898" y="4156076"/>
              <a:ext cx="115888" cy="349250"/>
            </a:xfrm>
            <a:prstGeom prst="line">
              <a:avLst/>
            </a:prstGeom>
            <a:noFill/>
            <a:ln w="12700" cap="flat">
              <a:solidFill>
                <a:srgbClr val="D1005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 652">
              <a:extLst>
                <a:ext uri="{FF2B5EF4-FFF2-40B4-BE49-F238E27FC236}">
                  <a16:creationId xmlns:a16="http://schemas.microsoft.com/office/drawing/2014/main" id="{4D7E97B3-C030-4671-ABF0-E3A520BAE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3110" y="3922713"/>
              <a:ext cx="230188" cy="323850"/>
            </a:xfrm>
            <a:custGeom>
              <a:avLst/>
              <a:gdLst>
                <a:gd name="T0" fmla="*/ 36 w 72"/>
                <a:gd name="T1" fmla="*/ 100 h 100"/>
                <a:gd name="T2" fmla="*/ 72 w 72"/>
                <a:gd name="T3" fmla="*/ 36 h 100"/>
                <a:gd name="T4" fmla="*/ 36 w 72"/>
                <a:gd name="T5" fmla="*/ 0 h 100"/>
                <a:gd name="T6" fmla="*/ 0 w 72"/>
                <a:gd name="T7" fmla="*/ 36 h 100"/>
                <a:gd name="T8" fmla="*/ 36 w 72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00">
                  <a:moveTo>
                    <a:pt x="36" y="100"/>
                  </a:moveTo>
                  <a:cubicBezTo>
                    <a:pt x="45" y="70"/>
                    <a:pt x="72" y="64"/>
                    <a:pt x="72" y="36"/>
                  </a:cubicBezTo>
                  <a:cubicBezTo>
                    <a:pt x="72" y="17"/>
                    <a:pt x="55" y="0"/>
                    <a:pt x="36" y="0"/>
                  </a:cubicBezTo>
                  <a:cubicBezTo>
                    <a:pt x="17" y="0"/>
                    <a:pt x="0" y="17"/>
                    <a:pt x="0" y="36"/>
                  </a:cubicBezTo>
                  <a:cubicBezTo>
                    <a:pt x="0" y="64"/>
                    <a:pt x="27" y="70"/>
                    <a:pt x="36" y="100"/>
                  </a:cubicBezTo>
                </a:path>
              </a:pathLst>
            </a:custGeom>
            <a:noFill/>
            <a:ln w="12700" cap="flat">
              <a:solidFill>
                <a:srgbClr val="D1005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3" name="Oval 653">
              <a:extLst>
                <a:ext uri="{FF2B5EF4-FFF2-40B4-BE49-F238E27FC236}">
                  <a16:creationId xmlns:a16="http://schemas.microsoft.com/office/drawing/2014/main" id="{DD393996-42F4-4E21-AA6C-538C9F24C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09310" y="4000501"/>
              <a:ext cx="76200" cy="77788"/>
            </a:xfrm>
            <a:prstGeom prst="ellipse">
              <a:avLst/>
            </a:prstGeom>
            <a:noFill/>
            <a:ln w="12700" cap="flat">
              <a:solidFill>
                <a:srgbClr val="D1005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4" name="Retângulo 63">
            <a:extLst>
              <a:ext uri="{FF2B5EF4-FFF2-40B4-BE49-F238E27FC236}">
                <a16:creationId xmlns:a16="http://schemas.microsoft.com/office/drawing/2014/main" id="{9D5A43F4-9808-4225-8E0D-E114F54219E4}"/>
              </a:ext>
            </a:extLst>
          </p:cNvPr>
          <p:cNvSpPr/>
          <p:nvPr/>
        </p:nvSpPr>
        <p:spPr>
          <a:xfrm>
            <a:off x="0" y="0"/>
            <a:ext cx="252000" cy="6870700"/>
          </a:xfrm>
          <a:prstGeom prst="rect">
            <a:avLst/>
          </a:prstGeom>
          <a:solidFill>
            <a:srgbClr val="D1005D"/>
          </a:solidFill>
          <a:ln>
            <a:solidFill>
              <a:srgbClr val="D1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1520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0BD5064-E2F7-4D7B-BF27-2984A82C441C}"/>
              </a:ext>
            </a:extLst>
          </p:cNvPr>
          <p:cNvSpPr/>
          <p:nvPr/>
        </p:nvSpPr>
        <p:spPr>
          <a:xfrm>
            <a:off x="0" y="0"/>
            <a:ext cx="12192000" cy="97209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78" name="Rectângulo 151">
            <a:extLst>
              <a:ext uri="{FF2B5EF4-FFF2-40B4-BE49-F238E27FC236}">
                <a16:creationId xmlns:a16="http://schemas.microsoft.com/office/drawing/2014/main" id="{207F814D-6CE5-4AE1-B617-5DD41E9FC53B}"/>
              </a:ext>
            </a:extLst>
          </p:cNvPr>
          <p:cNvSpPr/>
          <p:nvPr/>
        </p:nvSpPr>
        <p:spPr>
          <a:xfrm>
            <a:off x="425222" y="131802"/>
            <a:ext cx="11383624" cy="707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We are the most awarded Bank in Mozambique offering innovative financial solutions to support local companies</a:t>
            </a:r>
          </a:p>
        </p:txBody>
      </p:sp>
      <p:sp>
        <p:nvSpPr>
          <p:cNvPr id="79" name="Rectangle: Rounded Corners 20">
            <a:extLst>
              <a:ext uri="{FF2B5EF4-FFF2-40B4-BE49-F238E27FC236}">
                <a16:creationId xmlns:a16="http://schemas.microsoft.com/office/drawing/2014/main" id="{D7119361-4EE7-4055-9BC5-93089E87D03C}"/>
              </a:ext>
            </a:extLst>
          </p:cNvPr>
          <p:cNvSpPr/>
          <p:nvPr/>
        </p:nvSpPr>
        <p:spPr>
          <a:xfrm>
            <a:off x="417618" y="1614053"/>
            <a:ext cx="2127720" cy="3741730"/>
          </a:xfrm>
          <a:prstGeom prst="roundRect">
            <a:avLst>
              <a:gd name="adj" fmla="val 2697"/>
            </a:avLst>
          </a:prstGeom>
          <a:solidFill>
            <a:schemeClr val="bg1"/>
          </a:solidFill>
          <a:ln>
            <a:noFill/>
          </a:ln>
          <a:effectLst>
            <a:outerShdw blurRad="177800" dist="114300" dir="9000000" algn="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35" tIns="45667" rIns="91335" bIns="456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05308">
              <a:defRPr/>
            </a:pPr>
            <a:endParaRPr lang="pt-PT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80" name="Straight Connector 23">
            <a:extLst>
              <a:ext uri="{FF2B5EF4-FFF2-40B4-BE49-F238E27FC236}">
                <a16:creationId xmlns:a16="http://schemas.microsoft.com/office/drawing/2014/main" id="{056D25FE-50E0-4A77-8BFA-7DDA7CB91AFB}"/>
              </a:ext>
            </a:extLst>
          </p:cNvPr>
          <p:cNvCxnSpPr>
            <a:cxnSpLocks/>
          </p:cNvCxnSpPr>
          <p:nvPr/>
        </p:nvCxnSpPr>
        <p:spPr>
          <a:xfrm>
            <a:off x="1180482" y="2860344"/>
            <a:ext cx="585318" cy="0"/>
          </a:xfrm>
          <a:prstGeom prst="line">
            <a:avLst/>
          </a:prstGeom>
          <a:ln w="38100" cap="rnd">
            <a:solidFill>
              <a:srgbClr val="D1005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: Rounded Corners 20">
            <a:extLst>
              <a:ext uri="{FF2B5EF4-FFF2-40B4-BE49-F238E27FC236}">
                <a16:creationId xmlns:a16="http://schemas.microsoft.com/office/drawing/2014/main" id="{54FAEF38-DBE8-4F2E-A046-1294025F4FF2}"/>
              </a:ext>
            </a:extLst>
          </p:cNvPr>
          <p:cNvSpPr/>
          <p:nvPr/>
        </p:nvSpPr>
        <p:spPr>
          <a:xfrm>
            <a:off x="2701245" y="1628384"/>
            <a:ext cx="2127720" cy="3727400"/>
          </a:xfrm>
          <a:prstGeom prst="roundRect">
            <a:avLst>
              <a:gd name="adj" fmla="val 2697"/>
            </a:avLst>
          </a:prstGeom>
          <a:solidFill>
            <a:schemeClr val="bg1"/>
          </a:solidFill>
          <a:ln>
            <a:noFill/>
          </a:ln>
          <a:effectLst>
            <a:outerShdw blurRad="177800" dist="114300" dir="9000000" algn="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35" tIns="45667" rIns="91335" bIns="456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05308">
              <a:defRPr/>
            </a:pPr>
            <a:endParaRPr lang="pt-PT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82" name="Straight Connector 23">
            <a:extLst>
              <a:ext uri="{FF2B5EF4-FFF2-40B4-BE49-F238E27FC236}">
                <a16:creationId xmlns:a16="http://schemas.microsoft.com/office/drawing/2014/main" id="{F7596514-C77C-49FB-AB6D-7EDC7B22D6C9}"/>
              </a:ext>
            </a:extLst>
          </p:cNvPr>
          <p:cNvCxnSpPr>
            <a:cxnSpLocks/>
          </p:cNvCxnSpPr>
          <p:nvPr/>
        </p:nvCxnSpPr>
        <p:spPr>
          <a:xfrm>
            <a:off x="3472446" y="2842239"/>
            <a:ext cx="585318" cy="0"/>
          </a:xfrm>
          <a:prstGeom prst="line">
            <a:avLst/>
          </a:prstGeom>
          <a:ln w="38100" cap="rnd">
            <a:solidFill>
              <a:schemeClr val="accent2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: Rounded Corners 20">
            <a:extLst>
              <a:ext uri="{FF2B5EF4-FFF2-40B4-BE49-F238E27FC236}">
                <a16:creationId xmlns:a16="http://schemas.microsoft.com/office/drawing/2014/main" id="{DDE8C66D-2C66-495B-B4CE-2591B5F9259C}"/>
              </a:ext>
            </a:extLst>
          </p:cNvPr>
          <p:cNvSpPr/>
          <p:nvPr/>
        </p:nvSpPr>
        <p:spPr>
          <a:xfrm>
            <a:off x="7232525" y="1630170"/>
            <a:ext cx="2127720" cy="3721529"/>
          </a:xfrm>
          <a:prstGeom prst="roundRect">
            <a:avLst>
              <a:gd name="adj" fmla="val 2697"/>
            </a:avLst>
          </a:prstGeom>
          <a:solidFill>
            <a:schemeClr val="bg1"/>
          </a:solidFill>
          <a:ln>
            <a:noFill/>
          </a:ln>
          <a:effectLst>
            <a:outerShdw blurRad="177800" dist="114300" dir="9000000" algn="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35" tIns="45667" rIns="91335" bIns="456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05308">
              <a:defRPr/>
            </a:pPr>
            <a:endParaRPr lang="pt-PT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84" name="Straight Connector 23">
            <a:extLst>
              <a:ext uri="{FF2B5EF4-FFF2-40B4-BE49-F238E27FC236}">
                <a16:creationId xmlns:a16="http://schemas.microsoft.com/office/drawing/2014/main" id="{2C264B3A-36B9-4B47-80A9-68019314D3D6}"/>
              </a:ext>
            </a:extLst>
          </p:cNvPr>
          <p:cNvCxnSpPr>
            <a:cxnSpLocks/>
          </p:cNvCxnSpPr>
          <p:nvPr/>
        </p:nvCxnSpPr>
        <p:spPr>
          <a:xfrm>
            <a:off x="8013377" y="2832764"/>
            <a:ext cx="585318" cy="0"/>
          </a:xfrm>
          <a:prstGeom prst="line">
            <a:avLst/>
          </a:prstGeom>
          <a:ln w="38100" cap="rnd"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: Rounded Corners 20">
            <a:extLst>
              <a:ext uri="{FF2B5EF4-FFF2-40B4-BE49-F238E27FC236}">
                <a16:creationId xmlns:a16="http://schemas.microsoft.com/office/drawing/2014/main" id="{252FD551-5727-4AA9-B532-0696601DFDA1}"/>
              </a:ext>
            </a:extLst>
          </p:cNvPr>
          <p:cNvSpPr/>
          <p:nvPr/>
        </p:nvSpPr>
        <p:spPr>
          <a:xfrm>
            <a:off x="4963730" y="1621202"/>
            <a:ext cx="2127720" cy="3734581"/>
          </a:xfrm>
          <a:prstGeom prst="roundRect">
            <a:avLst>
              <a:gd name="adj" fmla="val 2697"/>
            </a:avLst>
          </a:prstGeom>
          <a:solidFill>
            <a:schemeClr val="bg1"/>
          </a:solidFill>
          <a:ln>
            <a:noFill/>
          </a:ln>
          <a:effectLst>
            <a:outerShdw blurRad="177800" dist="114300" dir="9000000" algn="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35" tIns="45667" rIns="91335" bIns="456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05308">
              <a:defRPr/>
            </a:pPr>
            <a:endParaRPr lang="pt-PT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86" name="Straight Connector 23">
            <a:extLst>
              <a:ext uri="{FF2B5EF4-FFF2-40B4-BE49-F238E27FC236}">
                <a16:creationId xmlns:a16="http://schemas.microsoft.com/office/drawing/2014/main" id="{6F31B30C-B4A5-43AC-A6B6-32B1115D8BC4}"/>
              </a:ext>
            </a:extLst>
          </p:cNvPr>
          <p:cNvCxnSpPr>
            <a:cxnSpLocks/>
          </p:cNvCxnSpPr>
          <p:nvPr/>
        </p:nvCxnSpPr>
        <p:spPr>
          <a:xfrm>
            <a:off x="5707967" y="2842239"/>
            <a:ext cx="585318" cy="0"/>
          </a:xfrm>
          <a:prstGeom prst="line">
            <a:avLst/>
          </a:prstGeom>
          <a:ln w="38100" cap="rnd">
            <a:solidFill>
              <a:srgbClr val="D1005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aixaDeTexto 43">
            <a:extLst>
              <a:ext uri="{FF2B5EF4-FFF2-40B4-BE49-F238E27FC236}">
                <a16:creationId xmlns:a16="http://schemas.microsoft.com/office/drawing/2014/main" id="{C48FE525-FC94-4A9B-9ACC-0975E9604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22" y="2352112"/>
            <a:ext cx="2140868" cy="39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5" tIns="45667" rIns="91335" bIns="45667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defTabSz="905308">
              <a:defRPr/>
            </a:pPr>
            <a:r>
              <a:rPr lang="en-US" altLang="pt-PT" b="1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0"/>
              </a:rPr>
              <a:t>Investment </a:t>
            </a:r>
          </a:p>
        </p:txBody>
      </p:sp>
      <p:sp>
        <p:nvSpPr>
          <p:cNvPr id="88" name="CaixaDeTexto 63">
            <a:extLst>
              <a:ext uri="{FF2B5EF4-FFF2-40B4-BE49-F238E27FC236}">
                <a16:creationId xmlns:a16="http://schemas.microsoft.com/office/drawing/2014/main" id="{35AB50B7-52E9-41E7-8993-8771CF6ED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527" y="2287844"/>
            <a:ext cx="2131989" cy="39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5" tIns="45667" rIns="91335" bIns="45667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defTabSz="905308">
              <a:defRPr/>
            </a:pPr>
            <a:r>
              <a:rPr lang="en-US" altLang="pt-PT" b="1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0"/>
              </a:rPr>
              <a:t>Treasury </a:t>
            </a:r>
          </a:p>
        </p:txBody>
      </p:sp>
      <p:sp>
        <p:nvSpPr>
          <p:cNvPr id="89" name="CaixaDeTexto 3">
            <a:extLst>
              <a:ext uri="{FF2B5EF4-FFF2-40B4-BE49-F238E27FC236}">
                <a16:creationId xmlns:a16="http://schemas.microsoft.com/office/drawing/2014/main" id="{D4E3586D-1495-4FF1-88B5-6CCCF228A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2524" y="2344567"/>
            <a:ext cx="2127720" cy="39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5" tIns="45667" rIns="91335" bIns="45667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defTabSz="905308">
              <a:defRPr/>
            </a:pPr>
            <a:r>
              <a:rPr lang="en-US" altLang="pt-PT" b="1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0"/>
              </a:rPr>
              <a:t>Accounts </a:t>
            </a:r>
          </a:p>
        </p:txBody>
      </p:sp>
      <p:sp>
        <p:nvSpPr>
          <p:cNvPr id="90" name="CaixaDeTexto 67">
            <a:extLst>
              <a:ext uri="{FF2B5EF4-FFF2-40B4-BE49-F238E27FC236}">
                <a16:creationId xmlns:a16="http://schemas.microsoft.com/office/drawing/2014/main" id="{09FA715F-37A8-4092-AFE6-57C447C8B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476" y="2318657"/>
            <a:ext cx="2131974" cy="39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5" tIns="45667" rIns="91335" bIns="45667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defTabSz="905308">
              <a:defRPr/>
            </a:pPr>
            <a:r>
              <a:rPr lang="en-US" altLang="pt-PT" b="1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0"/>
              </a:rPr>
              <a:t>Trade Finance</a:t>
            </a:r>
          </a:p>
        </p:txBody>
      </p:sp>
      <p:sp>
        <p:nvSpPr>
          <p:cNvPr id="91" name="CaixaDeTexto 45">
            <a:extLst>
              <a:ext uri="{FF2B5EF4-FFF2-40B4-BE49-F238E27FC236}">
                <a16:creationId xmlns:a16="http://schemas.microsoft.com/office/drawing/2014/main" id="{171A07D3-E5DF-4613-8DF0-EF5B7E971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308" y="2931454"/>
            <a:ext cx="2121529" cy="58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5" tIns="45667" rIns="91335" bIns="45667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defTabSz="905308">
              <a:defRPr/>
            </a:pPr>
            <a:r>
              <a:rPr lang="en-US" altLang="pt-PT" sz="1600" dirty="0">
                <a:solidFill>
                  <a:srgbClr val="333F48"/>
                </a:solidFill>
                <a:latin typeface="Montserrat" panose="00000500000000000000" pitchFamily="2" charset="0"/>
              </a:rPr>
              <a:t>Long Term </a:t>
            </a:r>
          </a:p>
          <a:p>
            <a:pPr algn="ctr" defTabSz="905308">
              <a:defRPr/>
            </a:pPr>
            <a:r>
              <a:rPr lang="en-US" altLang="pt-PT" sz="1600" dirty="0">
                <a:solidFill>
                  <a:srgbClr val="333F48"/>
                </a:solidFill>
                <a:latin typeface="Montserrat" panose="00000500000000000000" pitchFamily="2" charset="0"/>
              </a:rPr>
              <a:t>Facilities </a:t>
            </a:r>
          </a:p>
        </p:txBody>
      </p:sp>
      <p:sp>
        <p:nvSpPr>
          <p:cNvPr id="92" name="Rectângulo 46">
            <a:extLst>
              <a:ext uri="{FF2B5EF4-FFF2-40B4-BE49-F238E27FC236}">
                <a16:creationId xmlns:a16="http://schemas.microsoft.com/office/drawing/2014/main" id="{54BA685E-D428-435D-9739-20FEC1173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22" y="3671548"/>
            <a:ext cx="2131989" cy="158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5" tIns="45667" rIns="91335" bIns="45667">
            <a:spAutoFit/>
          </a:bodyPr>
          <a:lstStyle/>
          <a:p>
            <a:pPr algn="ctr" defTabSz="905308">
              <a:spcBef>
                <a:spcPts val="600"/>
              </a:spcBef>
              <a:buClr>
                <a:srgbClr val="CD0067"/>
              </a:buClr>
              <a:defRPr/>
            </a:pPr>
            <a:r>
              <a:rPr lang="en-US" altLang="pt-PT" sz="1200" dirty="0">
                <a:solidFill>
                  <a:srgbClr val="333F48"/>
                </a:solidFill>
                <a:latin typeface="Montserrat" panose="00000500000000000000" pitchFamily="2" charset="0"/>
                <a:ea typeface="MS PGothic" pitchFamily="34" charset="-128"/>
              </a:rPr>
              <a:t>Leasing </a:t>
            </a:r>
          </a:p>
          <a:p>
            <a:pPr algn="ctr" defTabSz="905308">
              <a:spcBef>
                <a:spcPts val="600"/>
              </a:spcBef>
              <a:buClr>
                <a:srgbClr val="CD0067"/>
              </a:buClr>
              <a:defRPr/>
            </a:pPr>
            <a:r>
              <a:rPr lang="en-US" altLang="pt-PT" sz="1200" dirty="0">
                <a:solidFill>
                  <a:srgbClr val="333F48"/>
                </a:solidFill>
                <a:latin typeface="Montserrat" panose="00000500000000000000" pitchFamily="2" charset="0"/>
                <a:ea typeface="MS PGothic" pitchFamily="34" charset="-128"/>
              </a:rPr>
              <a:t>Term Loans </a:t>
            </a:r>
          </a:p>
          <a:p>
            <a:pPr algn="ctr" defTabSz="905308">
              <a:spcBef>
                <a:spcPts val="600"/>
              </a:spcBef>
              <a:buClr>
                <a:srgbClr val="CD0067"/>
              </a:buClr>
              <a:defRPr/>
            </a:pPr>
            <a:r>
              <a:rPr lang="en-US" altLang="pt-PT" sz="1200" dirty="0">
                <a:solidFill>
                  <a:srgbClr val="333F48"/>
                </a:solidFill>
                <a:latin typeface="Montserrat" panose="00000500000000000000" pitchFamily="2" charset="0"/>
                <a:ea typeface="MS PGothic" pitchFamily="34" charset="-128"/>
              </a:rPr>
              <a:t>Bank Guarantees </a:t>
            </a:r>
          </a:p>
          <a:p>
            <a:pPr algn="ctr" defTabSz="905308">
              <a:spcBef>
                <a:spcPts val="600"/>
              </a:spcBef>
              <a:buClr>
                <a:srgbClr val="CD0067"/>
              </a:buClr>
              <a:defRPr/>
            </a:pPr>
            <a:r>
              <a:rPr lang="en-US" altLang="pt-PT" sz="1200" dirty="0">
                <a:solidFill>
                  <a:srgbClr val="333F48"/>
                </a:solidFill>
                <a:latin typeface="Montserrat" panose="00000500000000000000" pitchFamily="2" charset="0"/>
                <a:ea typeface="MS PGothic" pitchFamily="34" charset="-128"/>
              </a:rPr>
              <a:t>Bridge Finance</a:t>
            </a:r>
          </a:p>
          <a:p>
            <a:pPr algn="ctr" defTabSz="905308">
              <a:spcBef>
                <a:spcPts val="600"/>
              </a:spcBef>
              <a:buClr>
                <a:srgbClr val="CD0067"/>
              </a:buClr>
              <a:defRPr/>
            </a:pPr>
            <a:r>
              <a:rPr lang="en-US" altLang="pt-PT" sz="1200" dirty="0">
                <a:solidFill>
                  <a:srgbClr val="333F48"/>
                </a:solidFill>
                <a:latin typeface="Montserrat" panose="00000500000000000000" pitchFamily="2" charset="0"/>
                <a:ea typeface="MS PGothic" pitchFamily="34" charset="-128"/>
              </a:rPr>
              <a:t>Local Tranche Facility</a:t>
            </a:r>
          </a:p>
          <a:p>
            <a:pPr algn="ctr" defTabSz="905308">
              <a:spcBef>
                <a:spcPts val="600"/>
              </a:spcBef>
              <a:buClr>
                <a:srgbClr val="CD0067"/>
              </a:buClr>
              <a:defRPr/>
            </a:pPr>
            <a:r>
              <a:rPr lang="en-US" altLang="pt-PT" sz="1200" dirty="0">
                <a:solidFill>
                  <a:srgbClr val="333F48"/>
                </a:solidFill>
                <a:latin typeface="Montserrat" panose="00000500000000000000" pitchFamily="2" charset="0"/>
                <a:ea typeface="MS PGothic" pitchFamily="34" charset="-128"/>
              </a:rPr>
              <a:t>On-shore Banking </a:t>
            </a:r>
          </a:p>
        </p:txBody>
      </p:sp>
      <p:sp>
        <p:nvSpPr>
          <p:cNvPr id="93" name="CaixaDeTexto 62">
            <a:extLst>
              <a:ext uri="{FF2B5EF4-FFF2-40B4-BE49-F238E27FC236}">
                <a16:creationId xmlns:a16="http://schemas.microsoft.com/office/drawing/2014/main" id="{CA204C46-DD9E-4F1B-A9CB-193A4A6CA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935" y="2928258"/>
            <a:ext cx="2107063" cy="58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5" tIns="45667" rIns="91335" bIns="45667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defTabSz="905308">
              <a:defRPr/>
            </a:pPr>
            <a:r>
              <a:rPr lang="en-US" altLang="pt-PT" sz="1600" dirty="0">
                <a:solidFill>
                  <a:srgbClr val="333F48"/>
                </a:solidFill>
                <a:latin typeface="Montserrat" panose="00000500000000000000" pitchFamily="2" charset="0"/>
              </a:rPr>
              <a:t>Short Term </a:t>
            </a:r>
          </a:p>
          <a:p>
            <a:pPr algn="ctr" defTabSz="905308">
              <a:defRPr/>
            </a:pPr>
            <a:r>
              <a:rPr lang="en-US" altLang="pt-PT" sz="1600" dirty="0">
                <a:solidFill>
                  <a:srgbClr val="333F48"/>
                </a:solidFill>
                <a:latin typeface="Montserrat" panose="00000500000000000000" pitchFamily="2" charset="0"/>
              </a:rPr>
              <a:t>Facilities </a:t>
            </a:r>
          </a:p>
        </p:txBody>
      </p:sp>
      <p:sp>
        <p:nvSpPr>
          <p:cNvPr id="94" name="Rectângulo 65">
            <a:extLst>
              <a:ext uri="{FF2B5EF4-FFF2-40B4-BE49-F238E27FC236}">
                <a16:creationId xmlns:a16="http://schemas.microsoft.com/office/drawing/2014/main" id="{1EC9178F-43E3-4FB7-AD00-AB2BC4F73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230" y="3729743"/>
            <a:ext cx="2131989" cy="158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5" tIns="45667" rIns="91335" bIns="45667">
            <a:spAutoFit/>
          </a:bodyPr>
          <a:lstStyle/>
          <a:p>
            <a:pPr algn="ctr" defTabSz="905308">
              <a:spcBef>
                <a:spcPts val="600"/>
              </a:spcBef>
              <a:buClr>
                <a:srgbClr val="CD0067"/>
              </a:buClr>
              <a:defRPr/>
            </a:pPr>
            <a:r>
              <a:rPr lang="en-US" altLang="pt-PT" sz="1200" dirty="0">
                <a:solidFill>
                  <a:srgbClr val="333F48"/>
                </a:solidFill>
                <a:latin typeface="Montserrat" panose="00000500000000000000" pitchFamily="2" charset="0"/>
                <a:ea typeface="MS PGothic" pitchFamily="34" charset="-128"/>
              </a:rPr>
              <a:t>Overdraft</a:t>
            </a:r>
          </a:p>
          <a:p>
            <a:pPr algn="ctr" defTabSz="905308">
              <a:spcBef>
                <a:spcPts val="600"/>
              </a:spcBef>
              <a:buClr>
                <a:srgbClr val="CD0067"/>
              </a:buClr>
              <a:defRPr/>
            </a:pPr>
            <a:r>
              <a:rPr lang="en-US" altLang="pt-PT" sz="1200" dirty="0">
                <a:solidFill>
                  <a:srgbClr val="333F48"/>
                </a:solidFill>
                <a:latin typeface="Montserrat" panose="00000500000000000000" pitchFamily="2" charset="0"/>
                <a:ea typeface="MS PGothic" pitchFamily="34" charset="-128"/>
              </a:rPr>
              <a:t>Revolving Credit</a:t>
            </a:r>
          </a:p>
          <a:p>
            <a:pPr algn="ctr" defTabSz="905308">
              <a:spcBef>
                <a:spcPts val="600"/>
              </a:spcBef>
              <a:buClr>
                <a:srgbClr val="CD0067"/>
              </a:buClr>
              <a:defRPr/>
            </a:pPr>
            <a:r>
              <a:rPr lang="en-US" altLang="pt-PT" sz="1200" dirty="0">
                <a:solidFill>
                  <a:srgbClr val="333F48"/>
                </a:solidFill>
                <a:latin typeface="Montserrat" panose="00000500000000000000" pitchFamily="2" charset="0"/>
                <a:ea typeface="MS PGothic" pitchFamily="34" charset="-128"/>
              </a:rPr>
              <a:t>Factoring</a:t>
            </a:r>
          </a:p>
          <a:p>
            <a:pPr algn="ctr" defTabSz="905308">
              <a:spcBef>
                <a:spcPts val="600"/>
              </a:spcBef>
              <a:buClr>
                <a:srgbClr val="CD0067"/>
              </a:buClr>
              <a:defRPr/>
            </a:pPr>
            <a:r>
              <a:rPr lang="en-US" altLang="pt-PT" sz="1200" dirty="0">
                <a:solidFill>
                  <a:srgbClr val="333F48"/>
                </a:solidFill>
                <a:latin typeface="Montserrat" panose="00000500000000000000" pitchFamily="2" charset="0"/>
                <a:ea typeface="MS PGothic" pitchFamily="34" charset="-128"/>
              </a:rPr>
              <a:t>Confirming</a:t>
            </a:r>
          </a:p>
          <a:p>
            <a:pPr algn="ctr" defTabSz="905308">
              <a:spcBef>
                <a:spcPts val="600"/>
              </a:spcBef>
              <a:buClr>
                <a:srgbClr val="CD0067"/>
              </a:buClr>
              <a:defRPr/>
            </a:pPr>
            <a:r>
              <a:rPr lang="en-US" altLang="pt-PT" sz="1200" dirty="0">
                <a:solidFill>
                  <a:srgbClr val="333F48"/>
                </a:solidFill>
                <a:latin typeface="Montserrat" panose="00000500000000000000" pitchFamily="2" charset="0"/>
                <a:ea typeface="MS PGothic" pitchFamily="34" charset="-128"/>
              </a:rPr>
              <a:t>Invoice Discount</a:t>
            </a:r>
          </a:p>
          <a:p>
            <a:pPr algn="ctr" defTabSz="905308">
              <a:spcBef>
                <a:spcPts val="600"/>
              </a:spcBef>
              <a:buClr>
                <a:srgbClr val="CD0067"/>
              </a:buClr>
              <a:defRPr/>
            </a:pPr>
            <a:endParaRPr lang="en-US" altLang="pt-PT" sz="1200" dirty="0">
              <a:solidFill>
                <a:srgbClr val="333F48"/>
              </a:solidFill>
              <a:latin typeface="Montserrat" panose="00000500000000000000" pitchFamily="2" charset="0"/>
              <a:ea typeface="MS PGothic" pitchFamily="34" charset="-128"/>
            </a:endParaRPr>
          </a:p>
        </p:txBody>
      </p:sp>
      <p:sp>
        <p:nvSpPr>
          <p:cNvPr id="95" name="CaixaDeTexto 8">
            <a:extLst>
              <a:ext uri="{FF2B5EF4-FFF2-40B4-BE49-F238E27FC236}">
                <a16:creationId xmlns:a16="http://schemas.microsoft.com/office/drawing/2014/main" id="{310F14F0-7487-4167-B033-9997A7690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2524" y="2917066"/>
            <a:ext cx="2121411" cy="58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5" tIns="45667" rIns="91335" bIns="45667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defTabSz="905308">
              <a:defRPr/>
            </a:pPr>
            <a:r>
              <a:rPr lang="en-US" altLang="pt-PT" sz="1600" dirty="0">
                <a:solidFill>
                  <a:srgbClr val="333F48"/>
                </a:solidFill>
                <a:latin typeface="Montserrat" panose="00000500000000000000" pitchFamily="2" charset="0"/>
              </a:rPr>
              <a:t>Transactions </a:t>
            </a:r>
            <a:br>
              <a:rPr lang="en-US" altLang="pt-PT" sz="1600" dirty="0">
                <a:solidFill>
                  <a:srgbClr val="333F48"/>
                </a:solidFill>
                <a:latin typeface="Montserrat" panose="00000500000000000000" pitchFamily="2" charset="0"/>
              </a:rPr>
            </a:br>
            <a:r>
              <a:rPr lang="en-US" altLang="pt-PT" sz="1600" dirty="0">
                <a:solidFill>
                  <a:srgbClr val="333F48"/>
                </a:solidFill>
                <a:latin typeface="Montserrat" panose="00000500000000000000" pitchFamily="2" charset="0"/>
              </a:rPr>
              <a:t>flows</a:t>
            </a:r>
          </a:p>
        </p:txBody>
      </p:sp>
      <p:sp>
        <p:nvSpPr>
          <p:cNvPr id="96" name="Rectângulo 42">
            <a:extLst>
              <a:ext uri="{FF2B5EF4-FFF2-40B4-BE49-F238E27FC236}">
                <a16:creationId xmlns:a16="http://schemas.microsoft.com/office/drawing/2014/main" id="{256DD732-7E8D-4146-9A1A-E13C0ECAA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215" y="3701006"/>
            <a:ext cx="2121411" cy="132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5" tIns="45667" rIns="91335" bIns="45667">
            <a:spAutoFit/>
          </a:bodyPr>
          <a:lstStyle/>
          <a:p>
            <a:pPr algn="ctr" defTabSz="905308">
              <a:spcBef>
                <a:spcPts val="600"/>
              </a:spcBef>
              <a:buClr>
                <a:srgbClr val="CD0067"/>
              </a:buClr>
              <a:defRPr/>
            </a:pPr>
            <a:r>
              <a:rPr lang="en-US" altLang="pt-PT" sz="1200" dirty="0">
                <a:solidFill>
                  <a:srgbClr val="333F48"/>
                </a:solidFill>
                <a:latin typeface="Montserrat" panose="00000500000000000000" pitchFamily="2" charset="0"/>
                <a:ea typeface="MS PGothic" pitchFamily="34" charset="-128"/>
              </a:rPr>
              <a:t>Deposits </a:t>
            </a:r>
          </a:p>
          <a:p>
            <a:pPr algn="ctr" defTabSz="905308">
              <a:spcBef>
                <a:spcPts val="600"/>
              </a:spcBef>
              <a:buClr>
                <a:srgbClr val="CD0067"/>
              </a:buClr>
              <a:defRPr/>
            </a:pPr>
            <a:r>
              <a:rPr lang="en-US" altLang="pt-PT" sz="1200" dirty="0">
                <a:solidFill>
                  <a:srgbClr val="333F48"/>
                </a:solidFill>
                <a:latin typeface="Montserrat" panose="00000500000000000000" pitchFamily="2" charset="0"/>
                <a:ea typeface="MS PGothic" pitchFamily="34" charset="-128"/>
              </a:rPr>
              <a:t>Internet</a:t>
            </a:r>
            <a:r>
              <a:rPr lang="en-US" altLang="pt-PT" sz="1200" b="1" dirty="0">
                <a:solidFill>
                  <a:srgbClr val="333F48"/>
                </a:solidFill>
                <a:latin typeface="Montserrat" panose="00000500000000000000" pitchFamily="2" charset="0"/>
                <a:ea typeface="MS PGothic" pitchFamily="34" charset="-128"/>
              </a:rPr>
              <a:t> </a:t>
            </a:r>
            <a:r>
              <a:rPr lang="en-US" altLang="pt-PT" sz="1200" dirty="0">
                <a:solidFill>
                  <a:srgbClr val="333F48"/>
                </a:solidFill>
                <a:latin typeface="Montserrat" panose="00000500000000000000" pitchFamily="2" charset="0"/>
                <a:ea typeface="MS PGothic" pitchFamily="34" charset="-128"/>
              </a:rPr>
              <a:t>Banking</a:t>
            </a:r>
          </a:p>
          <a:p>
            <a:pPr algn="ctr" defTabSz="905308">
              <a:spcBef>
                <a:spcPts val="600"/>
              </a:spcBef>
              <a:buClr>
                <a:srgbClr val="CD0067"/>
              </a:buClr>
              <a:defRPr/>
            </a:pPr>
            <a:r>
              <a:rPr lang="en-US" altLang="pt-PT" sz="1200" dirty="0">
                <a:solidFill>
                  <a:srgbClr val="333F48"/>
                </a:solidFill>
                <a:latin typeface="Montserrat" panose="00000500000000000000" pitchFamily="2" charset="0"/>
                <a:ea typeface="MS PGothic" pitchFamily="34" charset="-128"/>
              </a:rPr>
              <a:t>Cards (credit and debit)</a:t>
            </a:r>
          </a:p>
          <a:p>
            <a:pPr algn="ctr" defTabSz="905308">
              <a:spcBef>
                <a:spcPts val="600"/>
              </a:spcBef>
              <a:buClr>
                <a:srgbClr val="CD0067"/>
              </a:buClr>
              <a:defRPr/>
            </a:pPr>
            <a:r>
              <a:rPr lang="en-US" altLang="pt-PT" sz="1200" dirty="0">
                <a:solidFill>
                  <a:srgbClr val="333F48"/>
                </a:solidFill>
                <a:latin typeface="Montserrat" panose="00000500000000000000" pitchFamily="2" charset="0"/>
                <a:ea typeface="MS PGothic" pitchFamily="34" charset="-128"/>
              </a:rPr>
              <a:t>Cash Management</a:t>
            </a:r>
          </a:p>
          <a:p>
            <a:pPr algn="ctr" defTabSz="905308">
              <a:spcBef>
                <a:spcPts val="600"/>
              </a:spcBef>
              <a:buClr>
                <a:srgbClr val="CD0067"/>
              </a:buClr>
              <a:defRPr/>
            </a:pPr>
            <a:r>
              <a:rPr lang="en-US" altLang="pt-PT" sz="1200" dirty="0">
                <a:solidFill>
                  <a:srgbClr val="333F48"/>
                </a:solidFill>
                <a:latin typeface="Montserrat" panose="00000500000000000000" pitchFamily="2" charset="0"/>
                <a:ea typeface="MS PGothic" pitchFamily="34" charset="-128"/>
              </a:rPr>
              <a:t>Access to Dealing Room </a:t>
            </a:r>
          </a:p>
        </p:txBody>
      </p:sp>
      <p:sp>
        <p:nvSpPr>
          <p:cNvPr id="97" name="CaixaDeTexto 66">
            <a:extLst>
              <a:ext uri="{FF2B5EF4-FFF2-40B4-BE49-F238E27FC236}">
                <a16:creationId xmlns:a16="http://schemas.microsoft.com/office/drawing/2014/main" id="{4C05E055-39D6-4E83-8987-AF6330AD9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7554" y="2919969"/>
            <a:ext cx="1540719" cy="83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5" tIns="45667" rIns="91335" bIns="45667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defTabSz="905308">
              <a:defRPr/>
            </a:pPr>
            <a:r>
              <a:rPr lang="en-US" altLang="pt-PT" sz="1600" dirty="0">
                <a:solidFill>
                  <a:srgbClr val="333F48"/>
                </a:solidFill>
                <a:latin typeface="Montserrat" panose="00000500000000000000" pitchFamily="2" charset="0"/>
              </a:rPr>
              <a:t>Trade Finance</a:t>
            </a:r>
          </a:p>
          <a:p>
            <a:pPr algn="ctr" defTabSz="905308">
              <a:defRPr/>
            </a:pPr>
            <a:r>
              <a:rPr lang="en-US" altLang="pt-PT" sz="1600" dirty="0">
                <a:solidFill>
                  <a:srgbClr val="333F48"/>
                </a:solidFill>
                <a:latin typeface="Montserrat" panose="00000500000000000000" pitchFamily="2" charset="0"/>
              </a:rPr>
              <a:t>Solutions   </a:t>
            </a:r>
          </a:p>
        </p:txBody>
      </p:sp>
      <p:sp>
        <p:nvSpPr>
          <p:cNvPr id="98" name="Rectângulo 69">
            <a:extLst>
              <a:ext uri="{FF2B5EF4-FFF2-40B4-BE49-F238E27FC236}">
                <a16:creationId xmlns:a16="http://schemas.microsoft.com/office/drawing/2014/main" id="{8F3948B8-9FC3-4044-B190-A9A9C0648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7420" y="3711610"/>
            <a:ext cx="2127719" cy="12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5" tIns="45667" rIns="91335" bIns="45667">
            <a:spAutoFit/>
          </a:bodyPr>
          <a:lstStyle/>
          <a:p>
            <a:pPr algn="ctr" defTabSz="905308">
              <a:spcBef>
                <a:spcPts val="600"/>
              </a:spcBef>
              <a:buClr>
                <a:srgbClr val="CD0067"/>
              </a:buClr>
              <a:defRPr/>
            </a:pPr>
            <a:r>
              <a:rPr lang="en-US" altLang="pt-PT" sz="1200" dirty="0">
                <a:solidFill>
                  <a:srgbClr val="333F48"/>
                </a:solidFill>
                <a:latin typeface="Montserrat" panose="00000500000000000000" pitchFamily="2" charset="0"/>
                <a:ea typeface="MS PGothic" pitchFamily="34" charset="-128"/>
              </a:rPr>
              <a:t>International Transfers </a:t>
            </a:r>
          </a:p>
          <a:p>
            <a:pPr algn="ctr" defTabSz="905308">
              <a:spcBef>
                <a:spcPts val="600"/>
              </a:spcBef>
              <a:buClr>
                <a:srgbClr val="CD0067"/>
              </a:buClr>
              <a:defRPr/>
            </a:pPr>
            <a:r>
              <a:rPr lang="en-US" altLang="pt-PT" sz="1200" dirty="0">
                <a:solidFill>
                  <a:srgbClr val="333F48"/>
                </a:solidFill>
                <a:latin typeface="Montserrat" panose="00000500000000000000" pitchFamily="2" charset="0"/>
                <a:ea typeface="MS PGothic" pitchFamily="34" charset="-128"/>
              </a:rPr>
              <a:t>Letter of Credit </a:t>
            </a:r>
          </a:p>
          <a:p>
            <a:pPr algn="ctr" defTabSz="905308">
              <a:spcBef>
                <a:spcPts val="600"/>
              </a:spcBef>
              <a:buClr>
                <a:srgbClr val="CD0067"/>
              </a:buClr>
              <a:defRPr/>
            </a:pPr>
            <a:r>
              <a:rPr lang="en-US" altLang="pt-PT" sz="1200" dirty="0">
                <a:solidFill>
                  <a:srgbClr val="333F48"/>
                </a:solidFill>
                <a:latin typeface="Montserrat" panose="00000500000000000000" pitchFamily="2" charset="0"/>
                <a:ea typeface="MS PGothic" pitchFamily="34" charset="-128"/>
              </a:rPr>
              <a:t>FX products </a:t>
            </a:r>
          </a:p>
          <a:p>
            <a:pPr algn="ctr" defTabSz="905308">
              <a:spcBef>
                <a:spcPts val="600"/>
              </a:spcBef>
              <a:buClr>
                <a:srgbClr val="CD0067"/>
              </a:buClr>
              <a:defRPr/>
            </a:pPr>
            <a:r>
              <a:rPr lang="en-US" altLang="pt-PT" sz="1200" dirty="0">
                <a:solidFill>
                  <a:srgbClr val="333F48"/>
                </a:solidFill>
                <a:latin typeface="Montserrat" panose="00000500000000000000" pitchFamily="2" charset="0"/>
                <a:ea typeface="MS PGothic" pitchFamily="34" charset="-128"/>
              </a:rPr>
              <a:t>International Bank Guarantees </a:t>
            </a:r>
          </a:p>
        </p:txBody>
      </p:sp>
      <p:grpSp>
        <p:nvGrpSpPr>
          <p:cNvPr id="99" name="Group 5">
            <a:extLst>
              <a:ext uri="{FF2B5EF4-FFF2-40B4-BE49-F238E27FC236}">
                <a16:creationId xmlns:a16="http://schemas.microsoft.com/office/drawing/2014/main" id="{4C671421-1E0F-4428-B178-4AFA9FA15DA2}"/>
              </a:ext>
            </a:extLst>
          </p:cNvPr>
          <p:cNvGrpSpPr/>
          <p:nvPr/>
        </p:nvGrpSpPr>
        <p:grpSpPr>
          <a:xfrm>
            <a:off x="1165702" y="1302744"/>
            <a:ext cx="622679" cy="622677"/>
            <a:chOff x="1288855" y="1395326"/>
            <a:chExt cx="622679" cy="622677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FFCD1233-336E-4975-A84A-AD781BEF1049}"/>
                </a:ext>
              </a:extLst>
            </p:cNvPr>
            <p:cNvSpPr/>
            <p:nvPr/>
          </p:nvSpPr>
          <p:spPr>
            <a:xfrm>
              <a:off x="1288855" y="1395326"/>
              <a:ext cx="622679" cy="622677"/>
            </a:xfrm>
            <a:prstGeom prst="ellipse">
              <a:avLst/>
            </a:prstGeom>
            <a:solidFill>
              <a:srgbClr val="D1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35" tIns="45667" rIns="91335" bIns="45667" rtlCol="0" anchor="ctr"/>
            <a:lstStyle/>
            <a:p>
              <a:pPr algn="ctr" defTabSz="905308">
                <a:defRPr/>
              </a:pPr>
              <a:endParaRPr lang="pt-PT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01" name="Agrupar 193">
              <a:extLst>
                <a:ext uri="{FF2B5EF4-FFF2-40B4-BE49-F238E27FC236}">
                  <a16:creationId xmlns:a16="http://schemas.microsoft.com/office/drawing/2014/main" id="{FA96EDA3-883F-40E0-8A8D-A24BD1FEB401}"/>
                </a:ext>
              </a:extLst>
            </p:cNvPr>
            <p:cNvGrpSpPr/>
            <p:nvPr/>
          </p:nvGrpSpPr>
          <p:grpSpPr>
            <a:xfrm>
              <a:off x="1385646" y="1502218"/>
              <a:ext cx="411886" cy="362753"/>
              <a:chOff x="1321616" y="1201223"/>
              <a:chExt cx="587375" cy="569913"/>
            </a:xfrm>
          </p:grpSpPr>
          <p:sp>
            <p:nvSpPr>
              <p:cNvPr id="102" name="Rectangle 14">
                <a:extLst>
                  <a:ext uri="{FF2B5EF4-FFF2-40B4-BE49-F238E27FC236}">
                    <a16:creationId xmlns:a16="http://schemas.microsoft.com/office/drawing/2014/main" id="{9961A517-E093-4E30-86B4-04D35D1BC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1191" y="1447286"/>
                <a:ext cx="127000" cy="323850"/>
              </a:xfrm>
              <a:prstGeom prst="rect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395" tIns="45697" rIns="91395" bIns="45697" numCol="1" anchor="t" anchorCtr="0" compatLnSpc="1">
                <a:prstTxWarp prst="textNoShape">
                  <a:avLst/>
                </a:prstTxWarp>
              </a:bodyPr>
              <a:lstStyle/>
              <a:p>
                <a:pPr defTabSz="456653">
                  <a:defRPr/>
                </a:pPr>
                <a:endParaRPr lang="pt-BR">
                  <a:solidFill>
                    <a:prstClr val="black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03" name="Rectangle 15">
                <a:extLst>
                  <a:ext uri="{FF2B5EF4-FFF2-40B4-BE49-F238E27FC236}">
                    <a16:creationId xmlns:a16="http://schemas.microsoft.com/office/drawing/2014/main" id="{8DAF7643-6473-44ED-AE7C-397376DD2F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16" y="1653661"/>
                <a:ext cx="128588" cy="117475"/>
              </a:xfrm>
              <a:prstGeom prst="rect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395" tIns="45697" rIns="91395" bIns="45697" numCol="1" anchor="t" anchorCtr="0" compatLnSpc="1">
                <a:prstTxWarp prst="textNoShape">
                  <a:avLst/>
                </a:prstTxWarp>
              </a:bodyPr>
              <a:lstStyle/>
              <a:p>
                <a:pPr defTabSz="456653">
                  <a:defRPr/>
                </a:pPr>
                <a:endParaRPr lang="pt-BR">
                  <a:solidFill>
                    <a:prstClr val="black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04" name="Rectangle 16">
                <a:extLst>
                  <a:ext uri="{FF2B5EF4-FFF2-40B4-BE49-F238E27FC236}">
                    <a16:creationId xmlns:a16="http://schemas.microsoft.com/office/drawing/2014/main" id="{FFDE60BF-E5EB-4E94-ABE2-5C795D5D3A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1804" y="1563173"/>
                <a:ext cx="127000" cy="207963"/>
              </a:xfrm>
              <a:prstGeom prst="rect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395" tIns="45697" rIns="91395" bIns="45697" numCol="1" anchor="t" anchorCtr="0" compatLnSpc="1">
                <a:prstTxWarp prst="textNoShape">
                  <a:avLst/>
                </a:prstTxWarp>
              </a:bodyPr>
              <a:lstStyle/>
              <a:p>
                <a:pPr defTabSz="456653">
                  <a:defRPr/>
                </a:pPr>
                <a:endParaRPr lang="pt-BR">
                  <a:solidFill>
                    <a:prstClr val="black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05" name="Line 17">
                <a:extLst>
                  <a:ext uri="{FF2B5EF4-FFF2-40B4-BE49-F238E27FC236}">
                    <a16:creationId xmlns:a16="http://schemas.microsoft.com/office/drawing/2014/main" id="{268095EE-D593-4547-965D-C062DDD24E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21616" y="1771136"/>
                <a:ext cx="587375" cy="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395" tIns="45697" rIns="91395" bIns="45697" numCol="1" anchor="t" anchorCtr="0" compatLnSpc="1">
                <a:prstTxWarp prst="textNoShape">
                  <a:avLst/>
                </a:prstTxWarp>
              </a:bodyPr>
              <a:lstStyle/>
              <a:p>
                <a:pPr defTabSz="456653">
                  <a:defRPr/>
                </a:pPr>
                <a:endParaRPr lang="pt-BR">
                  <a:solidFill>
                    <a:prstClr val="black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06" name="Freeform 18">
                <a:extLst>
                  <a:ext uri="{FF2B5EF4-FFF2-40B4-BE49-F238E27FC236}">
                    <a16:creationId xmlns:a16="http://schemas.microsoft.com/office/drawing/2014/main" id="{424C65AB-3359-4EF9-90B8-FF997D2EA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1616" y="1201223"/>
                <a:ext cx="523875" cy="361951"/>
              </a:xfrm>
              <a:custGeom>
                <a:avLst/>
                <a:gdLst>
                  <a:gd name="T0" fmla="*/ 330 w 330"/>
                  <a:gd name="T1" fmla="*/ 0 h 228"/>
                  <a:gd name="T2" fmla="*/ 250 w 330"/>
                  <a:gd name="T3" fmla="*/ 0 h 228"/>
                  <a:gd name="T4" fmla="*/ 274 w 330"/>
                  <a:gd name="T5" fmla="*/ 25 h 228"/>
                  <a:gd name="T6" fmla="*/ 161 w 330"/>
                  <a:gd name="T7" fmla="*/ 131 h 228"/>
                  <a:gd name="T8" fmla="*/ 113 w 330"/>
                  <a:gd name="T9" fmla="*/ 82 h 228"/>
                  <a:gd name="T10" fmla="*/ 0 w 330"/>
                  <a:gd name="T11" fmla="*/ 196 h 228"/>
                  <a:gd name="T12" fmla="*/ 32 w 330"/>
                  <a:gd name="T13" fmla="*/ 228 h 228"/>
                  <a:gd name="T14" fmla="*/ 113 w 330"/>
                  <a:gd name="T15" fmla="*/ 147 h 228"/>
                  <a:gd name="T16" fmla="*/ 169 w 330"/>
                  <a:gd name="T17" fmla="*/ 196 h 228"/>
                  <a:gd name="T18" fmla="*/ 306 w 330"/>
                  <a:gd name="T19" fmla="*/ 57 h 228"/>
                  <a:gd name="T20" fmla="*/ 330 w 330"/>
                  <a:gd name="T21" fmla="*/ 82 h 228"/>
                  <a:gd name="T22" fmla="*/ 330 w 330"/>
                  <a:gd name="T23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0" h="228">
                    <a:moveTo>
                      <a:pt x="330" y="0"/>
                    </a:moveTo>
                    <a:lnTo>
                      <a:pt x="250" y="0"/>
                    </a:lnTo>
                    <a:lnTo>
                      <a:pt x="274" y="25"/>
                    </a:lnTo>
                    <a:lnTo>
                      <a:pt x="161" y="131"/>
                    </a:lnTo>
                    <a:lnTo>
                      <a:pt x="113" y="82"/>
                    </a:lnTo>
                    <a:lnTo>
                      <a:pt x="0" y="196"/>
                    </a:lnTo>
                    <a:lnTo>
                      <a:pt x="32" y="228"/>
                    </a:lnTo>
                    <a:lnTo>
                      <a:pt x="113" y="147"/>
                    </a:lnTo>
                    <a:lnTo>
                      <a:pt x="169" y="196"/>
                    </a:lnTo>
                    <a:lnTo>
                      <a:pt x="306" y="57"/>
                    </a:lnTo>
                    <a:lnTo>
                      <a:pt x="330" y="82"/>
                    </a:lnTo>
                    <a:lnTo>
                      <a:pt x="330" y="0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395" tIns="45697" rIns="91395" bIns="45697" numCol="1" anchor="t" anchorCtr="0" compatLnSpc="1">
                <a:prstTxWarp prst="textNoShape">
                  <a:avLst/>
                </a:prstTxWarp>
              </a:bodyPr>
              <a:lstStyle/>
              <a:p>
                <a:pPr defTabSz="456653">
                  <a:defRPr/>
                </a:pPr>
                <a:endParaRPr lang="pt-BR">
                  <a:solidFill>
                    <a:prstClr val="black"/>
                  </a:solidFill>
                  <a:latin typeface="Montserrat" panose="00000500000000000000" pitchFamily="2" charset="0"/>
                </a:endParaRPr>
              </a:p>
            </p:txBody>
          </p:sp>
        </p:grpSp>
      </p:grpSp>
      <p:grpSp>
        <p:nvGrpSpPr>
          <p:cNvPr id="107" name="Group 2">
            <a:extLst>
              <a:ext uri="{FF2B5EF4-FFF2-40B4-BE49-F238E27FC236}">
                <a16:creationId xmlns:a16="http://schemas.microsoft.com/office/drawing/2014/main" id="{6F5D4FC0-3628-428E-BA45-58116D5B6AED}"/>
              </a:ext>
            </a:extLst>
          </p:cNvPr>
          <p:cNvGrpSpPr/>
          <p:nvPr/>
        </p:nvGrpSpPr>
        <p:grpSpPr>
          <a:xfrm>
            <a:off x="7983347" y="1280138"/>
            <a:ext cx="622679" cy="622677"/>
            <a:chOff x="8010482" y="1373818"/>
            <a:chExt cx="622679" cy="622677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824026F5-1E8E-4557-8DF4-F5BEAB541460}"/>
                </a:ext>
              </a:extLst>
            </p:cNvPr>
            <p:cNvSpPr/>
            <p:nvPr/>
          </p:nvSpPr>
          <p:spPr>
            <a:xfrm>
              <a:off x="8010482" y="1373818"/>
              <a:ext cx="622679" cy="62267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35" tIns="45667" rIns="91335" bIns="45667" rtlCol="0" anchor="ctr"/>
            <a:lstStyle/>
            <a:p>
              <a:pPr algn="ctr" defTabSz="905308">
                <a:defRPr/>
              </a:pPr>
              <a:endParaRPr lang="pt-PT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09" name="Agrupar 1164">
              <a:extLst>
                <a:ext uri="{FF2B5EF4-FFF2-40B4-BE49-F238E27FC236}">
                  <a16:creationId xmlns:a16="http://schemas.microsoft.com/office/drawing/2014/main" id="{CF0CD082-2705-4B50-A796-D6E70DEA2BE1}"/>
                </a:ext>
              </a:extLst>
            </p:cNvPr>
            <p:cNvGrpSpPr/>
            <p:nvPr/>
          </p:nvGrpSpPr>
          <p:grpSpPr>
            <a:xfrm>
              <a:off x="8134424" y="1506301"/>
              <a:ext cx="366498" cy="363590"/>
              <a:chOff x="10105496" y="4877330"/>
              <a:chExt cx="600075" cy="595313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10" name="Freeform 1003">
                <a:extLst>
                  <a:ext uri="{FF2B5EF4-FFF2-40B4-BE49-F238E27FC236}">
                    <a16:creationId xmlns:a16="http://schemas.microsoft.com/office/drawing/2014/main" id="{9615B2E5-8115-44B6-A491-97A6FC0DF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7896" y="4877330"/>
                <a:ext cx="319088" cy="595313"/>
              </a:xfrm>
              <a:custGeom>
                <a:avLst/>
                <a:gdLst>
                  <a:gd name="T0" fmla="*/ 100 w 100"/>
                  <a:gd name="T1" fmla="*/ 44 h 184"/>
                  <a:gd name="T2" fmla="*/ 100 w 100"/>
                  <a:gd name="T3" fmla="*/ 8 h 184"/>
                  <a:gd name="T4" fmla="*/ 92 w 100"/>
                  <a:gd name="T5" fmla="*/ 0 h 184"/>
                  <a:gd name="T6" fmla="*/ 8 w 100"/>
                  <a:gd name="T7" fmla="*/ 0 h 184"/>
                  <a:gd name="T8" fmla="*/ 0 w 100"/>
                  <a:gd name="T9" fmla="*/ 8 h 184"/>
                  <a:gd name="T10" fmla="*/ 0 w 100"/>
                  <a:gd name="T11" fmla="*/ 176 h 184"/>
                  <a:gd name="T12" fmla="*/ 8 w 100"/>
                  <a:gd name="T13" fmla="*/ 184 h 184"/>
                  <a:gd name="T14" fmla="*/ 92 w 100"/>
                  <a:gd name="T15" fmla="*/ 184 h 184"/>
                  <a:gd name="T16" fmla="*/ 100 w 100"/>
                  <a:gd name="T17" fmla="*/ 176 h 184"/>
                  <a:gd name="T18" fmla="*/ 100 w 100"/>
                  <a:gd name="T19" fmla="*/ 13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" h="184">
                    <a:moveTo>
                      <a:pt x="100" y="44"/>
                    </a:moveTo>
                    <a:cubicBezTo>
                      <a:pt x="100" y="8"/>
                      <a:pt x="100" y="8"/>
                      <a:pt x="100" y="8"/>
                    </a:cubicBezTo>
                    <a:cubicBezTo>
                      <a:pt x="100" y="4"/>
                      <a:pt x="96" y="0"/>
                      <a:pt x="92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80"/>
                      <a:pt x="4" y="184"/>
                      <a:pt x="8" y="184"/>
                    </a:cubicBezTo>
                    <a:cubicBezTo>
                      <a:pt x="92" y="184"/>
                      <a:pt x="92" y="184"/>
                      <a:pt x="92" y="184"/>
                    </a:cubicBezTo>
                    <a:cubicBezTo>
                      <a:pt x="96" y="184"/>
                      <a:pt x="100" y="180"/>
                      <a:pt x="100" y="176"/>
                    </a:cubicBezTo>
                    <a:cubicBezTo>
                      <a:pt x="100" y="136"/>
                      <a:pt x="100" y="136"/>
                      <a:pt x="100" y="136"/>
                    </a:cubicBezTo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395" tIns="45697" rIns="91395" bIns="45697" numCol="1" anchor="t" anchorCtr="0" compatLnSpc="1">
                <a:prstTxWarp prst="textNoShape">
                  <a:avLst/>
                </a:prstTxWarp>
              </a:bodyPr>
              <a:lstStyle/>
              <a:p>
                <a:pPr defTabSz="456653">
                  <a:defRPr/>
                </a:pPr>
                <a:endParaRPr lang="pt-BR">
                  <a:solidFill>
                    <a:prstClr val="black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11" name="Line 1004">
                <a:extLst>
                  <a:ext uri="{FF2B5EF4-FFF2-40B4-BE49-F238E27FC236}">
                    <a16:creationId xmlns:a16="http://schemas.microsoft.com/office/drawing/2014/main" id="{F9FAADAA-4B39-496A-ABB1-1AA41E22D9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57896" y="5394855"/>
                <a:ext cx="319088" cy="0"/>
              </a:xfrm>
              <a:prstGeom prst="line">
                <a:avLst/>
              </a:prstGeom>
              <a:grp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395" tIns="45697" rIns="91395" bIns="45697" numCol="1" anchor="t" anchorCtr="0" compatLnSpc="1">
                <a:prstTxWarp prst="textNoShape">
                  <a:avLst/>
                </a:prstTxWarp>
              </a:bodyPr>
              <a:lstStyle/>
              <a:p>
                <a:pPr defTabSz="456653">
                  <a:defRPr/>
                </a:pPr>
                <a:endParaRPr lang="pt-BR">
                  <a:solidFill>
                    <a:prstClr val="black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12" name="Line 1005">
                <a:extLst>
                  <a:ext uri="{FF2B5EF4-FFF2-40B4-BE49-F238E27FC236}">
                    <a16:creationId xmlns:a16="http://schemas.microsoft.com/office/drawing/2014/main" id="{2439CDA9-CA46-43D1-BE93-B2B4164A9F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57896" y="4942417"/>
                <a:ext cx="319088" cy="0"/>
              </a:xfrm>
              <a:prstGeom prst="line">
                <a:avLst/>
              </a:prstGeom>
              <a:grp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395" tIns="45697" rIns="91395" bIns="45697" numCol="1" anchor="t" anchorCtr="0" compatLnSpc="1">
                <a:prstTxWarp prst="textNoShape">
                  <a:avLst/>
                </a:prstTxWarp>
              </a:bodyPr>
              <a:lstStyle/>
              <a:p>
                <a:pPr defTabSz="456653">
                  <a:defRPr/>
                </a:pPr>
                <a:endParaRPr lang="pt-BR">
                  <a:solidFill>
                    <a:prstClr val="black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13" name="Line 1006">
                <a:extLst>
                  <a:ext uri="{FF2B5EF4-FFF2-40B4-BE49-F238E27FC236}">
                    <a16:creationId xmlns:a16="http://schemas.microsoft.com/office/drawing/2014/main" id="{93480F71-B3AC-4656-95BA-899469F11C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99183" y="5432955"/>
                <a:ext cx="38100" cy="0"/>
              </a:xfrm>
              <a:prstGeom prst="line">
                <a:avLst/>
              </a:prstGeom>
              <a:grp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395" tIns="45697" rIns="91395" bIns="45697" numCol="1" anchor="t" anchorCtr="0" compatLnSpc="1">
                <a:prstTxWarp prst="textNoShape">
                  <a:avLst/>
                </a:prstTxWarp>
              </a:bodyPr>
              <a:lstStyle/>
              <a:p>
                <a:pPr defTabSz="456653">
                  <a:defRPr/>
                </a:pPr>
                <a:endParaRPr lang="pt-BR">
                  <a:solidFill>
                    <a:prstClr val="black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14" name="Freeform 1007">
                <a:extLst>
                  <a:ext uri="{FF2B5EF4-FFF2-40B4-BE49-F238E27FC236}">
                    <a16:creationId xmlns:a16="http://schemas.microsoft.com/office/drawing/2014/main" id="{A74E9229-C6F0-409C-8A11-B1C788946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8383" y="5007505"/>
                <a:ext cx="357188" cy="128588"/>
              </a:xfrm>
              <a:custGeom>
                <a:avLst/>
                <a:gdLst>
                  <a:gd name="T0" fmla="*/ 0 w 225"/>
                  <a:gd name="T1" fmla="*/ 57 h 81"/>
                  <a:gd name="T2" fmla="*/ 185 w 225"/>
                  <a:gd name="T3" fmla="*/ 57 h 81"/>
                  <a:gd name="T4" fmla="*/ 185 w 225"/>
                  <a:gd name="T5" fmla="*/ 81 h 81"/>
                  <a:gd name="T6" fmla="*/ 225 w 225"/>
                  <a:gd name="T7" fmla="*/ 41 h 81"/>
                  <a:gd name="T8" fmla="*/ 185 w 225"/>
                  <a:gd name="T9" fmla="*/ 0 h 81"/>
                  <a:gd name="T10" fmla="*/ 185 w 225"/>
                  <a:gd name="T11" fmla="*/ 24 h 81"/>
                  <a:gd name="T12" fmla="*/ 56 w 225"/>
                  <a:gd name="T13" fmla="*/ 2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5" h="81">
                    <a:moveTo>
                      <a:pt x="0" y="57"/>
                    </a:moveTo>
                    <a:lnTo>
                      <a:pt x="185" y="57"/>
                    </a:lnTo>
                    <a:lnTo>
                      <a:pt x="185" y="81"/>
                    </a:lnTo>
                    <a:lnTo>
                      <a:pt x="225" y="41"/>
                    </a:lnTo>
                    <a:lnTo>
                      <a:pt x="185" y="0"/>
                    </a:lnTo>
                    <a:lnTo>
                      <a:pt x="185" y="24"/>
                    </a:lnTo>
                    <a:lnTo>
                      <a:pt x="56" y="24"/>
                    </a:lnTo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395" tIns="45697" rIns="91395" bIns="45697" numCol="1" anchor="t" anchorCtr="0" compatLnSpc="1">
                <a:prstTxWarp prst="textNoShape">
                  <a:avLst/>
                </a:prstTxWarp>
              </a:bodyPr>
              <a:lstStyle/>
              <a:p>
                <a:pPr defTabSz="456653">
                  <a:defRPr/>
                </a:pPr>
                <a:endParaRPr lang="pt-BR">
                  <a:solidFill>
                    <a:prstClr val="black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15" name="Freeform 1008">
                <a:extLst>
                  <a:ext uri="{FF2B5EF4-FFF2-40B4-BE49-F238E27FC236}">
                    <a16:creationId xmlns:a16="http://schemas.microsoft.com/office/drawing/2014/main" id="{5FAD6059-47FB-4F50-977C-19E381E01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2983" y="5201180"/>
                <a:ext cx="369888" cy="128588"/>
              </a:xfrm>
              <a:custGeom>
                <a:avLst/>
                <a:gdLst>
                  <a:gd name="T0" fmla="*/ 0 w 233"/>
                  <a:gd name="T1" fmla="*/ 24 h 81"/>
                  <a:gd name="T2" fmla="*/ 193 w 233"/>
                  <a:gd name="T3" fmla="*/ 24 h 81"/>
                  <a:gd name="T4" fmla="*/ 193 w 233"/>
                  <a:gd name="T5" fmla="*/ 0 h 81"/>
                  <a:gd name="T6" fmla="*/ 233 w 233"/>
                  <a:gd name="T7" fmla="*/ 41 h 81"/>
                  <a:gd name="T8" fmla="*/ 193 w 233"/>
                  <a:gd name="T9" fmla="*/ 81 h 81"/>
                  <a:gd name="T10" fmla="*/ 193 w 233"/>
                  <a:gd name="T11" fmla="*/ 57 h 81"/>
                  <a:gd name="T12" fmla="*/ 72 w 233"/>
                  <a:gd name="T13" fmla="*/ 5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3" h="81">
                    <a:moveTo>
                      <a:pt x="0" y="24"/>
                    </a:moveTo>
                    <a:lnTo>
                      <a:pt x="193" y="24"/>
                    </a:lnTo>
                    <a:lnTo>
                      <a:pt x="193" y="0"/>
                    </a:lnTo>
                    <a:lnTo>
                      <a:pt x="233" y="41"/>
                    </a:lnTo>
                    <a:lnTo>
                      <a:pt x="193" y="81"/>
                    </a:lnTo>
                    <a:lnTo>
                      <a:pt x="193" y="57"/>
                    </a:lnTo>
                    <a:lnTo>
                      <a:pt x="72" y="57"/>
                    </a:lnTo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395" tIns="45697" rIns="91395" bIns="45697" numCol="1" anchor="t" anchorCtr="0" compatLnSpc="1">
                <a:prstTxWarp prst="textNoShape">
                  <a:avLst/>
                </a:prstTxWarp>
              </a:bodyPr>
              <a:lstStyle/>
              <a:p>
                <a:pPr defTabSz="456653">
                  <a:defRPr/>
                </a:pPr>
                <a:endParaRPr lang="pt-BR">
                  <a:solidFill>
                    <a:prstClr val="black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16" name="Line 1009">
                <a:extLst>
                  <a:ext uri="{FF2B5EF4-FFF2-40B4-BE49-F238E27FC236}">
                    <a16:creationId xmlns:a16="http://schemas.microsoft.com/office/drawing/2014/main" id="{39E44A73-A562-479E-9FB9-17E86A2B71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86483" y="5148792"/>
                <a:ext cx="230188" cy="0"/>
              </a:xfrm>
              <a:prstGeom prst="line">
                <a:avLst/>
              </a:prstGeom>
              <a:grp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395" tIns="45697" rIns="91395" bIns="45697" numCol="1" anchor="t" anchorCtr="0" compatLnSpc="1">
                <a:prstTxWarp prst="textNoShape">
                  <a:avLst/>
                </a:prstTxWarp>
              </a:bodyPr>
              <a:lstStyle/>
              <a:p>
                <a:pPr defTabSz="456653">
                  <a:defRPr/>
                </a:pPr>
                <a:endParaRPr lang="pt-BR">
                  <a:solidFill>
                    <a:prstClr val="black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17" name="Line 1010">
                <a:extLst>
                  <a:ext uri="{FF2B5EF4-FFF2-40B4-BE49-F238E27FC236}">
                    <a16:creationId xmlns:a16="http://schemas.microsoft.com/office/drawing/2014/main" id="{BC16790D-F1C9-420A-85A9-02B0340659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105496" y="5045605"/>
                <a:ext cx="127000" cy="0"/>
              </a:xfrm>
              <a:prstGeom prst="line">
                <a:avLst/>
              </a:prstGeom>
              <a:grp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395" tIns="45697" rIns="91395" bIns="45697" numCol="1" anchor="t" anchorCtr="0" compatLnSpc="1">
                <a:prstTxWarp prst="textNoShape">
                  <a:avLst/>
                </a:prstTxWarp>
              </a:bodyPr>
              <a:lstStyle/>
              <a:p>
                <a:pPr defTabSz="456653">
                  <a:defRPr/>
                </a:pPr>
                <a:endParaRPr lang="pt-BR">
                  <a:solidFill>
                    <a:prstClr val="black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18" name="Line 1011">
                <a:extLst>
                  <a:ext uri="{FF2B5EF4-FFF2-40B4-BE49-F238E27FC236}">
                    <a16:creationId xmlns:a16="http://schemas.microsoft.com/office/drawing/2014/main" id="{B86D3B26-FBB9-47F9-8EA5-F47A8F32C7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168996" y="5291667"/>
                <a:ext cx="63500" cy="0"/>
              </a:xfrm>
              <a:prstGeom prst="line">
                <a:avLst/>
              </a:prstGeom>
              <a:grp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395" tIns="45697" rIns="91395" bIns="45697" numCol="1" anchor="t" anchorCtr="0" compatLnSpc="1">
                <a:prstTxWarp prst="textNoShape">
                  <a:avLst/>
                </a:prstTxWarp>
              </a:bodyPr>
              <a:lstStyle/>
              <a:p>
                <a:pPr defTabSz="456653">
                  <a:defRPr/>
                </a:pPr>
                <a:endParaRPr lang="pt-BR">
                  <a:solidFill>
                    <a:prstClr val="black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19" name="Freeform 1012">
                <a:extLst>
                  <a:ext uri="{FF2B5EF4-FFF2-40B4-BE49-F238E27FC236}">
                    <a16:creationId xmlns:a16="http://schemas.microsoft.com/office/drawing/2014/main" id="{3D12258E-81D7-48C7-9343-6A9B797A3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8196" y="5110692"/>
                <a:ext cx="114300" cy="128588"/>
              </a:xfrm>
              <a:custGeom>
                <a:avLst/>
                <a:gdLst>
                  <a:gd name="T0" fmla="*/ 72 w 72"/>
                  <a:gd name="T1" fmla="*/ 57 h 81"/>
                  <a:gd name="T2" fmla="*/ 40 w 72"/>
                  <a:gd name="T3" fmla="*/ 57 h 81"/>
                  <a:gd name="T4" fmla="*/ 40 w 72"/>
                  <a:gd name="T5" fmla="*/ 81 h 81"/>
                  <a:gd name="T6" fmla="*/ 0 w 72"/>
                  <a:gd name="T7" fmla="*/ 41 h 81"/>
                  <a:gd name="T8" fmla="*/ 40 w 72"/>
                  <a:gd name="T9" fmla="*/ 0 h 81"/>
                  <a:gd name="T10" fmla="*/ 40 w 72"/>
                  <a:gd name="T11" fmla="*/ 24 h 81"/>
                  <a:gd name="T12" fmla="*/ 72 w 72"/>
                  <a:gd name="T13" fmla="*/ 2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81">
                    <a:moveTo>
                      <a:pt x="72" y="57"/>
                    </a:moveTo>
                    <a:lnTo>
                      <a:pt x="40" y="57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lnTo>
                      <a:pt x="40" y="24"/>
                    </a:lnTo>
                    <a:lnTo>
                      <a:pt x="72" y="24"/>
                    </a:lnTo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395" tIns="45697" rIns="91395" bIns="45697" numCol="1" anchor="t" anchorCtr="0" compatLnSpc="1">
                <a:prstTxWarp prst="textNoShape">
                  <a:avLst/>
                </a:prstTxWarp>
              </a:bodyPr>
              <a:lstStyle/>
              <a:p>
                <a:pPr defTabSz="456653">
                  <a:defRPr/>
                </a:pPr>
                <a:endParaRPr lang="pt-BR">
                  <a:solidFill>
                    <a:prstClr val="black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20" name="Line 1013">
                <a:extLst>
                  <a:ext uri="{FF2B5EF4-FFF2-40B4-BE49-F238E27FC236}">
                    <a16:creationId xmlns:a16="http://schemas.microsoft.com/office/drawing/2014/main" id="{D2317113-DE95-4ADC-9CD7-DFE90AC42C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76983" y="5148792"/>
                <a:ext cx="0" cy="90488"/>
              </a:xfrm>
              <a:prstGeom prst="line">
                <a:avLst/>
              </a:prstGeom>
              <a:grp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395" tIns="45697" rIns="91395" bIns="45697" numCol="1" anchor="t" anchorCtr="0" compatLnSpc="1">
                <a:prstTxWarp prst="textNoShape">
                  <a:avLst/>
                </a:prstTxWarp>
              </a:bodyPr>
              <a:lstStyle/>
              <a:p>
                <a:pPr defTabSz="456653">
                  <a:defRPr/>
                </a:pPr>
                <a:endParaRPr lang="pt-BR">
                  <a:solidFill>
                    <a:prstClr val="black"/>
                  </a:solidFill>
                  <a:latin typeface="Montserrat" panose="00000500000000000000" pitchFamily="2" charset="0"/>
                </a:endParaRPr>
              </a:p>
            </p:txBody>
          </p:sp>
        </p:grpSp>
      </p:grpSp>
      <p:grpSp>
        <p:nvGrpSpPr>
          <p:cNvPr id="121" name="Group 4">
            <a:extLst>
              <a:ext uri="{FF2B5EF4-FFF2-40B4-BE49-F238E27FC236}">
                <a16:creationId xmlns:a16="http://schemas.microsoft.com/office/drawing/2014/main" id="{E1E522DA-6E6C-4D61-958D-E5888F85314A}"/>
              </a:ext>
            </a:extLst>
          </p:cNvPr>
          <p:cNvGrpSpPr/>
          <p:nvPr/>
        </p:nvGrpSpPr>
        <p:grpSpPr>
          <a:xfrm>
            <a:off x="3492088" y="1312352"/>
            <a:ext cx="622679" cy="622677"/>
            <a:chOff x="3565595" y="1321894"/>
            <a:chExt cx="622679" cy="622677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1AAA71C5-1F47-41A0-864D-070639E44630}"/>
                </a:ext>
              </a:extLst>
            </p:cNvPr>
            <p:cNvSpPr/>
            <p:nvPr/>
          </p:nvSpPr>
          <p:spPr>
            <a:xfrm>
              <a:off x="3565595" y="1321894"/>
              <a:ext cx="622679" cy="62267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35" tIns="45667" rIns="91335" bIns="45667" rtlCol="0" anchor="ctr"/>
            <a:lstStyle/>
            <a:p>
              <a:pPr algn="ctr" defTabSz="905308">
                <a:defRPr/>
              </a:pPr>
              <a:endParaRPr lang="pt-PT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23" name="Agrupar 1150">
              <a:extLst>
                <a:ext uri="{FF2B5EF4-FFF2-40B4-BE49-F238E27FC236}">
                  <a16:creationId xmlns:a16="http://schemas.microsoft.com/office/drawing/2014/main" id="{E9A4A778-1864-4715-BFC1-68E96FA8B127}"/>
                </a:ext>
              </a:extLst>
            </p:cNvPr>
            <p:cNvGrpSpPr/>
            <p:nvPr/>
          </p:nvGrpSpPr>
          <p:grpSpPr>
            <a:xfrm>
              <a:off x="3670767" y="1498363"/>
              <a:ext cx="413916" cy="300928"/>
              <a:chOff x="9095846" y="1867430"/>
              <a:chExt cx="587375" cy="427038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124" name="Freeform 887">
                <a:extLst>
                  <a:ext uri="{FF2B5EF4-FFF2-40B4-BE49-F238E27FC236}">
                    <a16:creationId xmlns:a16="http://schemas.microsoft.com/office/drawing/2014/main" id="{23C46FEF-3862-4E17-AA2F-26BC5C299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5846" y="1867430"/>
                <a:ext cx="587375" cy="361950"/>
              </a:xfrm>
              <a:custGeom>
                <a:avLst/>
                <a:gdLst>
                  <a:gd name="T0" fmla="*/ 164 w 184"/>
                  <a:gd name="T1" fmla="*/ 112 h 112"/>
                  <a:gd name="T2" fmla="*/ 4 w 184"/>
                  <a:gd name="T3" fmla="*/ 112 h 112"/>
                  <a:gd name="T4" fmla="*/ 0 w 184"/>
                  <a:gd name="T5" fmla="*/ 108 h 112"/>
                  <a:gd name="T6" fmla="*/ 0 w 184"/>
                  <a:gd name="T7" fmla="*/ 4 h 112"/>
                  <a:gd name="T8" fmla="*/ 4 w 184"/>
                  <a:gd name="T9" fmla="*/ 0 h 112"/>
                  <a:gd name="T10" fmla="*/ 180 w 184"/>
                  <a:gd name="T11" fmla="*/ 0 h 112"/>
                  <a:gd name="T12" fmla="*/ 184 w 184"/>
                  <a:gd name="T13" fmla="*/ 4 h 112"/>
                  <a:gd name="T14" fmla="*/ 184 w 184"/>
                  <a:gd name="T15" fmla="*/ 10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4" h="112">
                    <a:moveTo>
                      <a:pt x="164" y="112"/>
                    </a:moveTo>
                    <a:cubicBezTo>
                      <a:pt x="4" y="112"/>
                      <a:pt x="4" y="112"/>
                      <a:pt x="4" y="112"/>
                    </a:cubicBezTo>
                    <a:cubicBezTo>
                      <a:pt x="2" y="112"/>
                      <a:pt x="0" y="110"/>
                      <a:pt x="0" y="10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82" y="0"/>
                      <a:pt x="184" y="2"/>
                      <a:pt x="184" y="4"/>
                    </a:cubicBezTo>
                    <a:cubicBezTo>
                      <a:pt x="184" y="100"/>
                      <a:pt x="184" y="100"/>
                      <a:pt x="184" y="100"/>
                    </a:cubicBezTo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395" tIns="45697" rIns="91395" bIns="45697" numCol="1" anchor="t" anchorCtr="0" compatLnSpc="1">
                <a:prstTxWarp prst="textNoShape">
                  <a:avLst/>
                </a:prstTxWarp>
              </a:bodyPr>
              <a:lstStyle/>
              <a:p>
                <a:pPr defTabSz="456653">
                  <a:defRPr/>
                </a:pPr>
                <a:endParaRPr lang="pt-BR">
                  <a:solidFill>
                    <a:prstClr val="black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25" name="Line 888">
                <a:extLst>
                  <a:ext uri="{FF2B5EF4-FFF2-40B4-BE49-F238E27FC236}">
                    <a16:creationId xmlns:a16="http://schemas.microsoft.com/office/drawing/2014/main" id="{D5855DCE-B76E-4DE4-ACB6-0F7FA6CE07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51433" y="2229380"/>
                <a:ext cx="0" cy="65088"/>
              </a:xfrm>
              <a:prstGeom prst="line">
                <a:avLst/>
              </a:prstGeom>
              <a:grp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395" tIns="45697" rIns="91395" bIns="45697" numCol="1" anchor="t" anchorCtr="0" compatLnSpc="1">
                <a:prstTxWarp prst="textNoShape">
                  <a:avLst/>
                </a:prstTxWarp>
              </a:bodyPr>
              <a:lstStyle/>
              <a:p>
                <a:pPr defTabSz="456653">
                  <a:defRPr/>
                </a:pPr>
                <a:endParaRPr lang="pt-BR">
                  <a:solidFill>
                    <a:prstClr val="black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26" name="Line 889">
                <a:extLst>
                  <a:ext uri="{FF2B5EF4-FFF2-40B4-BE49-F238E27FC236}">
                    <a16:creationId xmlns:a16="http://schemas.microsoft.com/office/drawing/2014/main" id="{153457A3-BD38-4F6E-B6AE-B2B49723DA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27633" y="2229380"/>
                <a:ext cx="0" cy="65088"/>
              </a:xfrm>
              <a:prstGeom prst="line">
                <a:avLst/>
              </a:prstGeom>
              <a:grp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395" tIns="45697" rIns="91395" bIns="45697" numCol="1" anchor="t" anchorCtr="0" compatLnSpc="1">
                <a:prstTxWarp prst="textNoShape">
                  <a:avLst/>
                </a:prstTxWarp>
              </a:bodyPr>
              <a:lstStyle/>
              <a:p>
                <a:pPr defTabSz="456653">
                  <a:defRPr/>
                </a:pPr>
                <a:endParaRPr lang="pt-BR">
                  <a:solidFill>
                    <a:prstClr val="black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27" name="Line 890">
                <a:extLst>
                  <a:ext uri="{FF2B5EF4-FFF2-40B4-BE49-F238E27FC236}">
                    <a16:creationId xmlns:a16="http://schemas.microsoft.com/office/drawing/2014/main" id="{BDCAA3A1-A7B2-45F8-B3B3-C52B69AA9B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2533" y="2294467"/>
                <a:ext cx="255588" cy="0"/>
              </a:xfrm>
              <a:prstGeom prst="line">
                <a:avLst/>
              </a:prstGeom>
              <a:grp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395" tIns="45697" rIns="91395" bIns="45697" numCol="1" anchor="t" anchorCtr="0" compatLnSpc="1">
                <a:prstTxWarp prst="textNoShape">
                  <a:avLst/>
                </a:prstTxWarp>
              </a:bodyPr>
              <a:lstStyle/>
              <a:p>
                <a:pPr defTabSz="456653">
                  <a:defRPr/>
                </a:pPr>
                <a:endParaRPr lang="pt-BR">
                  <a:solidFill>
                    <a:prstClr val="black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28" name="Oval 891">
                <a:extLst>
                  <a:ext uri="{FF2B5EF4-FFF2-40B4-BE49-F238E27FC236}">
                    <a16:creationId xmlns:a16="http://schemas.microsoft.com/office/drawing/2014/main" id="{A14280E1-D34A-4C67-8A50-0935A546C9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40333" y="1983317"/>
                <a:ext cx="192088" cy="193675"/>
              </a:xfrm>
              <a:prstGeom prst="ellipse">
                <a:avLst/>
              </a:prstGeom>
              <a:grp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395" tIns="45697" rIns="91395" bIns="45697" numCol="1" anchor="t" anchorCtr="0" compatLnSpc="1">
                <a:prstTxWarp prst="textNoShape">
                  <a:avLst/>
                </a:prstTxWarp>
              </a:bodyPr>
              <a:lstStyle/>
              <a:p>
                <a:pPr defTabSz="456653">
                  <a:defRPr/>
                </a:pPr>
                <a:endParaRPr lang="pt-BR">
                  <a:solidFill>
                    <a:prstClr val="black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29" name="Line 892">
                <a:extLst>
                  <a:ext uri="{FF2B5EF4-FFF2-40B4-BE49-F238E27FC236}">
                    <a16:creationId xmlns:a16="http://schemas.microsoft.com/office/drawing/2014/main" id="{16474345-449B-43C1-B738-796AD76C49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94321" y="2151592"/>
                <a:ext cx="88900" cy="90488"/>
              </a:xfrm>
              <a:prstGeom prst="line">
                <a:avLst/>
              </a:prstGeom>
              <a:grp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395" tIns="45697" rIns="91395" bIns="45697" numCol="1" anchor="t" anchorCtr="0" compatLnSpc="1">
                <a:prstTxWarp prst="textNoShape">
                  <a:avLst/>
                </a:prstTxWarp>
              </a:bodyPr>
              <a:lstStyle/>
              <a:p>
                <a:pPr defTabSz="456653">
                  <a:defRPr/>
                </a:pPr>
                <a:endParaRPr lang="pt-BR">
                  <a:solidFill>
                    <a:prstClr val="black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30" name="Freeform 893">
                <a:extLst>
                  <a:ext uri="{FF2B5EF4-FFF2-40B4-BE49-F238E27FC236}">
                    <a16:creationId xmlns:a16="http://schemas.microsoft.com/office/drawing/2014/main" id="{1EED137C-D12F-49AE-A93F-685C3A75C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9533" y="1932517"/>
                <a:ext cx="63500" cy="258763"/>
              </a:xfrm>
              <a:custGeom>
                <a:avLst/>
                <a:gdLst>
                  <a:gd name="T0" fmla="*/ 40 w 40"/>
                  <a:gd name="T1" fmla="*/ 32 h 163"/>
                  <a:gd name="T2" fmla="*/ 40 w 40"/>
                  <a:gd name="T3" fmla="*/ 0 h 163"/>
                  <a:gd name="T4" fmla="*/ 0 w 40"/>
                  <a:gd name="T5" fmla="*/ 0 h 163"/>
                  <a:gd name="T6" fmla="*/ 0 w 40"/>
                  <a:gd name="T7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163">
                    <a:moveTo>
                      <a:pt x="40" y="32"/>
                    </a:moveTo>
                    <a:lnTo>
                      <a:pt x="40" y="0"/>
                    </a:lnTo>
                    <a:lnTo>
                      <a:pt x="0" y="0"/>
                    </a:lnTo>
                    <a:lnTo>
                      <a:pt x="0" y="163"/>
                    </a:lnTo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395" tIns="45697" rIns="91395" bIns="45697" numCol="1" anchor="t" anchorCtr="0" compatLnSpc="1">
                <a:prstTxWarp prst="textNoShape">
                  <a:avLst/>
                </a:prstTxWarp>
              </a:bodyPr>
              <a:lstStyle/>
              <a:p>
                <a:pPr defTabSz="456653">
                  <a:defRPr/>
                </a:pPr>
                <a:endParaRPr lang="pt-BR">
                  <a:solidFill>
                    <a:prstClr val="black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31" name="Freeform 894">
                <a:extLst>
                  <a:ext uri="{FF2B5EF4-FFF2-40B4-BE49-F238E27FC236}">
                    <a16:creationId xmlns:a16="http://schemas.microsoft.com/office/drawing/2014/main" id="{E80620CF-6FAE-42A2-B42E-F1DDC95D4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5233" y="2010305"/>
                <a:ext cx="63500" cy="180975"/>
              </a:xfrm>
              <a:custGeom>
                <a:avLst/>
                <a:gdLst>
                  <a:gd name="T0" fmla="*/ 40 w 40"/>
                  <a:gd name="T1" fmla="*/ 114 h 114"/>
                  <a:gd name="T2" fmla="*/ 40 w 40"/>
                  <a:gd name="T3" fmla="*/ 0 h 114"/>
                  <a:gd name="T4" fmla="*/ 0 w 40"/>
                  <a:gd name="T5" fmla="*/ 0 h 114"/>
                  <a:gd name="T6" fmla="*/ 0 w 40"/>
                  <a:gd name="T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114">
                    <a:moveTo>
                      <a:pt x="40" y="114"/>
                    </a:moveTo>
                    <a:lnTo>
                      <a:pt x="40" y="0"/>
                    </a:lnTo>
                    <a:lnTo>
                      <a:pt x="0" y="0"/>
                    </a:lnTo>
                    <a:lnTo>
                      <a:pt x="0" y="114"/>
                    </a:lnTo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395" tIns="45697" rIns="91395" bIns="45697" numCol="1" anchor="t" anchorCtr="0" compatLnSpc="1">
                <a:prstTxWarp prst="textNoShape">
                  <a:avLst/>
                </a:prstTxWarp>
              </a:bodyPr>
              <a:lstStyle/>
              <a:p>
                <a:pPr defTabSz="456653">
                  <a:defRPr/>
                </a:pPr>
                <a:endParaRPr lang="pt-BR">
                  <a:solidFill>
                    <a:prstClr val="black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32" name="Freeform 895">
                <a:extLst>
                  <a:ext uri="{FF2B5EF4-FFF2-40B4-BE49-F238E27FC236}">
                    <a16:creationId xmlns:a16="http://schemas.microsoft.com/office/drawing/2014/main" id="{79B9F31D-58C8-47CE-871A-E82033FEF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9346" y="2073805"/>
                <a:ext cx="65088" cy="117475"/>
              </a:xfrm>
              <a:custGeom>
                <a:avLst/>
                <a:gdLst>
                  <a:gd name="T0" fmla="*/ 41 w 41"/>
                  <a:gd name="T1" fmla="*/ 74 h 74"/>
                  <a:gd name="T2" fmla="*/ 41 w 41"/>
                  <a:gd name="T3" fmla="*/ 0 h 74"/>
                  <a:gd name="T4" fmla="*/ 0 w 41"/>
                  <a:gd name="T5" fmla="*/ 0 h 74"/>
                  <a:gd name="T6" fmla="*/ 0 w 41"/>
                  <a:gd name="T7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74">
                    <a:moveTo>
                      <a:pt x="41" y="74"/>
                    </a:moveTo>
                    <a:lnTo>
                      <a:pt x="41" y="0"/>
                    </a:lnTo>
                    <a:lnTo>
                      <a:pt x="0" y="0"/>
                    </a:lnTo>
                    <a:lnTo>
                      <a:pt x="0" y="74"/>
                    </a:lnTo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395" tIns="45697" rIns="91395" bIns="45697" numCol="1" anchor="t" anchorCtr="0" compatLnSpc="1">
                <a:prstTxWarp prst="textNoShape">
                  <a:avLst/>
                </a:prstTxWarp>
              </a:bodyPr>
              <a:lstStyle/>
              <a:p>
                <a:pPr defTabSz="456653">
                  <a:defRPr/>
                </a:pPr>
                <a:endParaRPr lang="pt-BR">
                  <a:solidFill>
                    <a:prstClr val="black"/>
                  </a:solidFill>
                  <a:latin typeface="Montserrat" panose="00000500000000000000" pitchFamily="2" charset="0"/>
                </a:endParaRPr>
              </a:p>
            </p:txBody>
          </p:sp>
        </p:grpSp>
      </p:grpSp>
      <p:grpSp>
        <p:nvGrpSpPr>
          <p:cNvPr id="133" name="Group 3">
            <a:extLst>
              <a:ext uri="{FF2B5EF4-FFF2-40B4-BE49-F238E27FC236}">
                <a16:creationId xmlns:a16="http://schemas.microsoft.com/office/drawing/2014/main" id="{795EDC42-71A9-47D7-ACC3-90F85B41F9F6}"/>
              </a:ext>
            </a:extLst>
          </p:cNvPr>
          <p:cNvGrpSpPr/>
          <p:nvPr/>
        </p:nvGrpSpPr>
        <p:grpSpPr>
          <a:xfrm>
            <a:off x="5674708" y="1292906"/>
            <a:ext cx="659555" cy="659555"/>
            <a:chOff x="5739197" y="1394147"/>
            <a:chExt cx="659555" cy="659555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9AF7FFA7-4564-48EA-A5F1-B5FBAC1B926A}"/>
                </a:ext>
              </a:extLst>
            </p:cNvPr>
            <p:cNvSpPr/>
            <p:nvPr/>
          </p:nvSpPr>
          <p:spPr>
            <a:xfrm>
              <a:off x="5739197" y="1394147"/>
              <a:ext cx="659555" cy="659555"/>
            </a:xfrm>
            <a:prstGeom prst="ellipse">
              <a:avLst/>
            </a:prstGeom>
            <a:solidFill>
              <a:srgbClr val="D1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35" tIns="45667" rIns="91335" bIns="45667" rtlCol="0" anchor="ctr"/>
            <a:lstStyle/>
            <a:p>
              <a:pPr algn="ctr" defTabSz="913394">
                <a:defRPr/>
              </a:pPr>
              <a:endParaRPr lang="pt-PT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135" name="Agrupar 337">
              <a:extLst>
                <a:ext uri="{FF2B5EF4-FFF2-40B4-BE49-F238E27FC236}">
                  <a16:creationId xmlns:a16="http://schemas.microsoft.com/office/drawing/2014/main" id="{0A5BD3D0-7192-4793-81AB-5B11E221880D}"/>
                </a:ext>
              </a:extLst>
            </p:cNvPr>
            <p:cNvGrpSpPr/>
            <p:nvPr/>
          </p:nvGrpSpPr>
          <p:grpSpPr>
            <a:xfrm>
              <a:off x="5881082" y="1552105"/>
              <a:ext cx="389068" cy="307269"/>
              <a:chOff x="2976564" y="1738037"/>
              <a:chExt cx="588963" cy="465138"/>
            </a:xfrm>
          </p:grpSpPr>
          <p:sp>
            <p:nvSpPr>
              <p:cNvPr id="136" name="Freeform 17">
                <a:extLst>
                  <a:ext uri="{FF2B5EF4-FFF2-40B4-BE49-F238E27FC236}">
                    <a16:creationId xmlns:a16="http://schemas.microsoft.com/office/drawing/2014/main" id="{D105F82F-ADFC-43C0-BBDF-C9428A7BF4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7051" y="1969812"/>
                <a:ext cx="88900" cy="77788"/>
              </a:xfrm>
              <a:custGeom>
                <a:avLst/>
                <a:gdLst>
                  <a:gd name="T0" fmla="*/ 56 w 56"/>
                  <a:gd name="T1" fmla="*/ 49 h 49"/>
                  <a:gd name="T2" fmla="*/ 56 w 56"/>
                  <a:gd name="T3" fmla="*/ 41 h 49"/>
                  <a:gd name="T4" fmla="*/ 24 w 56"/>
                  <a:gd name="T5" fmla="*/ 0 h 49"/>
                  <a:gd name="T6" fmla="*/ 0 w 56"/>
                  <a:gd name="T7" fmla="*/ 0 h 49"/>
                  <a:gd name="T8" fmla="*/ 16 w 56"/>
                  <a:gd name="T9" fmla="*/ 41 h 49"/>
                  <a:gd name="T10" fmla="*/ 16 w 56"/>
                  <a:gd name="T1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9">
                    <a:moveTo>
                      <a:pt x="56" y="49"/>
                    </a:moveTo>
                    <a:lnTo>
                      <a:pt x="56" y="41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16" y="41"/>
                    </a:lnTo>
                    <a:lnTo>
                      <a:pt x="16" y="49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395" tIns="45697" rIns="91395" bIns="45697" numCol="1" anchor="t" anchorCtr="0" compatLnSpc="1">
                <a:prstTxWarp prst="textNoShape">
                  <a:avLst/>
                </a:prstTxWarp>
              </a:bodyPr>
              <a:lstStyle/>
              <a:p>
                <a:pPr defTabSz="456653">
                  <a:defRPr/>
                </a:pPr>
                <a:endParaRPr lang="pt-BR">
                  <a:solidFill>
                    <a:prstClr val="black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37" name="Freeform 18">
                <a:extLst>
                  <a:ext uri="{FF2B5EF4-FFF2-40B4-BE49-F238E27FC236}">
                    <a16:creationId xmlns:a16="http://schemas.microsoft.com/office/drawing/2014/main" id="{B7C0F0A0-EB36-4DC1-B4A4-7BB545D9A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6564" y="2034899"/>
                <a:ext cx="295275" cy="168275"/>
              </a:xfrm>
              <a:custGeom>
                <a:avLst/>
                <a:gdLst>
                  <a:gd name="T0" fmla="*/ 92 w 92"/>
                  <a:gd name="T1" fmla="*/ 20 h 52"/>
                  <a:gd name="T2" fmla="*/ 84 w 92"/>
                  <a:gd name="T3" fmla="*/ 12 h 52"/>
                  <a:gd name="T4" fmla="*/ 18 w 92"/>
                  <a:gd name="T5" fmla="*/ 12 h 52"/>
                  <a:gd name="T6" fmla="*/ 8 w 92"/>
                  <a:gd name="T7" fmla="*/ 0 h 52"/>
                  <a:gd name="T8" fmla="*/ 0 w 92"/>
                  <a:gd name="T9" fmla="*/ 0 h 52"/>
                  <a:gd name="T10" fmla="*/ 4 w 92"/>
                  <a:gd name="T11" fmla="*/ 16 h 52"/>
                  <a:gd name="T12" fmla="*/ 0 w 92"/>
                  <a:gd name="T13" fmla="*/ 21 h 52"/>
                  <a:gd name="T14" fmla="*/ 14 w 92"/>
                  <a:gd name="T15" fmla="*/ 28 h 52"/>
                  <a:gd name="T16" fmla="*/ 36 w 92"/>
                  <a:gd name="T17" fmla="*/ 28 h 52"/>
                  <a:gd name="T18" fmla="*/ 36 w 92"/>
                  <a:gd name="T19" fmla="*/ 32 h 52"/>
                  <a:gd name="T20" fmla="*/ 25 w 92"/>
                  <a:gd name="T21" fmla="*/ 52 h 52"/>
                  <a:gd name="T22" fmla="*/ 36 w 92"/>
                  <a:gd name="T23" fmla="*/ 52 h 52"/>
                  <a:gd name="T24" fmla="*/ 56 w 92"/>
                  <a:gd name="T25" fmla="*/ 36 h 52"/>
                  <a:gd name="T26" fmla="*/ 64 w 92"/>
                  <a:gd name="T27" fmla="*/ 28 h 52"/>
                  <a:gd name="T28" fmla="*/ 84 w 92"/>
                  <a:gd name="T29" fmla="*/ 28 h 52"/>
                  <a:gd name="T30" fmla="*/ 92 w 92"/>
                  <a:gd name="T31" fmla="*/ 2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2" h="52">
                    <a:moveTo>
                      <a:pt x="92" y="20"/>
                    </a:moveTo>
                    <a:cubicBezTo>
                      <a:pt x="92" y="16"/>
                      <a:pt x="88" y="12"/>
                      <a:pt x="84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2" y="17"/>
                      <a:pt x="0" y="18"/>
                      <a:pt x="0" y="21"/>
                    </a:cubicBezTo>
                    <a:cubicBezTo>
                      <a:pt x="0" y="27"/>
                      <a:pt x="10" y="28"/>
                      <a:pt x="14" y="28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84" y="28"/>
                      <a:pt x="84" y="28"/>
                      <a:pt x="84" y="28"/>
                    </a:cubicBezTo>
                    <a:cubicBezTo>
                      <a:pt x="88" y="28"/>
                      <a:pt x="92" y="24"/>
                      <a:pt x="92" y="2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395" tIns="45697" rIns="91395" bIns="45697" numCol="1" anchor="t" anchorCtr="0" compatLnSpc="1">
                <a:prstTxWarp prst="textNoShape">
                  <a:avLst/>
                </a:prstTxWarp>
              </a:bodyPr>
              <a:lstStyle/>
              <a:p>
                <a:pPr defTabSz="456653">
                  <a:defRPr/>
                </a:pPr>
                <a:endParaRPr lang="pt-BR">
                  <a:solidFill>
                    <a:prstClr val="black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38" name="Freeform 19">
                <a:extLst>
                  <a:ext uri="{FF2B5EF4-FFF2-40B4-BE49-F238E27FC236}">
                    <a16:creationId xmlns:a16="http://schemas.microsoft.com/office/drawing/2014/main" id="{99CD8657-FADF-4CBE-9135-029BF911E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939" y="1815824"/>
                <a:ext cx="255588" cy="166688"/>
              </a:xfrm>
              <a:custGeom>
                <a:avLst/>
                <a:gdLst>
                  <a:gd name="T0" fmla="*/ 80 w 80"/>
                  <a:gd name="T1" fmla="*/ 48 h 52"/>
                  <a:gd name="T2" fmla="*/ 64 w 80"/>
                  <a:gd name="T3" fmla="*/ 48 h 52"/>
                  <a:gd name="T4" fmla="*/ 60 w 80"/>
                  <a:gd name="T5" fmla="*/ 52 h 52"/>
                  <a:gd name="T6" fmla="*/ 48 w 80"/>
                  <a:gd name="T7" fmla="*/ 52 h 52"/>
                  <a:gd name="T8" fmla="*/ 28 w 80"/>
                  <a:gd name="T9" fmla="*/ 32 h 52"/>
                  <a:gd name="T10" fmla="*/ 0 w 80"/>
                  <a:gd name="T11" fmla="*/ 32 h 52"/>
                  <a:gd name="T12" fmla="*/ 0 w 80"/>
                  <a:gd name="T13" fmla="*/ 28 h 52"/>
                  <a:gd name="T14" fmla="*/ 12 w 80"/>
                  <a:gd name="T15" fmla="*/ 16 h 52"/>
                  <a:gd name="T16" fmla="*/ 24 w 80"/>
                  <a:gd name="T17" fmla="*/ 16 h 52"/>
                  <a:gd name="T18" fmla="*/ 32 w 80"/>
                  <a:gd name="T19" fmla="*/ 8 h 52"/>
                  <a:gd name="T20" fmla="*/ 52 w 80"/>
                  <a:gd name="T21" fmla="*/ 8 h 52"/>
                  <a:gd name="T22" fmla="*/ 60 w 80"/>
                  <a:gd name="T2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0" h="52">
                    <a:moveTo>
                      <a:pt x="80" y="48"/>
                    </a:moveTo>
                    <a:cubicBezTo>
                      <a:pt x="64" y="48"/>
                      <a:pt x="64" y="48"/>
                      <a:pt x="64" y="48"/>
                    </a:cubicBezTo>
                    <a:cubicBezTo>
                      <a:pt x="60" y="52"/>
                      <a:pt x="60" y="52"/>
                      <a:pt x="60" y="52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1"/>
                      <a:pt x="5" y="16"/>
                      <a:pt x="12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60" y="0"/>
                      <a:pt x="60" y="0"/>
                      <a:pt x="60" y="0"/>
                    </a:cubicBez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395" tIns="45697" rIns="91395" bIns="45697" numCol="1" anchor="t" anchorCtr="0" compatLnSpc="1">
                <a:prstTxWarp prst="textNoShape">
                  <a:avLst/>
                </a:prstTxWarp>
              </a:bodyPr>
              <a:lstStyle/>
              <a:p>
                <a:pPr defTabSz="456653">
                  <a:defRPr/>
                </a:pPr>
                <a:endParaRPr lang="pt-BR">
                  <a:solidFill>
                    <a:prstClr val="black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39" name="Freeform 20">
                <a:extLst>
                  <a:ext uri="{FF2B5EF4-FFF2-40B4-BE49-F238E27FC236}">
                    <a16:creationId xmlns:a16="http://schemas.microsoft.com/office/drawing/2014/main" id="{CC076350-E771-40F3-ADEE-C4F2405A7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7239" y="1969812"/>
                <a:ext cx="139700" cy="168275"/>
              </a:xfrm>
              <a:custGeom>
                <a:avLst/>
                <a:gdLst>
                  <a:gd name="T0" fmla="*/ 64 w 88"/>
                  <a:gd name="T1" fmla="*/ 106 h 106"/>
                  <a:gd name="T2" fmla="*/ 48 w 88"/>
                  <a:gd name="T3" fmla="*/ 106 h 106"/>
                  <a:gd name="T4" fmla="*/ 48 w 88"/>
                  <a:gd name="T5" fmla="*/ 57 h 106"/>
                  <a:gd name="T6" fmla="*/ 32 w 88"/>
                  <a:gd name="T7" fmla="*/ 41 h 106"/>
                  <a:gd name="T8" fmla="*/ 0 w 88"/>
                  <a:gd name="T9" fmla="*/ 41 h 106"/>
                  <a:gd name="T10" fmla="*/ 0 w 88"/>
                  <a:gd name="T11" fmla="*/ 16 h 106"/>
                  <a:gd name="T12" fmla="*/ 16 w 88"/>
                  <a:gd name="T13" fmla="*/ 0 h 106"/>
                  <a:gd name="T14" fmla="*/ 56 w 88"/>
                  <a:gd name="T15" fmla="*/ 0 h 106"/>
                  <a:gd name="T16" fmla="*/ 88 w 88"/>
                  <a:gd name="T17" fmla="*/ 33 h 106"/>
                  <a:gd name="T18" fmla="*/ 88 w 88"/>
                  <a:gd name="T19" fmla="*/ 82 h 106"/>
                  <a:gd name="T20" fmla="*/ 64 w 88"/>
                  <a:gd name="T21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106">
                    <a:moveTo>
                      <a:pt x="64" y="106"/>
                    </a:moveTo>
                    <a:lnTo>
                      <a:pt x="48" y="106"/>
                    </a:lnTo>
                    <a:lnTo>
                      <a:pt x="48" y="57"/>
                    </a:lnTo>
                    <a:lnTo>
                      <a:pt x="32" y="41"/>
                    </a:lnTo>
                    <a:lnTo>
                      <a:pt x="0" y="41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56" y="0"/>
                    </a:lnTo>
                    <a:lnTo>
                      <a:pt x="88" y="33"/>
                    </a:lnTo>
                    <a:lnTo>
                      <a:pt x="88" y="82"/>
                    </a:lnTo>
                    <a:lnTo>
                      <a:pt x="64" y="106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395" tIns="45697" rIns="91395" bIns="45697" numCol="1" anchor="t" anchorCtr="0" compatLnSpc="1">
                <a:prstTxWarp prst="textNoShape">
                  <a:avLst/>
                </a:prstTxWarp>
              </a:bodyPr>
              <a:lstStyle/>
              <a:p>
                <a:pPr defTabSz="456653">
                  <a:defRPr/>
                </a:pPr>
                <a:endParaRPr lang="pt-BR">
                  <a:solidFill>
                    <a:prstClr val="black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40" name="Freeform 21">
                <a:extLst>
                  <a:ext uri="{FF2B5EF4-FFF2-40B4-BE49-F238E27FC236}">
                    <a16:creationId xmlns:a16="http://schemas.microsoft.com/office/drawing/2014/main" id="{28E24492-8067-4E0F-8F13-862917C96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5151" y="1738037"/>
                <a:ext cx="460375" cy="465138"/>
              </a:xfrm>
              <a:custGeom>
                <a:avLst/>
                <a:gdLst>
                  <a:gd name="T0" fmla="*/ 0 w 144"/>
                  <a:gd name="T1" fmla="*/ 64 h 144"/>
                  <a:gd name="T2" fmla="*/ 72 w 144"/>
                  <a:gd name="T3" fmla="*/ 0 h 144"/>
                  <a:gd name="T4" fmla="*/ 144 w 144"/>
                  <a:gd name="T5" fmla="*/ 72 h 144"/>
                  <a:gd name="T6" fmla="*/ 72 w 144"/>
                  <a:gd name="T7" fmla="*/ 144 h 144"/>
                  <a:gd name="T8" fmla="*/ 32 w 144"/>
                  <a:gd name="T9" fmla="*/ 13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44">
                    <a:moveTo>
                      <a:pt x="0" y="64"/>
                    </a:moveTo>
                    <a:cubicBezTo>
                      <a:pt x="4" y="28"/>
                      <a:pt x="35" y="0"/>
                      <a:pt x="72" y="0"/>
                    </a:cubicBezTo>
                    <a:cubicBezTo>
                      <a:pt x="112" y="0"/>
                      <a:pt x="144" y="32"/>
                      <a:pt x="144" y="72"/>
                    </a:cubicBezTo>
                    <a:cubicBezTo>
                      <a:pt x="144" y="112"/>
                      <a:pt x="112" y="144"/>
                      <a:pt x="72" y="144"/>
                    </a:cubicBezTo>
                    <a:cubicBezTo>
                      <a:pt x="57" y="144"/>
                      <a:pt x="44" y="140"/>
                      <a:pt x="32" y="132"/>
                    </a:cubicBez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395" tIns="45697" rIns="91395" bIns="45697" numCol="1" anchor="t" anchorCtr="0" compatLnSpc="1">
                <a:prstTxWarp prst="textNoShape">
                  <a:avLst/>
                </a:prstTxWarp>
              </a:bodyPr>
              <a:lstStyle/>
              <a:p>
                <a:pPr defTabSz="456653">
                  <a:defRPr/>
                </a:pPr>
                <a:endParaRPr lang="pt-BR">
                  <a:solidFill>
                    <a:prstClr val="black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41" name="Freeform 22">
                <a:extLst>
                  <a:ext uri="{FF2B5EF4-FFF2-40B4-BE49-F238E27FC236}">
                    <a16:creationId xmlns:a16="http://schemas.microsoft.com/office/drawing/2014/main" id="{562EA1B9-E5AC-4742-BA85-9A7BA19B4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251" y="1853924"/>
                <a:ext cx="63500" cy="115888"/>
              </a:xfrm>
              <a:custGeom>
                <a:avLst/>
                <a:gdLst>
                  <a:gd name="T0" fmla="*/ 0 w 20"/>
                  <a:gd name="T1" fmla="*/ 0 h 36"/>
                  <a:gd name="T2" fmla="*/ 8 w 20"/>
                  <a:gd name="T3" fmla="*/ 0 h 36"/>
                  <a:gd name="T4" fmla="*/ 20 w 20"/>
                  <a:gd name="T5" fmla="*/ 12 h 36"/>
                  <a:gd name="T6" fmla="*/ 20 w 20"/>
                  <a:gd name="T7" fmla="*/ 20 h 36"/>
                  <a:gd name="T8" fmla="*/ 12 w 20"/>
                  <a:gd name="T9" fmla="*/ 20 h 36"/>
                  <a:gd name="T10" fmla="*/ 4 w 20"/>
                  <a:gd name="T11" fmla="*/ 28 h 36"/>
                  <a:gd name="T12" fmla="*/ 4 w 20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36">
                    <a:moveTo>
                      <a:pt x="0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15" y="0"/>
                      <a:pt x="20" y="5"/>
                      <a:pt x="20" y="12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36"/>
                      <a:pt x="4" y="36"/>
                      <a:pt x="4" y="36"/>
                    </a:cubicBez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395" tIns="45697" rIns="91395" bIns="45697" numCol="1" anchor="t" anchorCtr="0" compatLnSpc="1">
                <a:prstTxWarp prst="textNoShape">
                  <a:avLst/>
                </a:prstTxWarp>
              </a:bodyPr>
              <a:lstStyle/>
              <a:p>
                <a:pPr defTabSz="456653">
                  <a:defRPr/>
                </a:pPr>
                <a:endParaRPr lang="pt-BR">
                  <a:solidFill>
                    <a:prstClr val="black"/>
                  </a:solidFill>
                  <a:latin typeface="Montserrat" panose="00000500000000000000" pitchFamily="2" charset="0"/>
                </a:endParaRPr>
              </a:p>
            </p:txBody>
          </p:sp>
        </p:grpSp>
      </p:grpSp>
      <p:sp>
        <p:nvSpPr>
          <p:cNvPr id="142" name="Rectangle: Rounded Corners 20">
            <a:extLst>
              <a:ext uri="{FF2B5EF4-FFF2-40B4-BE49-F238E27FC236}">
                <a16:creationId xmlns:a16="http://schemas.microsoft.com/office/drawing/2014/main" id="{03DAF60F-DF75-4010-A61C-32A75DF0427F}"/>
              </a:ext>
            </a:extLst>
          </p:cNvPr>
          <p:cNvSpPr/>
          <p:nvPr/>
        </p:nvSpPr>
        <p:spPr>
          <a:xfrm>
            <a:off x="9685825" y="1615842"/>
            <a:ext cx="2127720" cy="3735857"/>
          </a:xfrm>
          <a:prstGeom prst="roundRect">
            <a:avLst>
              <a:gd name="adj" fmla="val 2697"/>
            </a:avLst>
          </a:prstGeom>
          <a:solidFill>
            <a:schemeClr val="bg1"/>
          </a:solidFill>
          <a:ln>
            <a:noFill/>
          </a:ln>
          <a:effectLst>
            <a:outerShdw blurRad="177800" dist="114300" dir="9000000" algn="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35" tIns="45667" rIns="91335" bIns="456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05308">
              <a:defRPr/>
            </a:pPr>
            <a:endParaRPr lang="pt-PT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43" name="Straight Connector 23">
            <a:extLst>
              <a:ext uri="{FF2B5EF4-FFF2-40B4-BE49-F238E27FC236}">
                <a16:creationId xmlns:a16="http://schemas.microsoft.com/office/drawing/2014/main" id="{65B7A4D1-E6A7-44D6-AB53-72B7BFF70E2D}"/>
              </a:ext>
            </a:extLst>
          </p:cNvPr>
          <p:cNvCxnSpPr>
            <a:cxnSpLocks/>
          </p:cNvCxnSpPr>
          <p:nvPr/>
        </p:nvCxnSpPr>
        <p:spPr>
          <a:xfrm>
            <a:off x="10427549" y="2842239"/>
            <a:ext cx="585318" cy="0"/>
          </a:xfrm>
          <a:prstGeom prst="line">
            <a:avLst/>
          </a:prstGeom>
          <a:ln w="38100" cap="rnd">
            <a:solidFill>
              <a:schemeClr val="bg2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CaixaDeTexto 53">
            <a:extLst>
              <a:ext uri="{FF2B5EF4-FFF2-40B4-BE49-F238E27FC236}">
                <a16:creationId xmlns:a16="http://schemas.microsoft.com/office/drawing/2014/main" id="{F0E22565-F8B4-4479-BDE9-C1ED4DAFE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5824" y="2351762"/>
            <a:ext cx="2123022" cy="39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5" tIns="45667" rIns="91335" bIns="45667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defTabSz="905308">
              <a:defRPr/>
            </a:pPr>
            <a:r>
              <a:rPr lang="en-US" altLang="pt-PT" b="1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2" charset="0"/>
              </a:rPr>
              <a:t>Services </a:t>
            </a:r>
          </a:p>
        </p:txBody>
      </p:sp>
      <p:sp>
        <p:nvSpPr>
          <p:cNvPr id="145" name="CaixaDeTexto 55">
            <a:extLst>
              <a:ext uri="{FF2B5EF4-FFF2-40B4-BE49-F238E27FC236}">
                <a16:creationId xmlns:a16="http://schemas.microsoft.com/office/drawing/2014/main" id="{1F3E7FDA-B128-4632-B818-0FA44CC2F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5824" y="2920923"/>
            <a:ext cx="2123022" cy="58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5" tIns="45667" rIns="91335" bIns="45667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indent="-228600" eaLnBrk="0" hangingPunct="0"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defTabSz="905308">
              <a:defRPr/>
            </a:pPr>
            <a:r>
              <a:rPr lang="pt-PT" altLang="pt-PT" sz="1600" dirty="0" err="1">
                <a:solidFill>
                  <a:srgbClr val="333F48"/>
                </a:solidFill>
                <a:latin typeface="Montserrat" panose="00000500000000000000" pitchFamily="2" charset="0"/>
              </a:rPr>
              <a:t>Current</a:t>
            </a:r>
            <a:r>
              <a:rPr lang="pt-PT" altLang="pt-PT" sz="1600" dirty="0">
                <a:solidFill>
                  <a:srgbClr val="333F48"/>
                </a:solidFill>
                <a:latin typeface="Montserrat" panose="00000500000000000000" pitchFamily="2" charset="0"/>
              </a:rPr>
              <a:t> </a:t>
            </a:r>
            <a:br>
              <a:rPr lang="pt-PT" altLang="pt-PT" sz="1600" dirty="0">
                <a:solidFill>
                  <a:srgbClr val="333F48"/>
                </a:solidFill>
                <a:latin typeface="Montserrat" panose="00000500000000000000" pitchFamily="2" charset="0"/>
              </a:rPr>
            </a:br>
            <a:r>
              <a:rPr lang="pt-PT" altLang="pt-PT" sz="1600" dirty="0" err="1">
                <a:solidFill>
                  <a:srgbClr val="333F48"/>
                </a:solidFill>
                <a:latin typeface="Montserrat" panose="00000500000000000000" pitchFamily="2" charset="0"/>
              </a:rPr>
              <a:t>Payments</a:t>
            </a:r>
            <a:r>
              <a:rPr lang="pt-PT" altLang="pt-PT" sz="1600" dirty="0">
                <a:solidFill>
                  <a:srgbClr val="333F48"/>
                </a:solidFill>
                <a:latin typeface="Montserrat" panose="00000500000000000000" pitchFamily="2" charset="0"/>
              </a:rPr>
              <a:t> </a:t>
            </a:r>
          </a:p>
        </p:txBody>
      </p:sp>
      <p:sp>
        <p:nvSpPr>
          <p:cNvPr id="146" name="Rectângulo 56">
            <a:extLst>
              <a:ext uri="{FF2B5EF4-FFF2-40B4-BE49-F238E27FC236}">
                <a16:creationId xmlns:a16="http://schemas.microsoft.com/office/drawing/2014/main" id="{ABF99C34-DB7A-4E99-BE72-BBC1FF60A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0524" y="3702999"/>
            <a:ext cx="2123022" cy="12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5" tIns="45667" rIns="91335" bIns="45667">
            <a:spAutoFit/>
          </a:bodyPr>
          <a:lstStyle/>
          <a:p>
            <a:pPr algn="ctr" defTabSz="905308">
              <a:spcBef>
                <a:spcPts val="600"/>
              </a:spcBef>
              <a:buClr>
                <a:srgbClr val="CD0067"/>
              </a:buClr>
              <a:defRPr/>
            </a:pPr>
            <a:r>
              <a:rPr lang="en-US" altLang="pt-PT" sz="1200" dirty="0">
                <a:solidFill>
                  <a:srgbClr val="333F48"/>
                </a:solidFill>
                <a:latin typeface="Montserrat" panose="00000500000000000000" pitchFamily="2" charset="0"/>
                <a:ea typeface="MS PGothic" pitchFamily="34" charset="-128"/>
              </a:rPr>
              <a:t>POS / Ecommerce</a:t>
            </a:r>
          </a:p>
          <a:p>
            <a:pPr algn="ctr" defTabSz="905308">
              <a:spcBef>
                <a:spcPts val="600"/>
              </a:spcBef>
              <a:buClr>
                <a:srgbClr val="CD0067"/>
              </a:buClr>
              <a:defRPr/>
            </a:pPr>
            <a:r>
              <a:rPr lang="en-US" altLang="pt-PT" sz="1200" dirty="0">
                <a:solidFill>
                  <a:srgbClr val="333F48"/>
                </a:solidFill>
                <a:latin typeface="Montserrat" panose="00000500000000000000" pitchFamily="2" charset="0"/>
                <a:ea typeface="MS PGothic" pitchFamily="34" charset="-128"/>
              </a:rPr>
              <a:t>Cash </a:t>
            </a:r>
            <a:r>
              <a:rPr lang="en-US" altLang="pt-PT" sz="1200" i="1" dirty="0" err="1">
                <a:solidFill>
                  <a:srgbClr val="333F48"/>
                </a:solidFill>
                <a:latin typeface="Montserrat" panose="00000500000000000000" pitchFamily="2" charset="0"/>
                <a:ea typeface="MS PGothic" pitchFamily="34" charset="-128"/>
              </a:rPr>
              <a:t>Directo</a:t>
            </a:r>
            <a:r>
              <a:rPr lang="en-US" altLang="pt-PT" sz="1200" dirty="0">
                <a:solidFill>
                  <a:srgbClr val="333F48"/>
                </a:solidFill>
                <a:latin typeface="Montserrat" panose="00000500000000000000" pitchFamily="2" charset="0"/>
                <a:ea typeface="MS PGothic" pitchFamily="34" charset="-128"/>
              </a:rPr>
              <a:t> </a:t>
            </a:r>
          </a:p>
          <a:p>
            <a:pPr algn="ctr" defTabSz="905308">
              <a:spcBef>
                <a:spcPts val="600"/>
              </a:spcBef>
              <a:buClr>
                <a:srgbClr val="CD0067"/>
              </a:buClr>
              <a:defRPr/>
            </a:pPr>
            <a:r>
              <a:rPr lang="en-US" altLang="pt-PT" sz="1200" dirty="0">
                <a:solidFill>
                  <a:srgbClr val="333F48"/>
                </a:solidFill>
                <a:latin typeface="Montserrat" panose="00000500000000000000" pitchFamily="2" charset="0"/>
                <a:ea typeface="MS PGothic" pitchFamily="34" charset="-128"/>
              </a:rPr>
              <a:t>Services payments </a:t>
            </a:r>
          </a:p>
          <a:p>
            <a:pPr algn="ctr" defTabSz="905308">
              <a:spcBef>
                <a:spcPts val="600"/>
              </a:spcBef>
              <a:buClr>
                <a:srgbClr val="CD0067"/>
              </a:buClr>
              <a:defRPr/>
            </a:pPr>
            <a:r>
              <a:rPr lang="en-US" altLang="pt-PT" sz="1200" dirty="0">
                <a:solidFill>
                  <a:srgbClr val="333F48"/>
                </a:solidFill>
                <a:latin typeface="Montserrat" panose="00000500000000000000" pitchFamily="2" charset="0"/>
                <a:ea typeface="MS PGothic" pitchFamily="34" charset="-128"/>
              </a:rPr>
              <a:t>Payments to the Social Security </a:t>
            </a:r>
          </a:p>
        </p:txBody>
      </p:sp>
      <p:grpSp>
        <p:nvGrpSpPr>
          <p:cNvPr id="147" name="Group 1">
            <a:extLst>
              <a:ext uri="{FF2B5EF4-FFF2-40B4-BE49-F238E27FC236}">
                <a16:creationId xmlns:a16="http://schemas.microsoft.com/office/drawing/2014/main" id="{C030CB38-91F4-4ADE-8D7E-B1FC735391BF}"/>
              </a:ext>
            </a:extLst>
          </p:cNvPr>
          <p:cNvGrpSpPr/>
          <p:nvPr/>
        </p:nvGrpSpPr>
        <p:grpSpPr>
          <a:xfrm>
            <a:off x="10418763" y="1317045"/>
            <a:ext cx="622679" cy="622677"/>
            <a:chOff x="10543579" y="1352309"/>
            <a:chExt cx="622679" cy="622677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D68E25A8-D85C-443B-BF6F-822DCDF4AF53}"/>
                </a:ext>
              </a:extLst>
            </p:cNvPr>
            <p:cNvSpPr/>
            <p:nvPr/>
          </p:nvSpPr>
          <p:spPr>
            <a:xfrm>
              <a:off x="10543579" y="1352309"/>
              <a:ext cx="622679" cy="622677"/>
            </a:xfrm>
            <a:prstGeom prst="ellipse">
              <a:avLst/>
            </a:prstGeom>
            <a:solidFill>
              <a:srgbClr val="4A4A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35" tIns="45667" rIns="91335" bIns="45667" rtlCol="0" anchor="ctr"/>
            <a:lstStyle/>
            <a:p>
              <a:pPr algn="ctr" defTabSz="905308">
                <a:defRPr/>
              </a:pPr>
              <a:endParaRPr lang="pt-PT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49" name="Agrupar 1154">
              <a:extLst>
                <a:ext uri="{FF2B5EF4-FFF2-40B4-BE49-F238E27FC236}">
                  <a16:creationId xmlns:a16="http://schemas.microsoft.com/office/drawing/2014/main" id="{DF6A3D79-1F82-4F35-B898-44AB0117A97D}"/>
                </a:ext>
              </a:extLst>
            </p:cNvPr>
            <p:cNvGrpSpPr/>
            <p:nvPr/>
          </p:nvGrpSpPr>
          <p:grpSpPr>
            <a:xfrm>
              <a:off x="10656079" y="1471263"/>
              <a:ext cx="397676" cy="384780"/>
              <a:chOff x="6030383" y="4891617"/>
              <a:chExt cx="587375" cy="568326"/>
            </a:xfrm>
          </p:grpSpPr>
          <p:sp>
            <p:nvSpPr>
              <p:cNvPr id="150" name="Oval 1034">
                <a:extLst>
                  <a:ext uri="{FF2B5EF4-FFF2-40B4-BE49-F238E27FC236}">
                    <a16:creationId xmlns:a16="http://schemas.microsoft.com/office/drawing/2014/main" id="{6AAEB1EB-8804-4890-BFC6-FC44629D1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0571" y="5110692"/>
                <a:ext cx="127000" cy="128588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395" tIns="45697" rIns="91395" bIns="45697" numCol="1" anchor="t" anchorCtr="0" compatLnSpc="1">
                <a:prstTxWarp prst="textNoShape">
                  <a:avLst/>
                </a:prstTxWarp>
              </a:bodyPr>
              <a:lstStyle/>
              <a:p>
                <a:pPr defTabSz="456653">
                  <a:defRPr/>
                </a:pPr>
                <a:endParaRPr lang="pt-BR">
                  <a:solidFill>
                    <a:prstClr val="black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51" name="Freeform 1035">
                <a:extLst>
                  <a:ext uri="{FF2B5EF4-FFF2-40B4-BE49-F238E27FC236}">
                    <a16:creationId xmlns:a16="http://schemas.microsoft.com/office/drawing/2014/main" id="{0B34E11F-1261-4F16-A7CB-8D596576B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8483" y="5045605"/>
                <a:ext cx="549275" cy="414338"/>
              </a:xfrm>
              <a:custGeom>
                <a:avLst/>
                <a:gdLst>
                  <a:gd name="T0" fmla="*/ 48 w 172"/>
                  <a:gd name="T1" fmla="*/ 0 h 128"/>
                  <a:gd name="T2" fmla="*/ 38 w 172"/>
                  <a:gd name="T3" fmla="*/ 10 h 128"/>
                  <a:gd name="T4" fmla="*/ 26 w 172"/>
                  <a:gd name="T5" fmla="*/ 6 h 128"/>
                  <a:gd name="T6" fmla="*/ 18 w 172"/>
                  <a:gd name="T7" fmla="*/ 25 h 128"/>
                  <a:gd name="T8" fmla="*/ 30 w 172"/>
                  <a:gd name="T9" fmla="*/ 31 h 128"/>
                  <a:gd name="T10" fmla="*/ 30 w 172"/>
                  <a:gd name="T11" fmla="*/ 47 h 128"/>
                  <a:gd name="T12" fmla="*/ 18 w 172"/>
                  <a:gd name="T13" fmla="*/ 53 h 128"/>
                  <a:gd name="T14" fmla="*/ 26 w 172"/>
                  <a:gd name="T15" fmla="*/ 72 h 128"/>
                  <a:gd name="T16" fmla="*/ 38 w 172"/>
                  <a:gd name="T17" fmla="*/ 69 h 128"/>
                  <a:gd name="T18" fmla="*/ 50 w 172"/>
                  <a:gd name="T19" fmla="*/ 80 h 128"/>
                  <a:gd name="T20" fmla="*/ 46 w 172"/>
                  <a:gd name="T21" fmla="*/ 92 h 128"/>
                  <a:gd name="T22" fmla="*/ 65 w 172"/>
                  <a:gd name="T23" fmla="*/ 100 h 128"/>
                  <a:gd name="T24" fmla="*/ 71 w 172"/>
                  <a:gd name="T25" fmla="*/ 89 h 128"/>
                  <a:gd name="T26" fmla="*/ 104 w 172"/>
                  <a:gd name="T27" fmla="*/ 92 h 128"/>
                  <a:gd name="T28" fmla="*/ 144 w 172"/>
                  <a:gd name="T29" fmla="*/ 92 h 128"/>
                  <a:gd name="T30" fmla="*/ 144 w 172"/>
                  <a:gd name="T31" fmla="*/ 84 h 128"/>
                  <a:gd name="T32" fmla="*/ 172 w 172"/>
                  <a:gd name="T33" fmla="*/ 104 h 128"/>
                  <a:gd name="T34" fmla="*/ 144 w 172"/>
                  <a:gd name="T35" fmla="*/ 128 h 128"/>
                  <a:gd name="T36" fmla="*/ 144 w 172"/>
                  <a:gd name="T37" fmla="*/ 120 h 128"/>
                  <a:gd name="T38" fmla="*/ 76 w 172"/>
                  <a:gd name="T39" fmla="*/ 120 h 128"/>
                  <a:gd name="T40" fmla="*/ 0 w 172"/>
                  <a:gd name="T41" fmla="*/ 44 h 128"/>
                  <a:gd name="T42" fmla="*/ 1 w 172"/>
                  <a:gd name="T43" fmla="*/ 3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2" h="128">
                    <a:moveTo>
                      <a:pt x="48" y="0"/>
                    </a:moveTo>
                    <a:cubicBezTo>
                      <a:pt x="44" y="3"/>
                      <a:pt x="41" y="6"/>
                      <a:pt x="38" y="1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9" y="36"/>
                      <a:pt x="29" y="42"/>
                      <a:pt x="30" y="47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42" y="73"/>
                      <a:pt x="46" y="77"/>
                      <a:pt x="50" y="80"/>
                    </a:cubicBezTo>
                    <a:cubicBezTo>
                      <a:pt x="46" y="92"/>
                      <a:pt x="46" y="92"/>
                      <a:pt x="46" y="92"/>
                    </a:cubicBezTo>
                    <a:cubicBezTo>
                      <a:pt x="65" y="100"/>
                      <a:pt x="65" y="100"/>
                      <a:pt x="65" y="100"/>
                    </a:cubicBezTo>
                    <a:cubicBezTo>
                      <a:pt x="71" y="89"/>
                      <a:pt x="71" y="89"/>
                      <a:pt x="71" y="89"/>
                    </a:cubicBezTo>
                    <a:cubicBezTo>
                      <a:pt x="78" y="92"/>
                      <a:pt x="97" y="92"/>
                      <a:pt x="104" y="92"/>
                    </a:cubicBezTo>
                    <a:cubicBezTo>
                      <a:pt x="144" y="92"/>
                      <a:pt x="144" y="92"/>
                      <a:pt x="144" y="92"/>
                    </a:cubicBezTo>
                    <a:cubicBezTo>
                      <a:pt x="144" y="84"/>
                      <a:pt x="144" y="84"/>
                      <a:pt x="144" y="84"/>
                    </a:cubicBezTo>
                    <a:cubicBezTo>
                      <a:pt x="172" y="104"/>
                      <a:pt x="172" y="104"/>
                      <a:pt x="172" y="104"/>
                    </a:cubicBezTo>
                    <a:cubicBezTo>
                      <a:pt x="144" y="128"/>
                      <a:pt x="144" y="128"/>
                      <a:pt x="144" y="128"/>
                    </a:cubicBezTo>
                    <a:cubicBezTo>
                      <a:pt x="144" y="120"/>
                      <a:pt x="144" y="120"/>
                      <a:pt x="144" y="120"/>
                    </a:cubicBezTo>
                    <a:cubicBezTo>
                      <a:pt x="76" y="120"/>
                      <a:pt x="76" y="120"/>
                      <a:pt x="76" y="120"/>
                    </a:cubicBezTo>
                    <a:cubicBezTo>
                      <a:pt x="34" y="120"/>
                      <a:pt x="0" y="86"/>
                      <a:pt x="0" y="44"/>
                    </a:cubicBezTo>
                    <a:cubicBezTo>
                      <a:pt x="0" y="40"/>
                      <a:pt x="0" y="36"/>
                      <a:pt x="1" y="32"/>
                    </a:cubicBez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395" tIns="45697" rIns="91395" bIns="45697" numCol="1" anchor="t" anchorCtr="0" compatLnSpc="1">
                <a:prstTxWarp prst="textNoShape">
                  <a:avLst/>
                </a:prstTxWarp>
              </a:bodyPr>
              <a:lstStyle/>
              <a:p>
                <a:pPr defTabSz="456653">
                  <a:defRPr/>
                </a:pPr>
                <a:endParaRPr lang="pt-BR">
                  <a:solidFill>
                    <a:prstClr val="black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152" name="Freeform 1036">
                <a:extLst>
                  <a:ext uri="{FF2B5EF4-FFF2-40B4-BE49-F238E27FC236}">
                    <a16:creationId xmlns:a16="http://schemas.microsoft.com/office/drawing/2014/main" id="{C0B07CB2-F644-4114-B146-432FE6C70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0383" y="4891617"/>
                <a:ext cx="549275" cy="412750"/>
              </a:xfrm>
              <a:custGeom>
                <a:avLst/>
                <a:gdLst>
                  <a:gd name="T0" fmla="*/ 124 w 172"/>
                  <a:gd name="T1" fmla="*/ 128 h 128"/>
                  <a:gd name="T2" fmla="*/ 134 w 172"/>
                  <a:gd name="T3" fmla="*/ 118 h 128"/>
                  <a:gd name="T4" fmla="*/ 146 w 172"/>
                  <a:gd name="T5" fmla="*/ 122 h 128"/>
                  <a:gd name="T6" fmla="*/ 154 w 172"/>
                  <a:gd name="T7" fmla="*/ 103 h 128"/>
                  <a:gd name="T8" fmla="*/ 142 w 172"/>
                  <a:gd name="T9" fmla="*/ 97 h 128"/>
                  <a:gd name="T10" fmla="*/ 142 w 172"/>
                  <a:gd name="T11" fmla="*/ 81 h 128"/>
                  <a:gd name="T12" fmla="*/ 154 w 172"/>
                  <a:gd name="T13" fmla="*/ 75 h 128"/>
                  <a:gd name="T14" fmla="*/ 146 w 172"/>
                  <a:gd name="T15" fmla="*/ 56 h 128"/>
                  <a:gd name="T16" fmla="*/ 134 w 172"/>
                  <a:gd name="T17" fmla="*/ 59 h 128"/>
                  <a:gd name="T18" fmla="*/ 122 w 172"/>
                  <a:gd name="T19" fmla="*/ 48 h 128"/>
                  <a:gd name="T20" fmla="*/ 126 w 172"/>
                  <a:gd name="T21" fmla="*/ 36 h 128"/>
                  <a:gd name="T22" fmla="*/ 107 w 172"/>
                  <a:gd name="T23" fmla="*/ 28 h 128"/>
                  <a:gd name="T24" fmla="*/ 101 w 172"/>
                  <a:gd name="T25" fmla="*/ 39 h 128"/>
                  <a:gd name="T26" fmla="*/ 68 w 172"/>
                  <a:gd name="T27" fmla="*/ 36 h 128"/>
                  <a:gd name="T28" fmla="*/ 28 w 172"/>
                  <a:gd name="T29" fmla="*/ 36 h 128"/>
                  <a:gd name="T30" fmla="*/ 28 w 172"/>
                  <a:gd name="T31" fmla="*/ 44 h 128"/>
                  <a:gd name="T32" fmla="*/ 0 w 172"/>
                  <a:gd name="T33" fmla="*/ 24 h 128"/>
                  <a:gd name="T34" fmla="*/ 28 w 172"/>
                  <a:gd name="T35" fmla="*/ 0 h 128"/>
                  <a:gd name="T36" fmla="*/ 28 w 172"/>
                  <a:gd name="T37" fmla="*/ 8 h 128"/>
                  <a:gd name="T38" fmla="*/ 96 w 172"/>
                  <a:gd name="T39" fmla="*/ 8 h 128"/>
                  <a:gd name="T40" fmla="*/ 172 w 172"/>
                  <a:gd name="T41" fmla="*/ 84 h 128"/>
                  <a:gd name="T42" fmla="*/ 170 w 172"/>
                  <a:gd name="T43" fmla="*/ 10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2" h="128">
                    <a:moveTo>
                      <a:pt x="124" y="128"/>
                    </a:moveTo>
                    <a:cubicBezTo>
                      <a:pt x="128" y="125"/>
                      <a:pt x="131" y="122"/>
                      <a:pt x="134" y="118"/>
                    </a:cubicBezTo>
                    <a:cubicBezTo>
                      <a:pt x="146" y="122"/>
                      <a:pt x="146" y="122"/>
                      <a:pt x="146" y="122"/>
                    </a:cubicBezTo>
                    <a:cubicBezTo>
                      <a:pt x="154" y="103"/>
                      <a:pt x="154" y="103"/>
                      <a:pt x="154" y="103"/>
                    </a:cubicBezTo>
                    <a:cubicBezTo>
                      <a:pt x="142" y="97"/>
                      <a:pt x="142" y="97"/>
                      <a:pt x="142" y="97"/>
                    </a:cubicBezTo>
                    <a:cubicBezTo>
                      <a:pt x="143" y="92"/>
                      <a:pt x="143" y="86"/>
                      <a:pt x="142" y="81"/>
                    </a:cubicBezTo>
                    <a:cubicBezTo>
                      <a:pt x="154" y="75"/>
                      <a:pt x="154" y="75"/>
                      <a:pt x="154" y="75"/>
                    </a:cubicBezTo>
                    <a:cubicBezTo>
                      <a:pt x="146" y="56"/>
                      <a:pt x="146" y="56"/>
                      <a:pt x="146" y="56"/>
                    </a:cubicBezTo>
                    <a:cubicBezTo>
                      <a:pt x="134" y="59"/>
                      <a:pt x="134" y="59"/>
                      <a:pt x="134" y="59"/>
                    </a:cubicBezTo>
                    <a:cubicBezTo>
                      <a:pt x="130" y="55"/>
                      <a:pt x="126" y="51"/>
                      <a:pt x="122" y="48"/>
                    </a:cubicBezTo>
                    <a:cubicBezTo>
                      <a:pt x="126" y="36"/>
                      <a:pt x="126" y="36"/>
                      <a:pt x="126" y="36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94" y="36"/>
                      <a:pt x="75" y="36"/>
                      <a:pt x="68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138" y="8"/>
                      <a:pt x="172" y="42"/>
                      <a:pt x="172" y="84"/>
                    </a:cubicBezTo>
                    <a:cubicBezTo>
                      <a:pt x="172" y="89"/>
                      <a:pt x="171" y="95"/>
                      <a:pt x="170" y="100"/>
                    </a:cubicBez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395" tIns="45697" rIns="91395" bIns="45697" numCol="1" anchor="t" anchorCtr="0" compatLnSpc="1">
                <a:prstTxWarp prst="textNoShape">
                  <a:avLst/>
                </a:prstTxWarp>
              </a:bodyPr>
              <a:lstStyle/>
              <a:p>
                <a:pPr defTabSz="456653">
                  <a:defRPr/>
                </a:pPr>
                <a:endParaRPr lang="pt-BR">
                  <a:solidFill>
                    <a:prstClr val="black"/>
                  </a:solidFill>
                  <a:latin typeface="Montserrat" panose="00000500000000000000" pitchFamily="2" charset="0"/>
                </a:endParaRPr>
              </a:p>
            </p:txBody>
          </p:sp>
        </p:grpSp>
      </p:grpSp>
      <p:sp>
        <p:nvSpPr>
          <p:cNvPr id="153" name="Rectângulo 86">
            <a:extLst>
              <a:ext uri="{FF2B5EF4-FFF2-40B4-BE49-F238E27FC236}">
                <a16:creationId xmlns:a16="http://schemas.microsoft.com/office/drawing/2014/main" id="{63070487-281D-4264-922E-A605BEB196CA}"/>
              </a:ext>
            </a:extLst>
          </p:cNvPr>
          <p:cNvSpPr/>
          <p:nvPr/>
        </p:nvSpPr>
        <p:spPr>
          <a:xfrm>
            <a:off x="383423" y="5502555"/>
            <a:ext cx="10462841" cy="752060"/>
          </a:xfrm>
          <a:prstGeom prst="rect">
            <a:avLst/>
          </a:prstGeom>
        </p:spPr>
        <p:txBody>
          <a:bodyPr wrap="square" lIns="84767" tIns="42384" rIns="84767" bIns="42384">
            <a:spAutoFit/>
          </a:bodyPr>
          <a:lstStyle/>
          <a:p>
            <a:pPr defTabSz="905308">
              <a:lnSpc>
                <a:spcPct val="150000"/>
              </a:lnSpc>
              <a:defRPr/>
            </a:pPr>
            <a:r>
              <a:rPr lang="pt-PT" sz="1000" b="1" dirty="0">
                <a:solidFill>
                  <a:srgbClr val="96A4AC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CUSTOMIZATION OF:</a:t>
            </a:r>
          </a:p>
          <a:p>
            <a:pPr defTabSz="905308">
              <a:lnSpc>
                <a:spcPct val="150000"/>
              </a:lnSpc>
              <a:defRPr/>
            </a:pPr>
            <a:r>
              <a:rPr lang="pt-PT" sz="1000" dirty="0">
                <a:solidFill>
                  <a:srgbClr val="96A4AC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• </a:t>
            </a:r>
            <a:r>
              <a:rPr lang="pt-PT" sz="1000" dirty="0" err="1">
                <a:solidFill>
                  <a:srgbClr val="96A4AC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Host</a:t>
            </a:r>
            <a:r>
              <a:rPr lang="pt-PT" sz="1000" dirty="0">
                <a:solidFill>
                  <a:srgbClr val="96A4AC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to </a:t>
            </a:r>
            <a:r>
              <a:rPr lang="pt-PT" sz="1000" dirty="0" err="1">
                <a:solidFill>
                  <a:srgbClr val="96A4AC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Host</a:t>
            </a:r>
            <a:r>
              <a:rPr lang="pt-PT" sz="1000" dirty="0">
                <a:solidFill>
                  <a:srgbClr val="96A4AC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t-PT" sz="1000" dirty="0" err="1">
                <a:solidFill>
                  <a:srgbClr val="96A4AC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solutions</a:t>
            </a:r>
            <a:r>
              <a:rPr lang="pt-PT" sz="1000" dirty="0">
                <a:solidFill>
                  <a:srgbClr val="96A4AC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;</a:t>
            </a:r>
          </a:p>
          <a:p>
            <a:pPr defTabSz="905308">
              <a:lnSpc>
                <a:spcPct val="150000"/>
              </a:lnSpc>
              <a:defRPr/>
            </a:pPr>
            <a:r>
              <a:rPr lang="pt-PT" sz="1000" dirty="0">
                <a:solidFill>
                  <a:srgbClr val="96A4AC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*</a:t>
            </a:r>
            <a:r>
              <a:rPr lang="en-US" sz="1000" dirty="0">
                <a:solidFill>
                  <a:srgbClr val="96A4AC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Solutions for the Supplier Ecosystem, whether in </a:t>
            </a:r>
            <a:r>
              <a:rPr lang="en-US" sz="1000" dirty="0" err="1">
                <a:solidFill>
                  <a:srgbClr val="96A4AC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transactionality</a:t>
            </a:r>
            <a:r>
              <a:rPr lang="en-US" sz="1000" dirty="0">
                <a:solidFill>
                  <a:srgbClr val="96A4AC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or in the availability of liquidity and trade finance facilities.</a:t>
            </a:r>
            <a:endParaRPr lang="pt-PT" sz="1000" dirty="0">
              <a:solidFill>
                <a:srgbClr val="96A4AC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383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71EC1DBB-6808-44CF-86F8-6E4D442391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514689">
                  <a:alpha val="84000"/>
                </a:srgbClr>
              </a:gs>
              <a:gs pos="100000">
                <a:srgbClr val="1B365D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86982ED-7DEA-4A02-89E5-ABF81C6D7E51}"/>
              </a:ext>
            </a:extLst>
          </p:cNvPr>
          <p:cNvSpPr/>
          <p:nvPr/>
        </p:nvSpPr>
        <p:spPr>
          <a:xfrm>
            <a:off x="0" y="1"/>
            <a:ext cx="12192000" cy="298174"/>
          </a:xfrm>
          <a:prstGeom prst="rect">
            <a:avLst/>
          </a:prstGeom>
          <a:solidFill>
            <a:srgbClr val="D1005D"/>
          </a:solidFill>
          <a:ln>
            <a:solidFill>
              <a:srgbClr val="D1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" name="Imagem 8">
            <a:extLst>
              <a:ext uri="{FF2B5EF4-FFF2-40B4-BE49-F238E27FC236}">
                <a16:creationId xmlns:a16="http://schemas.microsoft.com/office/drawing/2014/main" id="{A4270C4D-247D-4012-8890-9D46B9E9394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13" y="2039774"/>
            <a:ext cx="7083735" cy="66021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3864A5-1FAA-4DF6-8753-B7E774A478F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</a:blip>
          <a:stretch>
            <a:fillRect/>
          </a:stretch>
        </p:blipFill>
        <p:spPr>
          <a:xfrm>
            <a:off x="4453352" y="2693719"/>
            <a:ext cx="3285296" cy="147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8338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C25CDB-35CB-424E-829E-71BF22065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5"/>
            <a:ext cx="12192000" cy="5107625"/>
          </a:xfrm>
          <a:prstGeom prst="rect">
            <a:avLst/>
          </a:prstGeom>
        </p:spPr>
      </p:pic>
      <p:sp>
        <p:nvSpPr>
          <p:cNvPr id="33" name="Retângulo 32">
            <a:extLst>
              <a:ext uri="{FF2B5EF4-FFF2-40B4-BE49-F238E27FC236}">
                <a16:creationId xmlns:a16="http://schemas.microsoft.com/office/drawing/2014/main" id="{04D5DA8C-7472-49F6-A086-CA284179E16E}"/>
              </a:ext>
            </a:extLst>
          </p:cNvPr>
          <p:cNvSpPr/>
          <p:nvPr/>
        </p:nvSpPr>
        <p:spPr>
          <a:xfrm>
            <a:off x="0" y="3331029"/>
            <a:ext cx="12192000" cy="3526971"/>
          </a:xfrm>
          <a:prstGeom prst="rect">
            <a:avLst/>
          </a:prstGeom>
          <a:gradFill>
            <a:gsLst>
              <a:gs pos="0">
                <a:srgbClr val="514689"/>
              </a:gs>
              <a:gs pos="100000">
                <a:srgbClr val="1B365D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Retângulo 32">
            <a:extLst>
              <a:ext uri="{FF2B5EF4-FFF2-40B4-BE49-F238E27FC236}">
                <a16:creationId xmlns:a16="http://schemas.microsoft.com/office/drawing/2014/main" id="{31C9A05C-59DD-4A0F-A289-7B644E814EC5}"/>
              </a:ext>
            </a:extLst>
          </p:cNvPr>
          <p:cNvSpPr/>
          <p:nvPr/>
        </p:nvSpPr>
        <p:spPr>
          <a:xfrm>
            <a:off x="0" y="6092890"/>
            <a:ext cx="12192000" cy="765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4" name="CaixaDeTexto 2">
            <a:extLst>
              <a:ext uri="{FF2B5EF4-FFF2-40B4-BE49-F238E27FC236}">
                <a16:creationId xmlns:a16="http://schemas.microsoft.com/office/drawing/2014/main" id="{CBE1BFA0-2A28-43BC-8C81-492D06F39DE4}"/>
              </a:ext>
            </a:extLst>
          </p:cNvPr>
          <p:cNvSpPr txBox="1"/>
          <p:nvPr/>
        </p:nvSpPr>
        <p:spPr>
          <a:xfrm>
            <a:off x="666749" y="2356464"/>
            <a:ext cx="3895523" cy="836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09504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Montserrat" panose="00000500000000000000" pitchFamily="2" charset="0"/>
                <a:ea typeface="Verdana" panose="020B0604030504040204" pitchFamily="34" charset="0"/>
                <a:cs typeface="Arial" panose="020B0604020202020204" pitchFamily="34" charset="0"/>
              </a:rPr>
              <a:t>Content 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Montserrat" panose="00000500000000000000" pitchFamily="2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C7097117-CE82-4545-91EC-71E80E19753E}"/>
              </a:ext>
            </a:extLst>
          </p:cNvPr>
          <p:cNvSpPr/>
          <p:nvPr/>
        </p:nvSpPr>
        <p:spPr>
          <a:xfrm rot="5400000">
            <a:off x="5966952" y="-5966952"/>
            <a:ext cx="252000" cy="12185904"/>
          </a:xfrm>
          <a:prstGeom prst="rect">
            <a:avLst/>
          </a:prstGeom>
          <a:solidFill>
            <a:srgbClr val="D1005D"/>
          </a:solidFill>
          <a:ln>
            <a:solidFill>
              <a:srgbClr val="D1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5D18843-F13B-48D4-ABD8-FB62780A5DE1}"/>
              </a:ext>
            </a:extLst>
          </p:cNvPr>
          <p:cNvGrpSpPr/>
          <p:nvPr/>
        </p:nvGrpSpPr>
        <p:grpSpPr>
          <a:xfrm>
            <a:off x="532259" y="3934302"/>
            <a:ext cx="6148459" cy="589392"/>
            <a:chOff x="532259" y="3868869"/>
            <a:chExt cx="6148459" cy="589392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97AA9327-1C97-4032-B7B9-384630055F6E}"/>
                </a:ext>
              </a:extLst>
            </p:cNvPr>
            <p:cNvSpPr/>
            <p:nvPr/>
          </p:nvSpPr>
          <p:spPr>
            <a:xfrm>
              <a:off x="532259" y="3868869"/>
              <a:ext cx="1241112" cy="489844"/>
            </a:xfrm>
            <a:prstGeom prst="roundRect">
              <a:avLst>
                <a:gd name="adj" fmla="val 50000"/>
              </a:avLst>
            </a:prstGeom>
            <a:solidFill>
              <a:srgbClr val="D1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b="1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01</a:t>
              </a:r>
              <a:endParaRPr lang="pt-PT" sz="3200" b="1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CaixaDeTexto 145">
              <a:extLst>
                <a:ext uri="{FF2B5EF4-FFF2-40B4-BE49-F238E27FC236}">
                  <a16:creationId xmlns:a16="http://schemas.microsoft.com/office/drawing/2014/main" id="{AB7CE472-48C2-4DCA-8972-7D960CC2C13B}"/>
                </a:ext>
              </a:extLst>
            </p:cNvPr>
            <p:cNvSpPr txBox="1"/>
            <p:nvPr/>
          </p:nvSpPr>
          <p:spPr>
            <a:xfrm>
              <a:off x="1850518" y="3868869"/>
              <a:ext cx="4830200" cy="589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54">
                <a:lnSpc>
                  <a:spcPct val="85000"/>
                </a:lnSpc>
              </a:pPr>
              <a:r>
                <a:rPr lang="pt-BR" sz="2400" b="1" dirty="0">
                  <a:solidFill>
                    <a:schemeClr val="bg1"/>
                  </a:solidFill>
                  <a:latin typeface="Montserrat" panose="00000500000000000000" pitchFamily="2" charset="0"/>
                  <a:ea typeface="Verdana" panose="020B0604030504040204" pitchFamily="34" charset="0"/>
                  <a:cs typeface="Arial" panose="020B0604020202020204" pitchFamily="34" charset="0"/>
                </a:rPr>
                <a:t>BANKING SECTOR </a:t>
              </a:r>
            </a:p>
            <a:p>
              <a:pPr defTabSz="457154">
                <a:lnSpc>
                  <a:spcPct val="85000"/>
                </a:lnSpc>
              </a:pPr>
              <a:r>
                <a:rPr lang="pt-BR" sz="1400" dirty="0">
                  <a:solidFill>
                    <a:schemeClr val="bg1"/>
                  </a:solidFill>
                  <a:latin typeface="Montserrat" panose="00000500000000000000" pitchFamily="2" charset="0"/>
                  <a:ea typeface="Verdana" panose="020B0604030504040204" pitchFamily="34" charset="0"/>
                  <a:cs typeface="Arial" panose="020B0604020202020204" pitchFamily="34" charset="0"/>
                </a:rPr>
                <a:t>PERFORMANCE INDICATORS 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21A2CE2-F0B5-4092-A3C0-4F69442EE0D4}"/>
              </a:ext>
            </a:extLst>
          </p:cNvPr>
          <p:cNvGrpSpPr/>
          <p:nvPr/>
        </p:nvGrpSpPr>
        <p:grpSpPr>
          <a:xfrm>
            <a:off x="532259" y="4778179"/>
            <a:ext cx="6148459" cy="589392"/>
            <a:chOff x="532259" y="3868869"/>
            <a:chExt cx="6148459" cy="589392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1C80F324-0602-403A-89C7-2BA7C19470B9}"/>
                </a:ext>
              </a:extLst>
            </p:cNvPr>
            <p:cNvSpPr/>
            <p:nvPr/>
          </p:nvSpPr>
          <p:spPr>
            <a:xfrm>
              <a:off x="532259" y="3868869"/>
              <a:ext cx="1241112" cy="489844"/>
            </a:xfrm>
            <a:prstGeom prst="roundRect">
              <a:avLst>
                <a:gd name="adj" fmla="val 50000"/>
              </a:avLst>
            </a:prstGeom>
            <a:solidFill>
              <a:srgbClr val="D1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b="1" dirty="0">
                  <a:solidFill>
                    <a:schemeClr val="bg1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02</a:t>
              </a:r>
              <a:endParaRPr lang="pt-PT" sz="3200" b="1" dirty="0"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CaixaDeTexto 145">
              <a:extLst>
                <a:ext uri="{FF2B5EF4-FFF2-40B4-BE49-F238E27FC236}">
                  <a16:creationId xmlns:a16="http://schemas.microsoft.com/office/drawing/2014/main" id="{12CEAB42-FF98-483E-A85C-5EF93BA5E813}"/>
                </a:ext>
              </a:extLst>
            </p:cNvPr>
            <p:cNvSpPr txBox="1"/>
            <p:nvPr/>
          </p:nvSpPr>
          <p:spPr>
            <a:xfrm>
              <a:off x="1850518" y="3868869"/>
              <a:ext cx="4830200" cy="589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54">
                <a:lnSpc>
                  <a:spcPct val="85000"/>
                </a:lnSpc>
              </a:pPr>
              <a:r>
                <a:rPr lang="pt-BR" sz="2400" b="1" dirty="0">
                  <a:solidFill>
                    <a:schemeClr val="bg1"/>
                  </a:solidFill>
                  <a:latin typeface="Montserrat" panose="00000500000000000000" pitchFamily="2" charset="0"/>
                  <a:ea typeface="Verdana" panose="020B0604030504040204" pitchFamily="34" charset="0"/>
                  <a:cs typeface="Arial" panose="020B0604020202020204" pitchFamily="34" charset="0"/>
                </a:rPr>
                <a:t>MILLENNIUM BIM </a:t>
              </a:r>
            </a:p>
            <a:p>
              <a:pPr defTabSz="457154">
                <a:lnSpc>
                  <a:spcPct val="85000"/>
                </a:lnSpc>
              </a:pPr>
              <a:r>
                <a:rPr lang="pt-BR" sz="1400" dirty="0">
                  <a:solidFill>
                    <a:schemeClr val="bg1"/>
                  </a:solidFill>
                  <a:latin typeface="Montserrat" panose="00000500000000000000" pitchFamily="2" charset="0"/>
                  <a:ea typeface="Verdana" panose="020B0604030504040204" pitchFamily="34" charset="0"/>
                  <a:cs typeface="Arial" panose="020B0604020202020204" pitchFamily="34" charset="0"/>
                </a:rPr>
                <a:t>CONTRIBUTION TO THE ECONOMY</a:t>
              </a:r>
            </a:p>
          </p:txBody>
        </p:sp>
      </p:grpSp>
      <p:pic>
        <p:nvPicPr>
          <p:cNvPr id="41" name="Imagem 20" descr="Uma imagem com texto, captura de ecrã, Tipo de letra, design gráfico&#10;&#10;Descrição gerada automaticamente">
            <a:extLst>
              <a:ext uri="{FF2B5EF4-FFF2-40B4-BE49-F238E27FC236}">
                <a16:creationId xmlns:a16="http://schemas.microsoft.com/office/drawing/2014/main" id="{6EB9887F-93A4-4DF9-BAF9-D404250F75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52" t="4023" r="13191" b="80623"/>
          <a:stretch/>
        </p:blipFill>
        <p:spPr>
          <a:xfrm>
            <a:off x="9811573" y="6199270"/>
            <a:ext cx="2231530" cy="52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8849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>
            <a:extLst>
              <a:ext uri="{FF2B5EF4-FFF2-40B4-BE49-F238E27FC236}">
                <a16:creationId xmlns:a16="http://schemas.microsoft.com/office/drawing/2014/main" id="{14727343-5118-4BF8-960D-262DE8498D33}"/>
              </a:ext>
            </a:extLst>
          </p:cNvPr>
          <p:cNvSpPr/>
          <p:nvPr/>
        </p:nvSpPr>
        <p:spPr>
          <a:xfrm>
            <a:off x="0" y="4264090"/>
            <a:ext cx="12192000" cy="2593910"/>
          </a:xfrm>
          <a:prstGeom prst="rect">
            <a:avLst/>
          </a:prstGeom>
          <a:gradFill>
            <a:gsLst>
              <a:gs pos="0">
                <a:srgbClr val="514689"/>
              </a:gs>
              <a:gs pos="100000">
                <a:srgbClr val="1B365D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ixaDeTexto 2">
            <a:extLst>
              <a:ext uri="{FF2B5EF4-FFF2-40B4-BE49-F238E27FC236}">
                <a16:creationId xmlns:a16="http://schemas.microsoft.com/office/drawing/2014/main" id="{5E8518DF-3838-4133-B264-97D6F92C3E14}"/>
              </a:ext>
            </a:extLst>
          </p:cNvPr>
          <p:cNvSpPr txBox="1"/>
          <p:nvPr/>
        </p:nvSpPr>
        <p:spPr>
          <a:xfrm>
            <a:off x="1854103" y="4810587"/>
            <a:ext cx="818521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09504">
              <a:lnSpc>
                <a:spcPct val="90000"/>
              </a:lnSpc>
              <a:defRPr/>
            </a:pPr>
            <a:r>
              <a:rPr lang="pt-BR" sz="4800" b="1" dirty="0">
                <a:solidFill>
                  <a:schemeClr val="bg1"/>
                </a:solidFill>
                <a:latin typeface="Montserrat" pitchFamily="2" charset="0"/>
                <a:ea typeface="Tahoma" panose="020B0604030504040204" pitchFamily="34" charset="0"/>
                <a:cs typeface="Arial" panose="020B0604020202020204" pitchFamily="34" charset="0"/>
              </a:rPr>
              <a:t>Banking Sector </a:t>
            </a:r>
          </a:p>
          <a:p>
            <a:pPr lvl="0" defTabSz="509504">
              <a:lnSpc>
                <a:spcPct val="90000"/>
              </a:lnSpc>
              <a:defRPr/>
            </a:pPr>
            <a:r>
              <a:rPr lang="pt-PT" sz="2400" dirty="0">
                <a:solidFill>
                  <a:schemeClr val="bg1"/>
                </a:solidFill>
                <a:highlight>
                  <a:srgbClr val="D1005D"/>
                </a:highlight>
                <a:latin typeface="Montserrat" pitchFamily="2" charset="0"/>
                <a:ea typeface="Tahoma" panose="020B0604030504040204" pitchFamily="34" charset="0"/>
                <a:cs typeface="Arial" panose="020B0604020202020204" pitchFamily="34" charset="0"/>
              </a:rPr>
              <a:t>PERFORMANCE INDICATORS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124818D-9186-4896-B00C-E72F35B658BC}"/>
              </a:ext>
            </a:extLst>
          </p:cNvPr>
          <p:cNvSpPr txBox="1"/>
          <p:nvPr/>
        </p:nvSpPr>
        <p:spPr>
          <a:xfrm>
            <a:off x="508221" y="4863910"/>
            <a:ext cx="1180620" cy="1015663"/>
          </a:xfrm>
          <a:prstGeom prst="rect">
            <a:avLst/>
          </a:prstGeom>
          <a:solidFill>
            <a:srgbClr val="D1005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endParaRPr kumimoji="0" lang="pt-PT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0" name="Retângulo 10">
            <a:extLst>
              <a:ext uri="{FF2B5EF4-FFF2-40B4-BE49-F238E27FC236}">
                <a16:creationId xmlns:a16="http://schemas.microsoft.com/office/drawing/2014/main" id="{EEC74B35-C29E-403A-A1F9-2E35CB4B4E84}"/>
              </a:ext>
            </a:extLst>
          </p:cNvPr>
          <p:cNvSpPr/>
          <p:nvPr/>
        </p:nvSpPr>
        <p:spPr>
          <a:xfrm rot="5400000">
            <a:off x="5872065" y="538066"/>
            <a:ext cx="447869" cy="12192000"/>
          </a:xfrm>
          <a:prstGeom prst="rect">
            <a:avLst/>
          </a:prstGeom>
          <a:solidFill>
            <a:srgbClr val="D1005D"/>
          </a:solidFill>
          <a:ln>
            <a:solidFill>
              <a:srgbClr val="D1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02384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72F47CC-1C72-4B6D-975B-5F14686345B5}"/>
              </a:ext>
            </a:extLst>
          </p:cNvPr>
          <p:cNvSpPr/>
          <p:nvPr/>
        </p:nvSpPr>
        <p:spPr>
          <a:xfrm>
            <a:off x="0" y="0"/>
            <a:ext cx="12192000" cy="972090"/>
          </a:xfrm>
          <a:prstGeom prst="rect">
            <a:avLst/>
          </a:prstGeom>
          <a:gradFill>
            <a:gsLst>
              <a:gs pos="0">
                <a:srgbClr val="514689"/>
              </a:gs>
              <a:gs pos="100000">
                <a:srgbClr val="1B365D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95A4E21-483B-403C-AFD4-16B08F7D21E0}"/>
              </a:ext>
            </a:extLst>
          </p:cNvPr>
          <p:cNvSpPr txBox="1"/>
          <p:nvPr/>
        </p:nvSpPr>
        <p:spPr>
          <a:xfrm>
            <a:off x="370091" y="136773"/>
            <a:ext cx="11525920" cy="68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R="0" lvl="0" indent="0" algn="just" defTabSz="509504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5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400" dirty="0">
                <a:latin typeface="Montserrat" pitchFamily="2" charset="0"/>
                <a:cs typeface="Arial" panose="020B0604020202020204" pitchFamily="34" charset="0"/>
              </a:rPr>
              <a:t>Financial inclusion showed increasing across the country, as a result of on-going investments in improving banking services</a:t>
            </a:r>
            <a:endParaRPr lang="pt-PT" sz="2400" dirty="0">
              <a:latin typeface="Montserrat" pitchFamily="2" charset="0"/>
              <a:cs typeface="Arial" panose="020B060402020202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D30C8FE-589F-43E3-B31C-CF9B7B37DFEB}"/>
              </a:ext>
            </a:extLst>
          </p:cNvPr>
          <p:cNvSpPr/>
          <p:nvPr/>
        </p:nvSpPr>
        <p:spPr>
          <a:xfrm>
            <a:off x="3128241" y="3743007"/>
            <a:ext cx="6211066" cy="2315072"/>
          </a:xfrm>
          <a:prstGeom prst="roundRect">
            <a:avLst>
              <a:gd name="adj" fmla="val 2697"/>
            </a:avLst>
          </a:prstGeom>
          <a:solidFill>
            <a:schemeClr val="bg1"/>
          </a:solidFill>
          <a:ln>
            <a:noFill/>
          </a:ln>
          <a:effectLst>
            <a:outerShdw blurRad="177800" dist="114300" dir="9000000" algn="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>
              <a:latin typeface="Trebuchet MS" panose="020B0603020202020204" pitchFamily="34" charset="0"/>
            </a:endParaRPr>
          </a:p>
        </p:txBody>
      </p:sp>
      <p:sp>
        <p:nvSpPr>
          <p:cNvPr id="40" name="CaixaDeTexto 31">
            <a:extLst>
              <a:ext uri="{FF2B5EF4-FFF2-40B4-BE49-F238E27FC236}">
                <a16:creationId xmlns:a16="http://schemas.microsoft.com/office/drawing/2014/main" id="{57854C0C-700D-4AB8-90CB-77D285CD9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036" y="6517924"/>
            <a:ext cx="3415708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5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Source</a:t>
            </a:r>
            <a:r>
              <a:rPr kumimoji="0" lang="pt-PT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: </a:t>
            </a:r>
            <a:r>
              <a:rPr lang="pt-PT" sz="1050" kern="0" dirty="0" err="1"/>
              <a:t>Bank</a:t>
            </a:r>
            <a:r>
              <a:rPr lang="pt-PT" sz="1050" kern="0" dirty="0"/>
              <a:t> </a:t>
            </a:r>
            <a:r>
              <a:rPr lang="pt-PT" sz="1050" kern="0" dirty="0" err="1"/>
              <a:t>of</a:t>
            </a:r>
            <a:r>
              <a:rPr lang="pt-PT" sz="1050" kern="0" dirty="0"/>
              <a:t> Mozambique</a:t>
            </a:r>
            <a:endParaRPr kumimoji="0" lang="pt-PT" sz="105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DD3502E-829A-481C-8129-AE053C261C1D}"/>
              </a:ext>
            </a:extLst>
          </p:cNvPr>
          <p:cNvGrpSpPr/>
          <p:nvPr/>
        </p:nvGrpSpPr>
        <p:grpSpPr>
          <a:xfrm>
            <a:off x="434987" y="1108890"/>
            <a:ext cx="5021587" cy="544493"/>
            <a:chOff x="434987" y="1098951"/>
            <a:chExt cx="5021587" cy="544493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4474BBF5-C692-4ED3-BDB1-46B79DE8C3B4}"/>
                </a:ext>
              </a:extLst>
            </p:cNvPr>
            <p:cNvSpPr/>
            <p:nvPr/>
          </p:nvSpPr>
          <p:spPr>
            <a:xfrm>
              <a:off x="434987" y="1098951"/>
              <a:ext cx="5021587" cy="517496"/>
            </a:xfrm>
            <a:prstGeom prst="roundRect">
              <a:avLst>
                <a:gd name="adj" fmla="val 3006"/>
              </a:avLst>
            </a:prstGeom>
            <a:solidFill>
              <a:srgbClr val="D1005D"/>
            </a:solidFill>
            <a:ln>
              <a:solidFill>
                <a:srgbClr val="D100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>
                <a:latin typeface="Trebuchet MS" panose="020B0603020202020204" pitchFamily="34" charset="0"/>
              </a:endParaRPr>
            </a:p>
          </p:txBody>
        </p:sp>
        <p:sp>
          <p:nvSpPr>
            <p:cNvPr id="4" name="CaixaDeTexto 33">
              <a:extLst>
                <a:ext uri="{FF2B5EF4-FFF2-40B4-BE49-F238E27FC236}">
                  <a16:creationId xmlns:a16="http://schemas.microsoft.com/office/drawing/2014/main" id="{84842254-B674-4388-B244-0065504733F3}"/>
                </a:ext>
              </a:extLst>
            </p:cNvPr>
            <p:cNvSpPr txBox="1"/>
            <p:nvPr/>
          </p:nvSpPr>
          <p:spPr>
            <a:xfrm>
              <a:off x="531898" y="1120224"/>
              <a:ext cx="26218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b="1" dirty="0" err="1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Banking</a:t>
              </a:r>
              <a:r>
                <a:rPr lang="pt-PT" sz="1600" b="1" dirty="0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 </a:t>
              </a:r>
              <a:r>
                <a:rPr lang="pt-PT" sz="1600" b="1" dirty="0" err="1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Cards</a:t>
              </a:r>
              <a:r>
                <a:rPr lang="pt-PT" sz="1600" b="1" dirty="0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 </a:t>
              </a:r>
            </a:p>
            <a:p>
              <a:r>
                <a:rPr lang="pt-PT" sz="1200" dirty="0" err="1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Million</a:t>
              </a:r>
              <a:endParaRPr lang="pt-PT" sz="1100" dirty="0">
                <a:solidFill>
                  <a:schemeClr val="bg1"/>
                </a:solidFill>
                <a:latin typeface="Montserrat" pitchFamily="2" charset="0"/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3A1569B-FF41-48E2-816F-5D6D6FADE6EA}"/>
              </a:ext>
            </a:extLst>
          </p:cNvPr>
          <p:cNvGrpSpPr/>
          <p:nvPr/>
        </p:nvGrpSpPr>
        <p:grpSpPr>
          <a:xfrm>
            <a:off x="6412229" y="1115954"/>
            <a:ext cx="5021587" cy="544493"/>
            <a:chOff x="434987" y="1098951"/>
            <a:chExt cx="5021587" cy="544493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7ECD6450-00CC-4C36-94F2-4A131B28BDB1}"/>
                </a:ext>
              </a:extLst>
            </p:cNvPr>
            <p:cNvSpPr/>
            <p:nvPr/>
          </p:nvSpPr>
          <p:spPr>
            <a:xfrm>
              <a:off x="434987" y="1098951"/>
              <a:ext cx="5021587" cy="517496"/>
            </a:xfrm>
            <a:prstGeom prst="roundRect">
              <a:avLst>
                <a:gd name="adj" fmla="val 3006"/>
              </a:avLst>
            </a:prstGeom>
            <a:solidFill>
              <a:srgbClr val="D1005D"/>
            </a:solidFill>
            <a:ln>
              <a:solidFill>
                <a:srgbClr val="D100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>
                <a:latin typeface="Trebuchet MS" panose="020B0603020202020204" pitchFamily="34" charset="0"/>
              </a:endParaRPr>
            </a:p>
          </p:txBody>
        </p:sp>
        <p:sp>
          <p:nvSpPr>
            <p:cNvPr id="50" name="CaixaDeTexto 33">
              <a:extLst>
                <a:ext uri="{FF2B5EF4-FFF2-40B4-BE49-F238E27FC236}">
                  <a16:creationId xmlns:a16="http://schemas.microsoft.com/office/drawing/2014/main" id="{E19ADC10-46CE-47DB-BDC4-4276CD460BA4}"/>
                </a:ext>
              </a:extLst>
            </p:cNvPr>
            <p:cNvSpPr txBox="1"/>
            <p:nvPr/>
          </p:nvSpPr>
          <p:spPr>
            <a:xfrm>
              <a:off x="531898" y="1120224"/>
              <a:ext cx="26218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b="1" dirty="0" err="1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Banking</a:t>
              </a:r>
              <a:r>
                <a:rPr lang="pt-PT" sz="1600" b="1" dirty="0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 </a:t>
              </a:r>
              <a:r>
                <a:rPr lang="pt-PT" sz="1600" b="1" dirty="0" err="1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Accounts</a:t>
              </a:r>
              <a:endParaRPr lang="pt-PT" sz="1600" b="1" dirty="0">
                <a:solidFill>
                  <a:schemeClr val="bg1"/>
                </a:solidFill>
                <a:latin typeface="Montserrat" pitchFamily="2" charset="0"/>
                <a:cs typeface="Arial" pitchFamily="34" charset="0"/>
              </a:endParaRPr>
            </a:p>
            <a:p>
              <a:r>
                <a:rPr lang="pt-PT" sz="1200" dirty="0" err="1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Million</a:t>
              </a:r>
              <a:endParaRPr lang="pt-PT" sz="1100" dirty="0">
                <a:solidFill>
                  <a:schemeClr val="bg1"/>
                </a:solidFill>
                <a:latin typeface="Montserrat" pitchFamily="2" charset="0"/>
                <a:cs typeface="Arial" pitchFamily="34" charset="0"/>
              </a:endParaRPr>
            </a:p>
          </p:txBody>
        </p:sp>
      </p:grpSp>
      <p:graphicFrame>
        <p:nvGraphicFramePr>
          <p:cNvPr id="56" name="Gráfico 55">
            <a:extLst>
              <a:ext uri="{FF2B5EF4-FFF2-40B4-BE49-F238E27FC236}">
                <a16:creationId xmlns:a16="http://schemas.microsoft.com/office/drawing/2014/main" id="{7B5EC627-91A9-40D3-8D41-1D62069D92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9070090"/>
              </p:ext>
            </p:extLst>
          </p:nvPr>
        </p:nvGraphicFramePr>
        <p:xfrm>
          <a:off x="387846" y="1968897"/>
          <a:ext cx="5220000" cy="1404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7" name="Gráfico 56">
            <a:extLst>
              <a:ext uri="{FF2B5EF4-FFF2-40B4-BE49-F238E27FC236}">
                <a16:creationId xmlns:a16="http://schemas.microsoft.com/office/drawing/2014/main" id="{A9F2DFDD-0022-485F-85C0-DE463847AA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6434245"/>
              </p:ext>
            </p:extLst>
          </p:nvPr>
        </p:nvGraphicFramePr>
        <p:xfrm>
          <a:off x="6412229" y="1968897"/>
          <a:ext cx="5220000" cy="1404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8" name="Group 53">
            <a:extLst>
              <a:ext uri="{FF2B5EF4-FFF2-40B4-BE49-F238E27FC236}">
                <a16:creationId xmlns:a16="http://schemas.microsoft.com/office/drawing/2014/main" id="{583F7F11-96BD-4246-B969-CEBCACD3271F}"/>
              </a:ext>
            </a:extLst>
          </p:cNvPr>
          <p:cNvGrpSpPr/>
          <p:nvPr/>
        </p:nvGrpSpPr>
        <p:grpSpPr>
          <a:xfrm>
            <a:off x="877653" y="1941692"/>
            <a:ext cx="4321437" cy="175583"/>
            <a:chOff x="2567761" y="5041712"/>
            <a:chExt cx="657575" cy="233701"/>
          </a:xfrm>
        </p:grpSpPr>
        <p:cxnSp>
          <p:nvCxnSpPr>
            <p:cNvPr id="59" name="Straight Connector 17">
              <a:extLst>
                <a:ext uri="{FF2B5EF4-FFF2-40B4-BE49-F238E27FC236}">
                  <a16:creationId xmlns:a16="http://schemas.microsoft.com/office/drawing/2014/main" id="{4ECCA09F-B548-454B-8B22-7DC2AF969FD1}"/>
                </a:ext>
              </a:extLst>
            </p:cNvPr>
            <p:cNvCxnSpPr>
              <a:cxnSpLocks/>
            </p:cNvCxnSpPr>
            <p:nvPr/>
          </p:nvCxnSpPr>
          <p:spPr>
            <a:xfrm>
              <a:off x="2567761" y="5059413"/>
              <a:ext cx="0" cy="216000"/>
            </a:xfrm>
            <a:prstGeom prst="line">
              <a:avLst/>
            </a:prstGeom>
            <a:ln w="12700">
              <a:solidFill>
                <a:srgbClr val="D1005D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24">
              <a:extLst>
                <a:ext uri="{FF2B5EF4-FFF2-40B4-BE49-F238E27FC236}">
                  <a16:creationId xmlns:a16="http://schemas.microsoft.com/office/drawing/2014/main" id="{96E89118-9DDA-4186-94EB-15E0A6543E5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901336" y="4717712"/>
              <a:ext cx="0" cy="648000"/>
            </a:xfrm>
            <a:prstGeom prst="straightConnector1">
              <a:avLst/>
            </a:prstGeom>
            <a:ln>
              <a:solidFill>
                <a:srgbClr val="D1005D"/>
              </a:solidFill>
              <a:prstDash val="lg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53">
            <a:extLst>
              <a:ext uri="{FF2B5EF4-FFF2-40B4-BE49-F238E27FC236}">
                <a16:creationId xmlns:a16="http://schemas.microsoft.com/office/drawing/2014/main" id="{A3C9BFA2-5122-4C8A-9013-8FEA81130D25}"/>
              </a:ext>
            </a:extLst>
          </p:cNvPr>
          <p:cNvGrpSpPr/>
          <p:nvPr/>
        </p:nvGrpSpPr>
        <p:grpSpPr>
          <a:xfrm>
            <a:off x="6893337" y="1946976"/>
            <a:ext cx="4275597" cy="281424"/>
            <a:chOff x="2567761" y="5041712"/>
            <a:chExt cx="657575" cy="233701"/>
          </a:xfrm>
        </p:grpSpPr>
        <p:cxnSp>
          <p:nvCxnSpPr>
            <p:cNvPr id="62" name="Straight Connector 17">
              <a:extLst>
                <a:ext uri="{FF2B5EF4-FFF2-40B4-BE49-F238E27FC236}">
                  <a16:creationId xmlns:a16="http://schemas.microsoft.com/office/drawing/2014/main" id="{2D1C4BF5-AE76-4F12-86EB-9055600F330D}"/>
                </a:ext>
              </a:extLst>
            </p:cNvPr>
            <p:cNvCxnSpPr>
              <a:cxnSpLocks/>
            </p:cNvCxnSpPr>
            <p:nvPr/>
          </p:nvCxnSpPr>
          <p:spPr>
            <a:xfrm>
              <a:off x="2567761" y="5059413"/>
              <a:ext cx="0" cy="216000"/>
            </a:xfrm>
            <a:prstGeom prst="line">
              <a:avLst/>
            </a:prstGeom>
            <a:ln w="12700">
              <a:solidFill>
                <a:srgbClr val="D1005D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24">
              <a:extLst>
                <a:ext uri="{FF2B5EF4-FFF2-40B4-BE49-F238E27FC236}">
                  <a16:creationId xmlns:a16="http://schemas.microsoft.com/office/drawing/2014/main" id="{2A2EBA69-8D0D-488F-958F-70309377828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901336" y="4717712"/>
              <a:ext cx="0" cy="648000"/>
            </a:xfrm>
            <a:prstGeom prst="straightConnector1">
              <a:avLst/>
            </a:prstGeom>
            <a:ln>
              <a:solidFill>
                <a:srgbClr val="D1005D"/>
              </a:solidFill>
              <a:prstDash val="lg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25">
            <a:extLst>
              <a:ext uri="{FF2B5EF4-FFF2-40B4-BE49-F238E27FC236}">
                <a16:creationId xmlns:a16="http://schemas.microsoft.com/office/drawing/2014/main" id="{F86938C3-43A6-40F7-AAEC-C35CF334C8BB}"/>
              </a:ext>
            </a:extLst>
          </p:cNvPr>
          <p:cNvSpPr txBox="1"/>
          <p:nvPr/>
        </p:nvSpPr>
        <p:spPr>
          <a:xfrm>
            <a:off x="2767924" y="1665489"/>
            <a:ext cx="565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>
                <a:latin typeface="Montserrat" pitchFamily="2" charset="0"/>
              </a:rPr>
              <a:t>1,1x</a:t>
            </a:r>
          </a:p>
        </p:txBody>
      </p:sp>
      <p:sp>
        <p:nvSpPr>
          <p:cNvPr id="75" name="TextBox 25">
            <a:extLst>
              <a:ext uri="{FF2B5EF4-FFF2-40B4-BE49-F238E27FC236}">
                <a16:creationId xmlns:a16="http://schemas.microsoft.com/office/drawing/2014/main" id="{A57DA496-3DC8-466E-BB7B-B94E527CF475}"/>
              </a:ext>
            </a:extLst>
          </p:cNvPr>
          <p:cNvSpPr txBox="1"/>
          <p:nvPr/>
        </p:nvSpPr>
        <p:spPr>
          <a:xfrm>
            <a:off x="8702463" y="1656610"/>
            <a:ext cx="565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>
                <a:latin typeface="Montserrat" pitchFamily="2" charset="0"/>
              </a:rPr>
              <a:t>1,2x</a:t>
            </a:r>
          </a:p>
        </p:txBody>
      </p:sp>
      <p:sp>
        <p:nvSpPr>
          <p:cNvPr id="76" name="CaixaDeTexto 78">
            <a:extLst>
              <a:ext uri="{FF2B5EF4-FFF2-40B4-BE49-F238E27FC236}">
                <a16:creationId xmlns:a16="http://schemas.microsoft.com/office/drawing/2014/main" id="{8C8EC460-EDE4-4A37-A13F-9E3515D18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4122" y="3898114"/>
            <a:ext cx="505617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>
              <a:spcBef>
                <a:spcPct val="20000"/>
              </a:spcBef>
              <a:buClr>
                <a:srgbClr val="D1005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D0067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D0067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D0067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D0067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0067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0067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0067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0067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Clr>
                <a:srgbClr val="E2007A"/>
              </a:buClr>
              <a:buNone/>
            </a:pPr>
            <a:r>
              <a:rPr lang="en-US" altLang="pt-PT" sz="1600" dirty="0">
                <a:latin typeface="Montserrat" pitchFamily="2" charset="0"/>
              </a:rPr>
              <a:t>The </a:t>
            </a:r>
            <a:r>
              <a:rPr lang="en-US" altLang="pt-PT" sz="1600" b="1" dirty="0">
                <a:solidFill>
                  <a:srgbClr val="D1005D"/>
                </a:solidFill>
                <a:latin typeface="Montserrat" pitchFamily="2" charset="0"/>
              </a:rPr>
              <a:t>number of bank accounts grew </a:t>
            </a:r>
            <a:r>
              <a:rPr lang="en-US" altLang="pt-PT" sz="1600" dirty="0">
                <a:latin typeface="Montserrat" pitchFamily="2" charset="0"/>
              </a:rPr>
              <a:t>because of investments in expanding the network of branches and banking agents in the country</a:t>
            </a:r>
            <a:br>
              <a:rPr lang="pt-PT" altLang="pt-PT" sz="1600" dirty="0">
                <a:latin typeface="Montserrat" pitchFamily="2" charset="0"/>
              </a:rPr>
            </a:br>
            <a:br>
              <a:rPr lang="pt-PT" altLang="pt-PT" sz="1600" dirty="0">
                <a:latin typeface="Montserrat" pitchFamily="2" charset="0"/>
              </a:rPr>
            </a:br>
            <a:r>
              <a:rPr lang="pt-PT" altLang="pt-PT" sz="1600" dirty="0">
                <a:latin typeface="Montserrat" pitchFamily="2" charset="0"/>
              </a:rPr>
              <a:t>EMI </a:t>
            </a:r>
            <a:r>
              <a:rPr lang="pt-PT" altLang="pt-PT" sz="1600" dirty="0" err="1">
                <a:latin typeface="Montserrat" pitchFamily="2" charset="0"/>
              </a:rPr>
              <a:t>accelerated</a:t>
            </a:r>
            <a:r>
              <a:rPr lang="pt-PT" altLang="pt-PT" sz="1600" dirty="0">
                <a:latin typeface="Montserrat" pitchFamily="2" charset="0"/>
              </a:rPr>
              <a:t> </a:t>
            </a:r>
            <a:r>
              <a:rPr lang="pt-PT" altLang="pt-PT" sz="1600" b="1" dirty="0">
                <a:solidFill>
                  <a:srgbClr val="D1005D"/>
                </a:solidFill>
                <a:latin typeface="Montserrat" pitchFamily="2" charset="0"/>
              </a:rPr>
              <a:t>financial </a:t>
            </a:r>
            <a:r>
              <a:rPr lang="pt-PT" altLang="pt-PT" sz="1600" b="1" dirty="0" err="1">
                <a:solidFill>
                  <a:srgbClr val="D1005D"/>
                </a:solidFill>
                <a:latin typeface="Montserrat" pitchFamily="2" charset="0"/>
              </a:rPr>
              <a:t>inclusion</a:t>
            </a:r>
            <a:r>
              <a:rPr lang="pt-PT" altLang="pt-PT" sz="1600" b="1" dirty="0">
                <a:solidFill>
                  <a:srgbClr val="D1005D"/>
                </a:solidFill>
                <a:latin typeface="Montserrat" pitchFamily="2" charset="0"/>
              </a:rPr>
              <a:t> </a:t>
            </a:r>
            <a:br>
              <a:rPr lang="pt-PT" altLang="pt-PT" sz="1600" b="1" dirty="0">
                <a:latin typeface="Montserrat" pitchFamily="2" charset="0"/>
              </a:rPr>
            </a:br>
            <a:br>
              <a:rPr lang="pt-PT" altLang="pt-PT" sz="1600" dirty="0">
                <a:latin typeface="Montserrat" pitchFamily="2" charset="0"/>
              </a:rPr>
            </a:br>
            <a:r>
              <a:rPr lang="en-US" altLang="pt-PT" sz="1600" dirty="0">
                <a:latin typeface="Montserrat" pitchFamily="2" charset="0"/>
              </a:rPr>
              <a:t>New players </a:t>
            </a:r>
            <a:r>
              <a:rPr lang="en-US" altLang="pt-PT" sz="1600" b="1" dirty="0">
                <a:solidFill>
                  <a:srgbClr val="D1005D"/>
                </a:solidFill>
                <a:latin typeface="Montserrat" pitchFamily="2" charset="0"/>
              </a:rPr>
              <a:t>has increased competition </a:t>
            </a:r>
            <a:r>
              <a:rPr lang="en-US" altLang="pt-PT" sz="1600" dirty="0">
                <a:latin typeface="Montserrat" pitchFamily="2" charset="0"/>
              </a:rPr>
              <a:t>in the sector</a:t>
            </a:r>
          </a:p>
        </p:txBody>
      </p:sp>
      <p:grpSp>
        <p:nvGrpSpPr>
          <p:cNvPr id="77" name="Group 21">
            <a:extLst>
              <a:ext uri="{FF2B5EF4-FFF2-40B4-BE49-F238E27FC236}">
                <a16:creationId xmlns:a16="http://schemas.microsoft.com/office/drawing/2014/main" id="{882E37D8-AA18-404A-A756-98E66506FEE3}"/>
              </a:ext>
            </a:extLst>
          </p:cNvPr>
          <p:cNvGrpSpPr/>
          <p:nvPr/>
        </p:nvGrpSpPr>
        <p:grpSpPr>
          <a:xfrm>
            <a:off x="3463763" y="4022168"/>
            <a:ext cx="229336" cy="141649"/>
            <a:chOff x="4064000" y="4829287"/>
            <a:chExt cx="215900" cy="133350"/>
          </a:xfrm>
        </p:grpSpPr>
        <p:cxnSp>
          <p:nvCxnSpPr>
            <p:cNvPr id="78" name="Straight Connector 22">
              <a:extLst>
                <a:ext uri="{FF2B5EF4-FFF2-40B4-BE49-F238E27FC236}">
                  <a16:creationId xmlns:a16="http://schemas.microsoft.com/office/drawing/2014/main" id="{63F8E2B0-BDA4-4F6E-B17C-B357FE2F9127}"/>
                </a:ext>
              </a:extLst>
            </p:cNvPr>
            <p:cNvCxnSpPr>
              <a:cxnSpLocks/>
            </p:cNvCxnSpPr>
            <p:nvPr/>
          </p:nvCxnSpPr>
          <p:spPr>
            <a:xfrm>
              <a:off x="4064000" y="4829287"/>
              <a:ext cx="215900" cy="0"/>
            </a:xfrm>
            <a:prstGeom prst="line">
              <a:avLst/>
            </a:prstGeom>
            <a:noFill/>
            <a:ln>
              <a:solidFill>
                <a:srgbClr val="D404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9" name="Straight Connector 23">
              <a:extLst>
                <a:ext uri="{FF2B5EF4-FFF2-40B4-BE49-F238E27FC236}">
                  <a16:creationId xmlns:a16="http://schemas.microsoft.com/office/drawing/2014/main" id="{0C33DEE7-8774-45E2-ACE0-01C6C3AEBEFA}"/>
                </a:ext>
              </a:extLst>
            </p:cNvPr>
            <p:cNvCxnSpPr>
              <a:cxnSpLocks/>
            </p:cNvCxnSpPr>
            <p:nvPr/>
          </p:nvCxnSpPr>
          <p:spPr>
            <a:xfrm>
              <a:off x="4064000" y="4895962"/>
              <a:ext cx="215900" cy="0"/>
            </a:xfrm>
            <a:prstGeom prst="line">
              <a:avLst/>
            </a:prstGeom>
            <a:noFill/>
            <a:ln>
              <a:solidFill>
                <a:srgbClr val="D404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0" name="Straight Connector 24">
              <a:extLst>
                <a:ext uri="{FF2B5EF4-FFF2-40B4-BE49-F238E27FC236}">
                  <a16:creationId xmlns:a16="http://schemas.microsoft.com/office/drawing/2014/main" id="{7704F434-6B45-4B07-AE18-5BB2974340AF}"/>
                </a:ext>
              </a:extLst>
            </p:cNvPr>
            <p:cNvCxnSpPr>
              <a:cxnSpLocks/>
            </p:cNvCxnSpPr>
            <p:nvPr/>
          </p:nvCxnSpPr>
          <p:spPr>
            <a:xfrm>
              <a:off x="4064000" y="4962637"/>
              <a:ext cx="215900" cy="0"/>
            </a:xfrm>
            <a:prstGeom prst="line">
              <a:avLst/>
            </a:prstGeom>
            <a:noFill/>
            <a:ln>
              <a:solidFill>
                <a:srgbClr val="D404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81" name="Group 21">
            <a:extLst>
              <a:ext uri="{FF2B5EF4-FFF2-40B4-BE49-F238E27FC236}">
                <a16:creationId xmlns:a16="http://schemas.microsoft.com/office/drawing/2014/main" id="{6A1A25F7-EA3C-4C4E-A806-4DC51CFC598A}"/>
              </a:ext>
            </a:extLst>
          </p:cNvPr>
          <p:cNvGrpSpPr/>
          <p:nvPr/>
        </p:nvGrpSpPr>
        <p:grpSpPr>
          <a:xfrm>
            <a:off x="3465242" y="5002010"/>
            <a:ext cx="229336" cy="141649"/>
            <a:chOff x="4064000" y="4829287"/>
            <a:chExt cx="215900" cy="133350"/>
          </a:xfrm>
        </p:grpSpPr>
        <p:cxnSp>
          <p:nvCxnSpPr>
            <p:cNvPr id="82" name="Straight Connector 22">
              <a:extLst>
                <a:ext uri="{FF2B5EF4-FFF2-40B4-BE49-F238E27FC236}">
                  <a16:creationId xmlns:a16="http://schemas.microsoft.com/office/drawing/2014/main" id="{44658F82-3A76-4357-B417-BCE85FCCA1DB}"/>
                </a:ext>
              </a:extLst>
            </p:cNvPr>
            <p:cNvCxnSpPr>
              <a:cxnSpLocks/>
            </p:cNvCxnSpPr>
            <p:nvPr/>
          </p:nvCxnSpPr>
          <p:spPr>
            <a:xfrm>
              <a:off x="4064000" y="4829287"/>
              <a:ext cx="215900" cy="0"/>
            </a:xfrm>
            <a:prstGeom prst="line">
              <a:avLst/>
            </a:prstGeom>
            <a:noFill/>
            <a:ln>
              <a:solidFill>
                <a:srgbClr val="D404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3" name="Straight Connector 23">
              <a:extLst>
                <a:ext uri="{FF2B5EF4-FFF2-40B4-BE49-F238E27FC236}">
                  <a16:creationId xmlns:a16="http://schemas.microsoft.com/office/drawing/2014/main" id="{E6F56A17-1463-4A5E-B3E4-B6DB885F015F}"/>
                </a:ext>
              </a:extLst>
            </p:cNvPr>
            <p:cNvCxnSpPr>
              <a:cxnSpLocks/>
            </p:cNvCxnSpPr>
            <p:nvPr/>
          </p:nvCxnSpPr>
          <p:spPr>
            <a:xfrm>
              <a:off x="4064000" y="4895962"/>
              <a:ext cx="215900" cy="0"/>
            </a:xfrm>
            <a:prstGeom prst="line">
              <a:avLst/>
            </a:prstGeom>
            <a:noFill/>
            <a:ln>
              <a:solidFill>
                <a:srgbClr val="D404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4" name="Straight Connector 24">
              <a:extLst>
                <a:ext uri="{FF2B5EF4-FFF2-40B4-BE49-F238E27FC236}">
                  <a16:creationId xmlns:a16="http://schemas.microsoft.com/office/drawing/2014/main" id="{7DCEA41A-527A-4382-9BCD-D01546C3E672}"/>
                </a:ext>
              </a:extLst>
            </p:cNvPr>
            <p:cNvCxnSpPr>
              <a:cxnSpLocks/>
            </p:cNvCxnSpPr>
            <p:nvPr/>
          </p:nvCxnSpPr>
          <p:spPr>
            <a:xfrm>
              <a:off x="4064000" y="4962637"/>
              <a:ext cx="215900" cy="0"/>
            </a:xfrm>
            <a:prstGeom prst="line">
              <a:avLst/>
            </a:prstGeom>
            <a:noFill/>
            <a:ln>
              <a:solidFill>
                <a:srgbClr val="D404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85" name="Group 21">
            <a:extLst>
              <a:ext uri="{FF2B5EF4-FFF2-40B4-BE49-F238E27FC236}">
                <a16:creationId xmlns:a16="http://schemas.microsoft.com/office/drawing/2014/main" id="{796707CD-06C2-48F6-B61F-8193C6784E4B}"/>
              </a:ext>
            </a:extLst>
          </p:cNvPr>
          <p:cNvGrpSpPr/>
          <p:nvPr/>
        </p:nvGrpSpPr>
        <p:grpSpPr>
          <a:xfrm>
            <a:off x="3463763" y="5479636"/>
            <a:ext cx="229336" cy="141649"/>
            <a:chOff x="4064000" y="4829287"/>
            <a:chExt cx="215900" cy="133350"/>
          </a:xfrm>
        </p:grpSpPr>
        <p:cxnSp>
          <p:nvCxnSpPr>
            <p:cNvPr id="86" name="Straight Connector 22">
              <a:extLst>
                <a:ext uri="{FF2B5EF4-FFF2-40B4-BE49-F238E27FC236}">
                  <a16:creationId xmlns:a16="http://schemas.microsoft.com/office/drawing/2014/main" id="{B5EABB26-5340-4DDD-93B3-14FDB3D8F8BA}"/>
                </a:ext>
              </a:extLst>
            </p:cNvPr>
            <p:cNvCxnSpPr>
              <a:cxnSpLocks/>
            </p:cNvCxnSpPr>
            <p:nvPr/>
          </p:nvCxnSpPr>
          <p:spPr>
            <a:xfrm>
              <a:off x="4064000" y="4829287"/>
              <a:ext cx="215900" cy="0"/>
            </a:xfrm>
            <a:prstGeom prst="line">
              <a:avLst/>
            </a:prstGeom>
            <a:noFill/>
            <a:ln>
              <a:solidFill>
                <a:srgbClr val="D404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7" name="Straight Connector 23">
              <a:extLst>
                <a:ext uri="{FF2B5EF4-FFF2-40B4-BE49-F238E27FC236}">
                  <a16:creationId xmlns:a16="http://schemas.microsoft.com/office/drawing/2014/main" id="{6F66CEEF-E461-4D5B-BA58-6B0B7D99B822}"/>
                </a:ext>
              </a:extLst>
            </p:cNvPr>
            <p:cNvCxnSpPr>
              <a:cxnSpLocks/>
            </p:cNvCxnSpPr>
            <p:nvPr/>
          </p:nvCxnSpPr>
          <p:spPr>
            <a:xfrm>
              <a:off x="4064000" y="4895962"/>
              <a:ext cx="215900" cy="0"/>
            </a:xfrm>
            <a:prstGeom prst="line">
              <a:avLst/>
            </a:prstGeom>
            <a:noFill/>
            <a:ln>
              <a:solidFill>
                <a:srgbClr val="D404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8" name="Straight Connector 24">
              <a:extLst>
                <a:ext uri="{FF2B5EF4-FFF2-40B4-BE49-F238E27FC236}">
                  <a16:creationId xmlns:a16="http://schemas.microsoft.com/office/drawing/2014/main" id="{139630BC-CD28-44A5-A820-508F4073CE60}"/>
                </a:ext>
              </a:extLst>
            </p:cNvPr>
            <p:cNvCxnSpPr>
              <a:cxnSpLocks/>
            </p:cNvCxnSpPr>
            <p:nvPr/>
          </p:nvCxnSpPr>
          <p:spPr>
            <a:xfrm>
              <a:off x="4064000" y="4962637"/>
              <a:ext cx="215900" cy="0"/>
            </a:xfrm>
            <a:prstGeom prst="line">
              <a:avLst/>
            </a:prstGeom>
            <a:noFill/>
            <a:ln>
              <a:solidFill>
                <a:srgbClr val="D404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E63BDA87-3EB0-4F6D-8CDC-7CC39F37D296}"/>
              </a:ext>
            </a:extLst>
          </p:cNvPr>
          <p:cNvSpPr txBox="1"/>
          <p:nvPr/>
        </p:nvSpPr>
        <p:spPr>
          <a:xfrm>
            <a:off x="8830666" y="6429296"/>
            <a:ext cx="24625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>
                <a:latin typeface="Trebuchet MS" panose="020B0603020202020204" pitchFamily="34" charset="0"/>
                <a:cs typeface="Arial" panose="020B0604020202020204" pitchFamily="34" charset="0"/>
              </a:rPr>
              <a:t>*EMI – </a:t>
            </a:r>
            <a:r>
              <a:rPr lang="pt-PT" sz="1100" dirty="0" err="1">
                <a:latin typeface="Trebuchet MS" panose="020B0603020202020204" pitchFamily="34" charset="0"/>
                <a:cs typeface="Arial" panose="020B0604020202020204" pitchFamily="34" charset="0"/>
              </a:rPr>
              <a:t>Electronic</a:t>
            </a:r>
            <a:r>
              <a:rPr lang="pt-PT" sz="1100" dirty="0">
                <a:latin typeface="Trebuchet MS" panose="020B0603020202020204" pitchFamily="34" charset="0"/>
                <a:cs typeface="Arial" panose="020B0604020202020204" pitchFamily="34" charset="0"/>
              </a:rPr>
              <a:t> Money </a:t>
            </a:r>
            <a:r>
              <a:rPr lang="pt-PT" sz="1100" dirty="0" err="1">
                <a:latin typeface="Trebuchet MS" panose="020B0603020202020204" pitchFamily="34" charset="0"/>
                <a:cs typeface="Arial" panose="020B0604020202020204" pitchFamily="34" charset="0"/>
              </a:rPr>
              <a:t>Institutions</a:t>
            </a:r>
            <a:r>
              <a:rPr lang="pt-PT" sz="1100" dirty="0"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879100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5CC6D3E-A7CF-4312-BF5D-1C4601945975}"/>
              </a:ext>
            </a:extLst>
          </p:cNvPr>
          <p:cNvSpPr/>
          <p:nvPr/>
        </p:nvSpPr>
        <p:spPr>
          <a:xfrm>
            <a:off x="0" y="0"/>
            <a:ext cx="12192000" cy="972090"/>
          </a:xfrm>
          <a:prstGeom prst="rect">
            <a:avLst/>
          </a:prstGeom>
          <a:gradFill>
            <a:gsLst>
              <a:gs pos="0">
                <a:srgbClr val="514689"/>
              </a:gs>
              <a:gs pos="100000">
                <a:srgbClr val="1B365D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7D1F68-37D7-4DAA-B71E-A47C90787DF5}"/>
              </a:ext>
            </a:extLst>
          </p:cNvPr>
          <p:cNvSpPr txBox="1"/>
          <p:nvPr/>
        </p:nvSpPr>
        <p:spPr>
          <a:xfrm>
            <a:off x="387544" y="172829"/>
            <a:ext cx="11534850" cy="68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R="0" lvl="0" indent="0" algn="just" defTabSz="509504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5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400" dirty="0">
                <a:latin typeface="Montserrat" pitchFamily="2" charset="0"/>
                <a:cs typeface="Arial" panose="020B0604020202020204" pitchFamily="34" charset="0"/>
              </a:rPr>
              <a:t>The banking sector continues profitable despite the challenging context related to high interest rates and lower economic activity</a:t>
            </a:r>
            <a:endParaRPr lang="pt-PT" sz="2400" dirty="0">
              <a:latin typeface="Montserrat" pitchFamily="2" charset="0"/>
              <a:cs typeface="Arial" panose="020B06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202CD17-E16A-4AB4-ADC9-44686D151526}"/>
              </a:ext>
            </a:extLst>
          </p:cNvPr>
          <p:cNvSpPr txBox="1"/>
          <p:nvPr/>
        </p:nvSpPr>
        <p:spPr>
          <a:xfrm>
            <a:off x="9850204" y="2120924"/>
            <a:ext cx="20721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D1005D"/>
              </a:buClr>
            </a:pPr>
            <a:r>
              <a:rPr lang="en-US" sz="1400" i="1" dirty="0">
                <a:latin typeface="Montserrat" pitchFamily="2" charset="0"/>
              </a:rPr>
              <a:t>Despite macroeconomic and climatic challenges, </a:t>
            </a:r>
            <a:r>
              <a:rPr lang="en-US" sz="1400" b="1" i="1" dirty="0">
                <a:solidFill>
                  <a:srgbClr val="D1005D"/>
                </a:solidFill>
                <a:latin typeface="Montserrat" pitchFamily="2" charset="0"/>
              </a:rPr>
              <a:t>the banking sector remain stable</a:t>
            </a:r>
            <a:r>
              <a:rPr lang="en-US" sz="1400" i="1" dirty="0">
                <a:latin typeface="Montserrat" pitchFamily="2" charset="0"/>
              </a:rPr>
              <a:t>, maintaining a comfortable liquidity </a:t>
            </a:r>
            <a:r>
              <a:rPr lang="pt-PT" sz="1400" i="1" dirty="0">
                <a:latin typeface="Montserrat" pitchFamily="2" charset="0"/>
              </a:rPr>
              <a:t>to </a:t>
            </a:r>
            <a:r>
              <a:rPr lang="pt-PT" sz="1400" i="1" dirty="0" err="1">
                <a:latin typeface="Montserrat" pitchFamily="2" charset="0"/>
              </a:rPr>
              <a:t>support</a:t>
            </a:r>
            <a:r>
              <a:rPr lang="pt-PT" sz="1400" i="1" dirty="0">
                <a:latin typeface="Montserrat" pitchFamily="2" charset="0"/>
              </a:rPr>
              <a:t> business </a:t>
            </a:r>
            <a:r>
              <a:rPr lang="pt-PT" sz="1400" i="1" dirty="0" err="1">
                <a:latin typeface="Montserrat" pitchFamily="2" charset="0"/>
              </a:rPr>
              <a:t>and</a:t>
            </a:r>
            <a:r>
              <a:rPr lang="pt-PT" sz="1400" i="1" dirty="0">
                <a:latin typeface="Montserrat" pitchFamily="2" charset="0"/>
              </a:rPr>
              <a:t> </a:t>
            </a:r>
            <a:r>
              <a:rPr lang="pt-PT" sz="1400" i="1" dirty="0" err="1">
                <a:latin typeface="Montserrat" pitchFamily="2" charset="0"/>
              </a:rPr>
              <a:t>households</a:t>
            </a:r>
            <a:r>
              <a:rPr lang="pt-PT" sz="1400" i="1" dirty="0">
                <a:latin typeface="Montserrat" pitchFamily="2" charset="0"/>
              </a:rPr>
              <a:t> </a:t>
            </a:r>
          </a:p>
          <a:p>
            <a:pPr>
              <a:buClr>
                <a:srgbClr val="D1005D"/>
              </a:buClr>
            </a:pPr>
            <a:endParaRPr lang="pt-PT" sz="1400" i="1" dirty="0">
              <a:latin typeface="Montserrat" pitchFamily="2" charset="0"/>
            </a:endParaRPr>
          </a:p>
          <a:p>
            <a:pPr>
              <a:buClr>
                <a:srgbClr val="D1005D"/>
              </a:buClr>
            </a:pPr>
            <a:r>
              <a:rPr lang="en-US" sz="1400" b="1" i="1" dirty="0">
                <a:solidFill>
                  <a:srgbClr val="D1005D"/>
                </a:solidFill>
                <a:latin typeface="Montserrat" pitchFamily="2" charset="0"/>
              </a:rPr>
              <a:t>The total assets of the sector have grown by 37% </a:t>
            </a:r>
            <a:r>
              <a:rPr lang="en-US" sz="1400" i="1" dirty="0">
                <a:latin typeface="Montserrat" pitchFamily="2" charset="0"/>
              </a:rPr>
              <a:t>since the pre-pandemic</a:t>
            </a:r>
          </a:p>
        </p:txBody>
      </p:sp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F832F907-D9CC-4437-9A2F-D567155D06EA}"/>
              </a:ext>
            </a:extLst>
          </p:cNvPr>
          <p:cNvGraphicFramePr>
            <a:graphicFrameLocks/>
          </p:cNvGraphicFramePr>
          <p:nvPr/>
        </p:nvGraphicFramePr>
        <p:xfrm>
          <a:off x="387544" y="1940381"/>
          <a:ext cx="4320535" cy="1587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49D5A5A6-2737-4E6A-A63E-B1A4F342E5C4}"/>
              </a:ext>
            </a:extLst>
          </p:cNvPr>
          <p:cNvGraphicFramePr>
            <a:graphicFrameLocks/>
          </p:cNvGraphicFramePr>
          <p:nvPr/>
        </p:nvGraphicFramePr>
        <p:xfrm>
          <a:off x="5318304" y="1874358"/>
          <a:ext cx="4178289" cy="1671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3" name="Group 53">
            <a:extLst>
              <a:ext uri="{FF2B5EF4-FFF2-40B4-BE49-F238E27FC236}">
                <a16:creationId xmlns:a16="http://schemas.microsoft.com/office/drawing/2014/main" id="{C25D114C-602C-432D-AD97-1FE78C9A812B}"/>
              </a:ext>
            </a:extLst>
          </p:cNvPr>
          <p:cNvGrpSpPr/>
          <p:nvPr/>
        </p:nvGrpSpPr>
        <p:grpSpPr>
          <a:xfrm>
            <a:off x="703059" y="1928629"/>
            <a:ext cx="3729087" cy="274266"/>
            <a:chOff x="2567761" y="5041712"/>
            <a:chExt cx="657575" cy="233701"/>
          </a:xfrm>
        </p:grpSpPr>
        <p:cxnSp>
          <p:nvCxnSpPr>
            <p:cNvPr id="24" name="Straight Connector 17">
              <a:extLst>
                <a:ext uri="{FF2B5EF4-FFF2-40B4-BE49-F238E27FC236}">
                  <a16:creationId xmlns:a16="http://schemas.microsoft.com/office/drawing/2014/main" id="{DD70CCF2-A823-4565-A9B0-68C137D31C42}"/>
                </a:ext>
              </a:extLst>
            </p:cNvPr>
            <p:cNvCxnSpPr>
              <a:cxnSpLocks/>
            </p:cNvCxnSpPr>
            <p:nvPr/>
          </p:nvCxnSpPr>
          <p:spPr>
            <a:xfrm>
              <a:off x="2567761" y="5059413"/>
              <a:ext cx="0" cy="216000"/>
            </a:xfrm>
            <a:prstGeom prst="line">
              <a:avLst/>
            </a:prstGeom>
            <a:ln w="12700">
              <a:solidFill>
                <a:srgbClr val="D1005D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501666E-9029-483C-A7EC-186266866A7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901336" y="4717712"/>
              <a:ext cx="0" cy="648000"/>
            </a:xfrm>
            <a:prstGeom prst="straightConnector1">
              <a:avLst/>
            </a:prstGeom>
            <a:ln>
              <a:solidFill>
                <a:srgbClr val="D1005D"/>
              </a:solidFill>
              <a:prstDash val="lg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53">
            <a:extLst>
              <a:ext uri="{FF2B5EF4-FFF2-40B4-BE49-F238E27FC236}">
                <a16:creationId xmlns:a16="http://schemas.microsoft.com/office/drawing/2014/main" id="{CA14CCA6-CDB7-41A5-B888-133D5C6CC6E4}"/>
              </a:ext>
            </a:extLst>
          </p:cNvPr>
          <p:cNvGrpSpPr/>
          <p:nvPr/>
        </p:nvGrpSpPr>
        <p:grpSpPr>
          <a:xfrm>
            <a:off x="5750201" y="1906274"/>
            <a:ext cx="3356429" cy="296621"/>
            <a:chOff x="2567761" y="5041712"/>
            <a:chExt cx="657575" cy="233701"/>
          </a:xfrm>
        </p:grpSpPr>
        <p:cxnSp>
          <p:nvCxnSpPr>
            <p:cNvPr id="27" name="Straight Connector 17">
              <a:extLst>
                <a:ext uri="{FF2B5EF4-FFF2-40B4-BE49-F238E27FC236}">
                  <a16:creationId xmlns:a16="http://schemas.microsoft.com/office/drawing/2014/main" id="{24D99242-D732-40FF-B3A2-570C4B92527D}"/>
                </a:ext>
              </a:extLst>
            </p:cNvPr>
            <p:cNvCxnSpPr>
              <a:cxnSpLocks/>
            </p:cNvCxnSpPr>
            <p:nvPr/>
          </p:nvCxnSpPr>
          <p:spPr>
            <a:xfrm>
              <a:off x="2567761" y="5059413"/>
              <a:ext cx="0" cy="216000"/>
            </a:xfrm>
            <a:prstGeom prst="line">
              <a:avLst/>
            </a:prstGeom>
            <a:ln w="12700">
              <a:solidFill>
                <a:srgbClr val="D1005D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4">
              <a:extLst>
                <a:ext uri="{FF2B5EF4-FFF2-40B4-BE49-F238E27FC236}">
                  <a16:creationId xmlns:a16="http://schemas.microsoft.com/office/drawing/2014/main" id="{DA0FC067-36B0-4288-943C-58CD6BF2246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901336" y="4717712"/>
              <a:ext cx="0" cy="648000"/>
            </a:xfrm>
            <a:prstGeom prst="straightConnector1">
              <a:avLst/>
            </a:prstGeom>
            <a:ln>
              <a:solidFill>
                <a:srgbClr val="D1005D"/>
              </a:solidFill>
              <a:prstDash val="lg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25">
            <a:extLst>
              <a:ext uri="{FF2B5EF4-FFF2-40B4-BE49-F238E27FC236}">
                <a16:creationId xmlns:a16="http://schemas.microsoft.com/office/drawing/2014/main" id="{C910245D-1D44-4ACF-A84E-6D3C490338C4}"/>
              </a:ext>
            </a:extLst>
          </p:cNvPr>
          <p:cNvSpPr txBox="1"/>
          <p:nvPr/>
        </p:nvSpPr>
        <p:spPr>
          <a:xfrm>
            <a:off x="2244217" y="1646165"/>
            <a:ext cx="5656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500" i="1" dirty="0">
                <a:latin typeface="Trebuchet MS" panose="020B0603020202020204" pitchFamily="34" charset="0"/>
              </a:rPr>
              <a:t>1,7x</a:t>
            </a:r>
          </a:p>
        </p:txBody>
      </p:sp>
      <p:sp>
        <p:nvSpPr>
          <p:cNvPr id="33" name="TextBox 25">
            <a:extLst>
              <a:ext uri="{FF2B5EF4-FFF2-40B4-BE49-F238E27FC236}">
                <a16:creationId xmlns:a16="http://schemas.microsoft.com/office/drawing/2014/main" id="{13419638-E8B5-4190-BBB0-51C0EC1C80AD}"/>
              </a:ext>
            </a:extLst>
          </p:cNvPr>
          <p:cNvSpPr txBox="1"/>
          <p:nvPr/>
        </p:nvSpPr>
        <p:spPr>
          <a:xfrm>
            <a:off x="7084741" y="1623249"/>
            <a:ext cx="684465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500" i="1" dirty="0">
                <a:latin typeface="Trebuchet MS" panose="020B0603020202020204" pitchFamily="34" charset="0"/>
              </a:rPr>
              <a:t>1,2x</a:t>
            </a:r>
          </a:p>
        </p:txBody>
      </p:sp>
      <p:graphicFrame>
        <p:nvGraphicFramePr>
          <p:cNvPr id="43" name="Gráfico 42">
            <a:extLst>
              <a:ext uri="{FF2B5EF4-FFF2-40B4-BE49-F238E27FC236}">
                <a16:creationId xmlns:a16="http://schemas.microsoft.com/office/drawing/2014/main" id="{2F941FAE-1E3D-40A8-98EC-09A45C1FD885}"/>
              </a:ext>
            </a:extLst>
          </p:cNvPr>
          <p:cNvGraphicFramePr>
            <a:graphicFrameLocks/>
          </p:cNvGraphicFramePr>
          <p:nvPr/>
        </p:nvGraphicFramePr>
        <p:xfrm>
          <a:off x="387544" y="4628328"/>
          <a:ext cx="9182584" cy="1639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0" name="CaixaDeTexto 31">
            <a:extLst>
              <a:ext uri="{FF2B5EF4-FFF2-40B4-BE49-F238E27FC236}">
                <a16:creationId xmlns:a16="http://schemas.microsoft.com/office/drawing/2014/main" id="{A1A7B5CE-7A65-4DB0-B147-59922E383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036" y="6517924"/>
            <a:ext cx="3415708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Source</a:t>
            </a:r>
            <a:r>
              <a:rPr kumimoji="0" lang="pt-PT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</a:t>
            </a:r>
            <a:r>
              <a:rPr lang="pt-PT" sz="1050" kern="0" dirty="0" err="1">
                <a:solidFill>
                  <a:srgbClr val="000000"/>
                </a:solidFill>
              </a:rPr>
              <a:t>Bank</a:t>
            </a:r>
            <a:r>
              <a:rPr lang="pt-PT" sz="1050" kern="0" dirty="0">
                <a:solidFill>
                  <a:srgbClr val="000000"/>
                </a:solidFill>
              </a:rPr>
              <a:t> </a:t>
            </a:r>
            <a:r>
              <a:rPr lang="pt-PT" sz="1050" kern="0" dirty="0" err="1">
                <a:solidFill>
                  <a:srgbClr val="000000"/>
                </a:solidFill>
              </a:rPr>
              <a:t>of</a:t>
            </a:r>
            <a:r>
              <a:rPr lang="pt-PT" sz="1050" kern="0" dirty="0">
                <a:solidFill>
                  <a:srgbClr val="000000"/>
                </a:solidFill>
              </a:rPr>
              <a:t> Mozambique, </a:t>
            </a:r>
            <a:r>
              <a:rPr lang="pt-PT" sz="1050" kern="0" dirty="0" err="1">
                <a:solidFill>
                  <a:srgbClr val="000000"/>
                </a:solidFill>
              </a:rPr>
              <a:t>National</a:t>
            </a:r>
            <a:r>
              <a:rPr lang="pt-PT" sz="1050" kern="0" dirty="0">
                <a:solidFill>
                  <a:srgbClr val="000000"/>
                </a:solidFill>
              </a:rPr>
              <a:t> </a:t>
            </a:r>
            <a:r>
              <a:rPr lang="pt-PT" sz="1050" kern="0" dirty="0" err="1">
                <a:solidFill>
                  <a:srgbClr val="000000"/>
                </a:solidFill>
              </a:rPr>
              <a:t>Statistic</a:t>
            </a:r>
            <a:r>
              <a:rPr lang="pt-PT" sz="1050" kern="0" dirty="0">
                <a:solidFill>
                  <a:srgbClr val="000000"/>
                </a:solidFill>
              </a:rPr>
              <a:t> </a:t>
            </a:r>
            <a:r>
              <a:rPr lang="pt-PT" sz="1050" kern="0" dirty="0" err="1">
                <a:solidFill>
                  <a:srgbClr val="000000"/>
                </a:solidFill>
              </a:rPr>
              <a:t>Institute</a:t>
            </a:r>
            <a:endParaRPr kumimoji="0" lang="pt-PT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29441EB-F940-4A8D-AC6D-B305EDEC348C}"/>
              </a:ext>
            </a:extLst>
          </p:cNvPr>
          <p:cNvGrpSpPr/>
          <p:nvPr/>
        </p:nvGrpSpPr>
        <p:grpSpPr>
          <a:xfrm>
            <a:off x="400551" y="1083920"/>
            <a:ext cx="4320535" cy="529104"/>
            <a:chOff x="434987" y="1098951"/>
            <a:chExt cx="4320535" cy="529104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06283551-C45E-4B4F-9764-71FF608C08BE}"/>
                </a:ext>
              </a:extLst>
            </p:cNvPr>
            <p:cNvSpPr/>
            <p:nvPr/>
          </p:nvSpPr>
          <p:spPr>
            <a:xfrm>
              <a:off x="434987" y="1098951"/>
              <a:ext cx="4320535" cy="517496"/>
            </a:xfrm>
            <a:prstGeom prst="roundRect">
              <a:avLst>
                <a:gd name="adj" fmla="val 3006"/>
              </a:avLst>
            </a:prstGeom>
            <a:solidFill>
              <a:srgbClr val="D1005D"/>
            </a:solidFill>
            <a:ln>
              <a:solidFill>
                <a:srgbClr val="D100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>
                <a:latin typeface="Trebuchet MS" panose="020B0603020202020204" pitchFamily="34" charset="0"/>
              </a:endParaRPr>
            </a:p>
          </p:txBody>
        </p:sp>
        <p:sp>
          <p:nvSpPr>
            <p:cNvPr id="31" name="CaixaDeTexto 33">
              <a:extLst>
                <a:ext uri="{FF2B5EF4-FFF2-40B4-BE49-F238E27FC236}">
                  <a16:creationId xmlns:a16="http://schemas.microsoft.com/office/drawing/2014/main" id="{5C685ECA-F54E-4822-84BA-C589E3B81EA9}"/>
                </a:ext>
              </a:extLst>
            </p:cNvPr>
            <p:cNvSpPr txBox="1"/>
            <p:nvPr/>
          </p:nvSpPr>
          <p:spPr>
            <a:xfrm>
              <a:off x="531898" y="1120224"/>
              <a:ext cx="262187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b="1" dirty="0" err="1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Dep</a:t>
              </a:r>
              <a:r>
                <a:rPr lang="en-US" sz="1600" b="1" dirty="0" err="1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osits</a:t>
              </a:r>
              <a:endParaRPr lang="en-US" sz="1600" b="1" dirty="0">
                <a:solidFill>
                  <a:schemeClr val="bg1"/>
                </a:solidFill>
                <a:latin typeface="Montserrat" pitchFamily="2" charset="0"/>
                <a:cs typeface="Arial" pitchFamily="34" charset="0"/>
              </a:endParaRPr>
            </a:p>
            <a:p>
              <a:r>
                <a:rPr lang="pt-PT" sz="1100" dirty="0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MZN </a:t>
              </a:r>
              <a:r>
                <a:rPr lang="pt-PT" sz="1100" dirty="0" err="1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Thousand</a:t>
              </a:r>
              <a:r>
                <a:rPr lang="pt-PT" sz="1100" dirty="0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 </a:t>
              </a:r>
              <a:r>
                <a:rPr lang="pt-PT" sz="1100" dirty="0" err="1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Million</a:t>
              </a:r>
              <a:endParaRPr lang="pt-PT" sz="1100" dirty="0">
                <a:solidFill>
                  <a:schemeClr val="bg1"/>
                </a:solidFill>
                <a:latin typeface="Montserrat" pitchFamily="2" charset="0"/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3A0A959-6DA2-4FD3-A559-E0B8A01DC5E7}"/>
              </a:ext>
            </a:extLst>
          </p:cNvPr>
          <p:cNvGrpSpPr/>
          <p:nvPr/>
        </p:nvGrpSpPr>
        <p:grpSpPr>
          <a:xfrm>
            <a:off x="5356305" y="1079022"/>
            <a:ext cx="4140288" cy="529104"/>
            <a:chOff x="434988" y="1098951"/>
            <a:chExt cx="3878676" cy="529104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C83DF2E0-6DAF-470C-855E-68D5ECCDE0B3}"/>
                </a:ext>
              </a:extLst>
            </p:cNvPr>
            <p:cNvSpPr/>
            <p:nvPr/>
          </p:nvSpPr>
          <p:spPr>
            <a:xfrm>
              <a:off x="434988" y="1098951"/>
              <a:ext cx="3878676" cy="517496"/>
            </a:xfrm>
            <a:prstGeom prst="roundRect">
              <a:avLst>
                <a:gd name="adj" fmla="val 3006"/>
              </a:avLst>
            </a:prstGeom>
            <a:solidFill>
              <a:srgbClr val="D1005D"/>
            </a:solidFill>
            <a:ln>
              <a:solidFill>
                <a:srgbClr val="D100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>
                <a:latin typeface="Trebuchet MS" panose="020B0603020202020204" pitchFamily="34" charset="0"/>
              </a:endParaRPr>
            </a:p>
          </p:txBody>
        </p:sp>
        <p:sp>
          <p:nvSpPr>
            <p:cNvPr id="36" name="CaixaDeTexto 33">
              <a:extLst>
                <a:ext uri="{FF2B5EF4-FFF2-40B4-BE49-F238E27FC236}">
                  <a16:creationId xmlns:a16="http://schemas.microsoft.com/office/drawing/2014/main" id="{C796EF8F-88F3-4A98-B36F-5730BBE0EB2C}"/>
                </a:ext>
              </a:extLst>
            </p:cNvPr>
            <p:cNvSpPr txBox="1"/>
            <p:nvPr/>
          </p:nvSpPr>
          <p:spPr>
            <a:xfrm>
              <a:off x="531898" y="1120224"/>
              <a:ext cx="262187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b="1" dirty="0" err="1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Cr</a:t>
              </a:r>
              <a:r>
                <a:rPr lang="en-US" sz="1600" b="1" dirty="0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edit</a:t>
              </a:r>
              <a:endParaRPr lang="pt-PT" sz="1600" b="1" dirty="0">
                <a:solidFill>
                  <a:schemeClr val="bg1"/>
                </a:solidFill>
                <a:latin typeface="Montserrat" pitchFamily="2" charset="0"/>
                <a:cs typeface="Arial" pitchFamily="34" charset="0"/>
              </a:endParaRPr>
            </a:p>
            <a:p>
              <a:r>
                <a:rPr lang="pt-PT" sz="1100" dirty="0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MZN </a:t>
              </a:r>
              <a:r>
                <a:rPr lang="pt-PT" sz="1100" dirty="0" err="1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Thousand</a:t>
              </a:r>
              <a:r>
                <a:rPr lang="pt-PT" sz="1100" dirty="0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 </a:t>
              </a:r>
              <a:r>
                <a:rPr lang="pt-PT" sz="1100" dirty="0" err="1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Million</a:t>
              </a:r>
              <a:endParaRPr lang="pt-PT" sz="1100" dirty="0">
                <a:solidFill>
                  <a:schemeClr val="bg1"/>
                </a:solidFill>
                <a:latin typeface="Montserrat" pitchFamily="2" charset="0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BB7366F-F56D-432B-ADB8-81B2D64C92FB}"/>
              </a:ext>
            </a:extLst>
          </p:cNvPr>
          <p:cNvGrpSpPr/>
          <p:nvPr/>
        </p:nvGrpSpPr>
        <p:grpSpPr>
          <a:xfrm>
            <a:off x="393749" y="3966361"/>
            <a:ext cx="4320535" cy="529104"/>
            <a:chOff x="434987" y="1098951"/>
            <a:chExt cx="4320535" cy="529104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47C95A41-3E0A-4694-91C5-EE59D52C6352}"/>
                </a:ext>
              </a:extLst>
            </p:cNvPr>
            <p:cNvSpPr/>
            <p:nvPr/>
          </p:nvSpPr>
          <p:spPr>
            <a:xfrm>
              <a:off x="434987" y="1098951"/>
              <a:ext cx="4320535" cy="517496"/>
            </a:xfrm>
            <a:prstGeom prst="roundRect">
              <a:avLst>
                <a:gd name="adj" fmla="val 3006"/>
              </a:avLst>
            </a:prstGeom>
            <a:solidFill>
              <a:srgbClr val="D1005D"/>
            </a:solidFill>
            <a:ln>
              <a:solidFill>
                <a:srgbClr val="D100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>
                <a:latin typeface="Trebuchet MS" panose="020B0603020202020204" pitchFamily="34" charset="0"/>
              </a:endParaRPr>
            </a:p>
          </p:txBody>
        </p:sp>
        <p:sp>
          <p:nvSpPr>
            <p:cNvPr id="39" name="CaixaDeTexto 33">
              <a:extLst>
                <a:ext uri="{FF2B5EF4-FFF2-40B4-BE49-F238E27FC236}">
                  <a16:creationId xmlns:a16="http://schemas.microsoft.com/office/drawing/2014/main" id="{B917FABC-91EF-4A0F-93B5-3C2A24BA641A}"/>
                </a:ext>
              </a:extLst>
            </p:cNvPr>
            <p:cNvSpPr txBox="1"/>
            <p:nvPr/>
          </p:nvSpPr>
          <p:spPr>
            <a:xfrm>
              <a:off x="531898" y="1120224"/>
              <a:ext cx="262187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Assets</a:t>
              </a:r>
              <a:endParaRPr lang="pt-PT" sz="1600" b="1" dirty="0">
                <a:solidFill>
                  <a:schemeClr val="bg1"/>
                </a:solidFill>
                <a:latin typeface="Montserrat" pitchFamily="2" charset="0"/>
                <a:cs typeface="Arial" pitchFamily="34" charset="0"/>
              </a:endParaRPr>
            </a:p>
            <a:p>
              <a:r>
                <a:rPr lang="pt-PT" sz="1100" dirty="0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MZN </a:t>
              </a:r>
              <a:r>
                <a:rPr lang="pt-PT" sz="1100" dirty="0" err="1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Thousand</a:t>
              </a:r>
              <a:r>
                <a:rPr lang="pt-PT" sz="1100" dirty="0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 </a:t>
              </a:r>
              <a:r>
                <a:rPr lang="pt-PT" sz="1100" dirty="0" err="1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Million</a:t>
              </a:r>
              <a:r>
                <a:rPr lang="pt-PT" sz="1100" dirty="0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885877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CEB1407C-CA2C-4D0C-9F91-EFFEF5E0A366}"/>
              </a:ext>
            </a:extLst>
          </p:cNvPr>
          <p:cNvSpPr/>
          <p:nvPr/>
        </p:nvSpPr>
        <p:spPr>
          <a:xfrm>
            <a:off x="0" y="0"/>
            <a:ext cx="12192000" cy="972090"/>
          </a:xfrm>
          <a:prstGeom prst="rect">
            <a:avLst/>
          </a:prstGeom>
          <a:gradFill>
            <a:gsLst>
              <a:gs pos="0">
                <a:srgbClr val="514689"/>
              </a:gs>
              <a:gs pos="100000">
                <a:srgbClr val="1B365D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34A4389-3243-4711-8F86-5779318E9DE0}"/>
              </a:ext>
            </a:extLst>
          </p:cNvPr>
          <p:cNvSpPr txBox="1"/>
          <p:nvPr/>
        </p:nvSpPr>
        <p:spPr>
          <a:xfrm>
            <a:off x="387545" y="171830"/>
            <a:ext cx="11526222" cy="68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R="0" lvl="0" indent="0" algn="just" defTabSz="509504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5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400" dirty="0">
                <a:latin typeface="Montserrat" pitchFamily="2" charset="0"/>
                <a:cs typeface="Arial" panose="020B0604020202020204" pitchFamily="34" charset="0"/>
              </a:rPr>
              <a:t>... while deleveraging in balance sheet given the restrictive monetary conditions</a:t>
            </a:r>
            <a:r>
              <a:rPr lang="pt-PT" sz="2400" dirty="0">
                <a:latin typeface="Montserrat" pitchFamily="2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B049936-92D7-4D1B-B9B0-C8EE890E4A64}"/>
              </a:ext>
            </a:extLst>
          </p:cNvPr>
          <p:cNvSpPr txBox="1"/>
          <p:nvPr/>
        </p:nvSpPr>
        <p:spPr>
          <a:xfrm>
            <a:off x="9815550" y="1794329"/>
            <a:ext cx="207219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D1005D"/>
              </a:buClr>
            </a:pPr>
            <a:r>
              <a:rPr lang="en-US" sz="1400" b="1" i="1" dirty="0">
                <a:solidFill>
                  <a:srgbClr val="D1005D"/>
                </a:solidFill>
                <a:latin typeface="Montserrat" pitchFamily="2" charset="0"/>
              </a:rPr>
              <a:t>The credit flows has slowed down </a:t>
            </a:r>
            <a:r>
              <a:rPr lang="en-US" sz="1400" i="1" dirty="0">
                <a:latin typeface="Montserrat" pitchFamily="2" charset="0"/>
              </a:rPr>
              <a:t>due to the restrictive monetary policy to fight inflationary pressures</a:t>
            </a:r>
            <a:endParaRPr lang="pt-PT" sz="1400" i="1" dirty="0">
              <a:latin typeface="Montserrat" pitchFamily="2" charset="0"/>
            </a:endParaRPr>
          </a:p>
          <a:p>
            <a:pPr>
              <a:buClr>
                <a:srgbClr val="D1005D"/>
              </a:buClr>
            </a:pPr>
            <a:endParaRPr lang="pt-PT" sz="1400" i="1" dirty="0">
              <a:latin typeface="Montserrat" pitchFamily="2" charset="0"/>
            </a:endParaRPr>
          </a:p>
          <a:p>
            <a:pPr>
              <a:buClr>
                <a:srgbClr val="D1005D"/>
              </a:buClr>
            </a:pPr>
            <a:r>
              <a:rPr lang="en-US" sz="1400" i="1" dirty="0">
                <a:latin typeface="Montserrat" pitchFamily="2" charset="0"/>
              </a:rPr>
              <a:t>High interest rates in the money market have affected credit demand in most sectors, a </a:t>
            </a:r>
            <a:r>
              <a:rPr lang="en-US" sz="1400" b="1" i="1" dirty="0">
                <a:solidFill>
                  <a:srgbClr val="D1005D"/>
                </a:solidFill>
                <a:latin typeface="Montserrat" pitchFamily="2" charset="0"/>
              </a:rPr>
              <a:t>situation that is expected to reverse in 2024 with new cuts </a:t>
            </a:r>
            <a:r>
              <a:rPr lang="en-US" sz="1400" i="1" dirty="0">
                <a:latin typeface="Montserrat" pitchFamily="2" charset="0"/>
              </a:rPr>
              <a:t>in the policy interest rate (MIMO)</a:t>
            </a:r>
            <a:endParaRPr lang="pt-PT" sz="1400" i="1" dirty="0">
              <a:latin typeface="Montserrat" pitchFamily="2" charset="0"/>
            </a:endParaRPr>
          </a:p>
        </p:txBody>
      </p:sp>
      <p:sp>
        <p:nvSpPr>
          <p:cNvPr id="10" name="CaixaDeTexto 31">
            <a:extLst>
              <a:ext uri="{FF2B5EF4-FFF2-40B4-BE49-F238E27FC236}">
                <a16:creationId xmlns:a16="http://schemas.microsoft.com/office/drawing/2014/main" id="{23220B4F-7AEC-4003-8B90-64DCA30BC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73" y="6517924"/>
            <a:ext cx="413300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50" kern="0" dirty="0" err="1">
                <a:solidFill>
                  <a:srgbClr val="000000"/>
                </a:solidFill>
              </a:rPr>
              <a:t>Source</a:t>
            </a:r>
            <a:r>
              <a:rPr kumimoji="0" lang="pt-PT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</a:t>
            </a:r>
            <a:r>
              <a:rPr kumimoji="0" lang="pt-PT" sz="10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Nationa</a:t>
            </a:r>
            <a:r>
              <a:rPr lang="pt-PT" sz="1050" kern="0" dirty="0">
                <a:solidFill>
                  <a:srgbClr val="000000"/>
                </a:solidFill>
              </a:rPr>
              <a:t>l </a:t>
            </a:r>
            <a:r>
              <a:rPr lang="pt-PT" sz="1050" kern="0" dirty="0" err="1">
                <a:solidFill>
                  <a:srgbClr val="000000"/>
                </a:solidFill>
              </a:rPr>
              <a:t>Statistic</a:t>
            </a:r>
            <a:r>
              <a:rPr lang="pt-PT" sz="1050" kern="0" dirty="0">
                <a:solidFill>
                  <a:srgbClr val="000000"/>
                </a:solidFill>
              </a:rPr>
              <a:t> </a:t>
            </a:r>
            <a:r>
              <a:rPr lang="pt-PT" sz="1050" kern="0" dirty="0" err="1">
                <a:solidFill>
                  <a:srgbClr val="000000"/>
                </a:solidFill>
              </a:rPr>
              <a:t>Institute</a:t>
            </a:r>
            <a:r>
              <a:rPr lang="pt-PT" sz="1050" kern="0" dirty="0">
                <a:solidFill>
                  <a:srgbClr val="000000"/>
                </a:solidFill>
              </a:rPr>
              <a:t>, </a:t>
            </a:r>
            <a:r>
              <a:rPr lang="pt-PT" sz="1050" kern="0" dirty="0" err="1">
                <a:solidFill>
                  <a:srgbClr val="000000"/>
                </a:solidFill>
              </a:rPr>
              <a:t>Bank</a:t>
            </a:r>
            <a:r>
              <a:rPr lang="pt-PT" sz="1050" kern="0" dirty="0">
                <a:solidFill>
                  <a:srgbClr val="000000"/>
                </a:solidFill>
              </a:rPr>
              <a:t> </a:t>
            </a:r>
            <a:r>
              <a:rPr lang="pt-PT" sz="1050" kern="0" dirty="0" err="1">
                <a:solidFill>
                  <a:srgbClr val="000000"/>
                </a:solidFill>
              </a:rPr>
              <a:t>of</a:t>
            </a:r>
            <a:r>
              <a:rPr lang="pt-PT" sz="1050" kern="0" dirty="0">
                <a:solidFill>
                  <a:srgbClr val="000000"/>
                </a:solidFill>
              </a:rPr>
              <a:t> Mozambique </a:t>
            </a:r>
            <a:endParaRPr kumimoji="0" lang="pt-PT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C1B6CB-4D22-4AD8-AF5E-C237FA837102}"/>
              </a:ext>
            </a:extLst>
          </p:cNvPr>
          <p:cNvGrpSpPr/>
          <p:nvPr/>
        </p:nvGrpSpPr>
        <p:grpSpPr>
          <a:xfrm>
            <a:off x="387544" y="3951857"/>
            <a:ext cx="4320535" cy="517496"/>
            <a:chOff x="434987" y="1098951"/>
            <a:chExt cx="4320535" cy="517496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5569BB2-8E1F-4A75-9DBA-AC36734D2623}"/>
                </a:ext>
              </a:extLst>
            </p:cNvPr>
            <p:cNvSpPr/>
            <p:nvPr/>
          </p:nvSpPr>
          <p:spPr>
            <a:xfrm>
              <a:off x="434987" y="1098951"/>
              <a:ext cx="4320535" cy="517496"/>
            </a:xfrm>
            <a:prstGeom prst="roundRect">
              <a:avLst>
                <a:gd name="adj" fmla="val 3006"/>
              </a:avLst>
            </a:prstGeom>
            <a:solidFill>
              <a:srgbClr val="D1005D"/>
            </a:solidFill>
            <a:ln>
              <a:solidFill>
                <a:srgbClr val="D100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>
                <a:latin typeface="Trebuchet MS" panose="020B0603020202020204" pitchFamily="34" charset="0"/>
              </a:endParaRPr>
            </a:p>
          </p:txBody>
        </p:sp>
        <p:sp>
          <p:nvSpPr>
            <p:cNvPr id="23" name="CaixaDeTexto 33">
              <a:extLst>
                <a:ext uri="{FF2B5EF4-FFF2-40B4-BE49-F238E27FC236}">
                  <a16:creationId xmlns:a16="http://schemas.microsoft.com/office/drawing/2014/main" id="{EFA5471C-091D-4CB2-BB48-D75FBF7572F3}"/>
                </a:ext>
              </a:extLst>
            </p:cNvPr>
            <p:cNvSpPr txBox="1"/>
            <p:nvPr/>
          </p:nvSpPr>
          <p:spPr>
            <a:xfrm>
              <a:off x="531898" y="1120224"/>
              <a:ext cx="407992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Credit by Sector</a:t>
              </a:r>
              <a:endParaRPr lang="pt-PT" sz="1400" b="1" dirty="0">
                <a:solidFill>
                  <a:schemeClr val="bg1"/>
                </a:solidFill>
                <a:latin typeface="Montserrat" pitchFamily="2" charset="0"/>
                <a:cs typeface="Arial" pitchFamily="34" charset="0"/>
              </a:endParaRPr>
            </a:p>
            <a:p>
              <a:r>
                <a:rPr lang="en-US" sz="1100" dirty="0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YoY</a:t>
              </a:r>
              <a:endParaRPr lang="pt-PT" sz="1100" dirty="0">
                <a:solidFill>
                  <a:schemeClr val="bg1"/>
                </a:solidFill>
                <a:latin typeface="Montserrat" pitchFamily="2" charset="0"/>
                <a:cs typeface="Arial" pitchFamily="34" charset="0"/>
              </a:endParaRPr>
            </a:p>
          </p:txBody>
        </p:sp>
      </p:grp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BB1E1F9C-776A-4BBC-A566-B652EFD0E3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079970"/>
              </p:ext>
            </p:extLst>
          </p:nvPr>
        </p:nvGraphicFramePr>
        <p:xfrm>
          <a:off x="304259" y="1242100"/>
          <a:ext cx="9212602" cy="2217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8C18FDDD-3610-4B96-BF0F-E28CD41AA0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1788999"/>
              </p:ext>
            </p:extLst>
          </p:nvPr>
        </p:nvGraphicFramePr>
        <p:xfrm>
          <a:off x="304260" y="4367815"/>
          <a:ext cx="9455128" cy="2015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311180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>
            <a:extLst>
              <a:ext uri="{FF2B5EF4-FFF2-40B4-BE49-F238E27FC236}">
                <a16:creationId xmlns:a16="http://schemas.microsoft.com/office/drawing/2014/main" id="{14727343-5118-4BF8-960D-262DE8498D33}"/>
              </a:ext>
            </a:extLst>
          </p:cNvPr>
          <p:cNvSpPr/>
          <p:nvPr/>
        </p:nvSpPr>
        <p:spPr>
          <a:xfrm>
            <a:off x="0" y="4264090"/>
            <a:ext cx="12192000" cy="2593910"/>
          </a:xfrm>
          <a:prstGeom prst="rect">
            <a:avLst/>
          </a:prstGeom>
          <a:gradFill>
            <a:gsLst>
              <a:gs pos="0">
                <a:srgbClr val="514689"/>
              </a:gs>
              <a:gs pos="100000">
                <a:srgbClr val="1B365D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ixaDeTexto 2">
            <a:extLst>
              <a:ext uri="{FF2B5EF4-FFF2-40B4-BE49-F238E27FC236}">
                <a16:creationId xmlns:a16="http://schemas.microsoft.com/office/drawing/2014/main" id="{5E8518DF-3838-4133-B264-97D6F92C3E14}"/>
              </a:ext>
            </a:extLst>
          </p:cNvPr>
          <p:cNvSpPr txBox="1"/>
          <p:nvPr/>
        </p:nvSpPr>
        <p:spPr>
          <a:xfrm>
            <a:off x="1854103" y="4810587"/>
            <a:ext cx="8185215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09504">
              <a:lnSpc>
                <a:spcPct val="90000"/>
              </a:lnSpc>
              <a:defRPr/>
            </a:pPr>
            <a:r>
              <a:rPr lang="pt-BR" sz="4800" b="1" dirty="0">
                <a:solidFill>
                  <a:schemeClr val="bg1"/>
                </a:solidFill>
                <a:latin typeface="Montserrat" pitchFamily="2" charset="0"/>
                <a:ea typeface="Tahoma" panose="020B0604030504040204" pitchFamily="34" charset="0"/>
                <a:cs typeface="Arial" panose="020B0604020202020204" pitchFamily="34" charset="0"/>
              </a:rPr>
              <a:t>Millennium bim</a:t>
            </a:r>
          </a:p>
          <a:p>
            <a:pPr lvl="0" defTabSz="509504">
              <a:lnSpc>
                <a:spcPct val="90000"/>
              </a:lnSpc>
              <a:defRPr/>
            </a:pPr>
            <a:r>
              <a:rPr lang="pt-PT" sz="2800" dirty="0" err="1">
                <a:solidFill>
                  <a:schemeClr val="bg1"/>
                </a:solidFill>
                <a:highlight>
                  <a:srgbClr val="D1005D"/>
                </a:highlight>
                <a:latin typeface="Montserrat" pitchFamily="2" charset="0"/>
                <a:ea typeface="Tahoma" panose="020B0604030504040204" pitchFamily="34" charset="0"/>
                <a:cs typeface="Arial" panose="020B0604020202020204" pitchFamily="34" charset="0"/>
              </a:rPr>
              <a:t>Contribution</a:t>
            </a:r>
            <a:r>
              <a:rPr lang="pt-PT" sz="2800" dirty="0">
                <a:solidFill>
                  <a:schemeClr val="bg1"/>
                </a:solidFill>
                <a:highlight>
                  <a:srgbClr val="D1005D"/>
                </a:highlight>
                <a:latin typeface="Montserrat" pitchFamily="2" charset="0"/>
                <a:ea typeface="Tahoma" panose="020B0604030504040204" pitchFamily="34" charset="0"/>
                <a:cs typeface="Arial" panose="020B0604020202020204" pitchFamily="34" charset="0"/>
              </a:rPr>
              <a:t> to </a:t>
            </a:r>
            <a:r>
              <a:rPr lang="pt-PT" sz="2800" dirty="0" err="1">
                <a:solidFill>
                  <a:schemeClr val="bg1"/>
                </a:solidFill>
                <a:highlight>
                  <a:srgbClr val="D1005D"/>
                </a:highlight>
                <a:latin typeface="Montserrat" pitchFamily="2" charset="0"/>
                <a:ea typeface="Tahom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pt-PT" sz="2800" dirty="0">
                <a:solidFill>
                  <a:schemeClr val="bg1"/>
                </a:solidFill>
                <a:highlight>
                  <a:srgbClr val="D1005D"/>
                </a:highlight>
                <a:latin typeface="Montserrat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2800" dirty="0" err="1">
                <a:solidFill>
                  <a:schemeClr val="bg1"/>
                </a:solidFill>
                <a:highlight>
                  <a:srgbClr val="D1005D"/>
                </a:highlight>
                <a:latin typeface="Montserrat" pitchFamily="2" charset="0"/>
                <a:ea typeface="Tahoma" panose="020B0604030504040204" pitchFamily="34" charset="0"/>
                <a:cs typeface="Arial" panose="020B0604020202020204" pitchFamily="34" charset="0"/>
              </a:rPr>
              <a:t>Economy</a:t>
            </a:r>
            <a:endParaRPr lang="pt-PT" sz="2800" dirty="0">
              <a:solidFill>
                <a:schemeClr val="bg1"/>
              </a:solidFill>
              <a:highlight>
                <a:srgbClr val="D1005D"/>
              </a:highlight>
              <a:latin typeface="Montserrat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124818D-9186-4896-B00C-E72F35B658BC}"/>
              </a:ext>
            </a:extLst>
          </p:cNvPr>
          <p:cNvSpPr txBox="1"/>
          <p:nvPr/>
        </p:nvSpPr>
        <p:spPr>
          <a:xfrm>
            <a:off x="508221" y="4863910"/>
            <a:ext cx="1180620" cy="1015663"/>
          </a:xfrm>
          <a:prstGeom prst="rect">
            <a:avLst/>
          </a:prstGeom>
          <a:solidFill>
            <a:srgbClr val="D1005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endParaRPr kumimoji="0" lang="pt-PT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0" name="Retângulo 10">
            <a:extLst>
              <a:ext uri="{FF2B5EF4-FFF2-40B4-BE49-F238E27FC236}">
                <a16:creationId xmlns:a16="http://schemas.microsoft.com/office/drawing/2014/main" id="{EEC74B35-C29E-403A-A1F9-2E35CB4B4E84}"/>
              </a:ext>
            </a:extLst>
          </p:cNvPr>
          <p:cNvSpPr/>
          <p:nvPr/>
        </p:nvSpPr>
        <p:spPr>
          <a:xfrm rot="5400000">
            <a:off x="5872065" y="538066"/>
            <a:ext cx="447869" cy="12192000"/>
          </a:xfrm>
          <a:prstGeom prst="rect">
            <a:avLst/>
          </a:prstGeom>
          <a:solidFill>
            <a:srgbClr val="D1005D"/>
          </a:solidFill>
          <a:ln>
            <a:solidFill>
              <a:srgbClr val="D1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260073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C4BF55A3-4EF8-4A6B-98CB-CBD67B855B1D}"/>
              </a:ext>
            </a:extLst>
          </p:cNvPr>
          <p:cNvSpPr/>
          <p:nvPr/>
        </p:nvSpPr>
        <p:spPr>
          <a:xfrm>
            <a:off x="0" y="0"/>
            <a:ext cx="12192000" cy="972090"/>
          </a:xfrm>
          <a:prstGeom prst="rect">
            <a:avLst/>
          </a:prstGeom>
          <a:gradFill>
            <a:gsLst>
              <a:gs pos="0">
                <a:srgbClr val="514689"/>
              </a:gs>
              <a:gs pos="100000">
                <a:srgbClr val="1B365D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2E3BD38-B109-4D5D-A7FF-879F75C7A1E3}"/>
              </a:ext>
            </a:extLst>
          </p:cNvPr>
          <p:cNvSpPr txBox="1"/>
          <p:nvPr/>
        </p:nvSpPr>
        <p:spPr>
          <a:xfrm>
            <a:off x="1130902" y="153160"/>
            <a:ext cx="10402025" cy="68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R="0" lvl="0" indent="0" algn="just" defTabSz="509504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5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400" dirty="0">
                <a:latin typeface="Montserrat" pitchFamily="2" charset="0"/>
                <a:cs typeface="Arial" panose="020B0604020202020204" pitchFamily="34" charset="0"/>
              </a:rPr>
              <a:t>Millennium </a:t>
            </a:r>
            <a:r>
              <a:rPr lang="en-US" sz="2400" dirty="0" err="1">
                <a:latin typeface="Montserrat" pitchFamily="2" charset="0"/>
                <a:cs typeface="Arial" panose="020B0604020202020204" pitchFamily="34" charset="0"/>
              </a:rPr>
              <a:t>bim</a:t>
            </a:r>
            <a:r>
              <a:rPr lang="en-US" sz="2400" dirty="0">
                <a:latin typeface="Montserrat" pitchFamily="2" charset="0"/>
                <a:cs typeface="Arial" panose="020B0604020202020204" pitchFamily="34" charset="0"/>
              </a:rPr>
              <a:t> has been a partner in the growth of Mozambique’s economy …</a:t>
            </a:r>
            <a:endParaRPr lang="pt-PT" sz="2400" dirty="0">
              <a:latin typeface="Montserrat" pitchFamily="2" charset="0"/>
              <a:cs typeface="Arial" panose="020B0604020202020204" pitchFamily="34" charset="0"/>
            </a:endParaRPr>
          </a:p>
        </p:txBody>
      </p:sp>
      <p:sp>
        <p:nvSpPr>
          <p:cNvPr id="31" name="CaixaDeTexto 31">
            <a:extLst>
              <a:ext uri="{FF2B5EF4-FFF2-40B4-BE49-F238E27FC236}">
                <a16:creationId xmlns:a16="http://schemas.microsoft.com/office/drawing/2014/main" id="{ED5106D6-C4C5-4E01-A058-9EB59C15A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036" y="6517924"/>
            <a:ext cx="3415708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5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Source</a:t>
            </a:r>
            <a:r>
              <a:rPr kumimoji="0" lang="pt-PT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</a:t>
            </a:r>
            <a:r>
              <a:rPr lang="pt-PT" sz="1050" kern="0" dirty="0">
                <a:solidFill>
                  <a:srgbClr val="000000"/>
                </a:solidFill>
              </a:rPr>
              <a:t>Financial </a:t>
            </a:r>
            <a:r>
              <a:rPr lang="pt-PT" sz="1050" kern="0" dirty="0" err="1">
                <a:solidFill>
                  <a:srgbClr val="000000"/>
                </a:solidFill>
              </a:rPr>
              <a:t>Statements</a:t>
            </a:r>
            <a:endParaRPr kumimoji="0" lang="pt-PT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31FCF0E-E3E9-4CB3-B06F-DC70F38439D1}"/>
              </a:ext>
            </a:extLst>
          </p:cNvPr>
          <p:cNvGrpSpPr/>
          <p:nvPr/>
        </p:nvGrpSpPr>
        <p:grpSpPr>
          <a:xfrm>
            <a:off x="397269" y="148467"/>
            <a:ext cx="659794" cy="659794"/>
            <a:chOff x="897544" y="1595286"/>
            <a:chExt cx="659794" cy="659794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097C8FC-DD85-4F66-AC46-5BCA2E3CC470}"/>
                </a:ext>
              </a:extLst>
            </p:cNvPr>
            <p:cNvSpPr/>
            <p:nvPr/>
          </p:nvSpPr>
          <p:spPr>
            <a:xfrm>
              <a:off x="897544" y="1595286"/>
              <a:ext cx="659794" cy="659794"/>
            </a:xfrm>
            <a:prstGeom prst="ellipse">
              <a:avLst/>
            </a:prstGeom>
            <a:solidFill>
              <a:srgbClr val="D1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7" name="Agrupar 730">
              <a:extLst>
                <a:ext uri="{FF2B5EF4-FFF2-40B4-BE49-F238E27FC236}">
                  <a16:creationId xmlns:a16="http://schemas.microsoft.com/office/drawing/2014/main" id="{C9E42241-0F74-4031-93C2-CF00895DD5C9}"/>
                </a:ext>
              </a:extLst>
            </p:cNvPr>
            <p:cNvGrpSpPr/>
            <p:nvPr/>
          </p:nvGrpSpPr>
          <p:grpSpPr>
            <a:xfrm>
              <a:off x="1059172" y="1688652"/>
              <a:ext cx="318900" cy="395950"/>
              <a:chOff x="11574901" y="1754242"/>
              <a:chExt cx="473075" cy="587376"/>
            </a:xfrm>
          </p:grpSpPr>
          <p:sp>
            <p:nvSpPr>
              <p:cNvPr id="48" name="Freeform 632">
                <a:extLst>
                  <a:ext uri="{FF2B5EF4-FFF2-40B4-BE49-F238E27FC236}">
                    <a16:creationId xmlns:a16="http://schemas.microsoft.com/office/drawing/2014/main" id="{8D370576-9E08-44A3-BA21-6207C5981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74901" y="1754242"/>
                <a:ext cx="473075" cy="477838"/>
              </a:xfrm>
              <a:custGeom>
                <a:avLst/>
                <a:gdLst>
                  <a:gd name="T0" fmla="*/ 133 w 148"/>
                  <a:gd name="T1" fmla="*/ 74 h 148"/>
                  <a:gd name="T2" fmla="*/ 121 w 148"/>
                  <a:gd name="T3" fmla="*/ 40 h 148"/>
                  <a:gd name="T4" fmla="*/ 92 w 148"/>
                  <a:gd name="T5" fmla="*/ 18 h 148"/>
                  <a:gd name="T6" fmla="*/ 92 w 148"/>
                  <a:gd name="T7" fmla="*/ 18 h 148"/>
                  <a:gd name="T8" fmla="*/ 56 w 148"/>
                  <a:gd name="T9" fmla="*/ 18 h 148"/>
                  <a:gd name="T10" fmla="*/ 56 w 148"/>
                  <a:gd name="T11" fmla="*/ 18 h 148"/>
                  <a:gd name="T12" fmla="*/ 27 w 148"/>
                  <a:gd name="T13" fmla="*/ 40 h 148"/>
                  <a:gd name="T14" fmla="*/ 15 w 148"/>
                  <a:gd name="T15" fmla="*/ 74 h 148"/>
                  <a:gd name="T16" fmla="*/ 27 w 148"/>
                  <a:gd name="T17" fmla="*/ 108 h 148"/>
                  <a:gd name="T18" fmla="*/ 56 w 148"/>
                  <a:gd name="T19" fmla="*/ 130 h 148"/>
                  <a:gd name="T20" fmla="*/ 56 w 148"/>
                  <a:gd name="T21" fmla="*/ 130 h 148"/>
                  <a:gd name="T22" fmla="*/ 92 w 148"/>
                  <a:gd name="T23" fmla="*/ 130 h 148"/>
                  <a:gd name="T24" fmla="*/ 92 w 148"/>
                  <a:gd name="T25" fmla="*/ 130 h 148"/>
                  <a:gd name="T26" fmla="*/ 121 w 148"/>
                  <a:gd name="T27" fmla="*/ 108 h 148"/>
                  <a:gd name="T28" fmla="*/ 133 w 148"/>
                  <a:gd name="T29" fmla="*/ 7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8" h="148">
                    <a:moveTo>
                      <a:pt x="133" y="74"/>
                    </a:moveTo>
                    <a:cubicBezTo>
                      <a:pt x="148" y="63"/>
                      <a:pt x="140" y="39"/>
                      <a:pt x="121" y="40"/>
                    </a:cubicBezTo>
                    <a:cubicBezTo>
                      <a:pt x="128" y="22"/>
                      <a:pt x="107" y="7"/>
                      <a:pt x="92" y="18"/>
                    </a:cubicBezTo>
                    <a:cubicBezTo>
                      <a:pt x="92" y="18"/>
                      <a:pt x="92" y="18"/>
                      <a:pt x="92" y="18"/>
                    </a:cubicBezTo>
                    <a:cubicBezTo>
                      <a:pt x="87" y="0"/>
                      <a:pt x="61" y="0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41" y="7"/>
                      <a:pt x="20" y="22"/>
                      <a:pt x="27" y="40"/>
                    </a:cubicBezTo>
                    <a:cubicBezTo>
                      <a:pt x="8" y="39"/>
                      <a:pt x="0" y="63"/>
                      <a:pt x="15" y="74"/>
                    </a:cubicBezTo>
                    <a:cubicBezTo>
                      <a:pt x="0" y="85"/>
                      <a:pt x="8" y="109"/>
                      <a:pt x="27" y="108"/>
                    </a:cubicBezTo>
                    <a:cubicBezTo>
                      <a:pt x="20" y="126"/>
                      <a:pt x="41" y="141"/>
                      <a:pt x="56" y="130"/>
                    </a:cubicBezTo>
                    <a:cubicBezTo>
                      <a:pt x="56" y="130"/>
                      <a:pt x="56" y="130"/>
                      <a:pt x="56" y="130"/>
                    </a:cubicBezTo>
                    <a:cubicBezTo>
                      <a:pt x="61" y="148"/>
                      <a:pt x="87" y="148"/>
                      <a:pt x="92" y="130"/>
                    </a:cubicBezTo>
                    <a:cubicBezTo>
                      <a:pt x="92" y="130"/>
                      <a:pt x="92" y="130"/>
                      <a:pt x="92" y="130"/>
                    </a:cubicBezTo>
                    <a:cubicBezTo>
                      <a:pt x="107" y="141"/>
                      <a:pt x="128" y="126"/>
                      <a:pt x="121" y="108"/>
                    </a:cubicBezTo>
                    <a:cubicBezTo>
                      <a:pt x="140" y="109"/>
                      <a:pt x="148" y="85"/>
                      <a:pt x="133" y="74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9" name="Freeform 633">
                <a:extLst>
                  <a:ext uri="{FF2B5EF4-FFF2-40B4-BE49-F238E27FC236}">
                    <a16:creationId xmlns:a16="http://schemas.microsoft.com/office/drawing/2014/main" id="{94EFCD63-5AC2-4895-9C54-93E1F54B4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2538" y="2213030"/>
                <a:ext cx="177800" cy="128588"/>
              </a:xfrm>
              <a:custGeom>
                <a:avLst/>
                <a:gdLst>
                  <a:gd name="T0" fmla="*/ 112 w 112"/>
                  <a:gd name="T1" fmla="*/ 0 h 81"/>
                  <a:gd name="T2" fmla="*/ 112 w 112"/>
                  <a:gd name="T3" fmla="*/ 81 h 81"/>
                  <a:gd name="T4" fmla="*/ 56 w 112"/>
                  <a:gd name="T5" fmla="*/ 49 h 81"/>
                  <a:gd name="T6" fmla="*/ 0 w 112"/>
                  <a:gd name="T7" fmla="*/ 81 h 81"/>
                  <a:gd name="T8" fmla="*/ 0 w 112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81">
                    <a:moveTo>
                      <a:pt x="112" y="0"/>
                    </a:moveTo>
                    <a:lnTo>
                      <a:pt x="112" y="81"/>
                    </a:lnTo>
                    <a:lnTo>
                      <a:pt x="56" y="49"/>
                    </a:lnTo>
                    <a:lnTo>
                      <a:pt x="0" y="8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0" name="Oval 634">
                <a:extLst>
                  <a:ext uri="{FF2B5EF4-FFF2-40B4-BE49-F238E27FC236}">
                    <a16:creationId xmlns:a16="http://schemas.microsoft.com/office/drawing/2014/main" id="{D9194E81-456F-4FA8-BC02-B53279C36E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84438" y="1863780"/>
                <a:ext cx="255587" cy="258763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 635">
                <a:extLst>
                  <a:ext uri="{FF2B5EF4-FFF2-40B4-BE49-F238E27FC236}">
                    <a16:creationId xmlns:a16="http://schemas.microsoft.com/office/drawing/2014/main" id="{9C5DA6CB-8D97-4D5B-B838-A6ADBC269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73338" y="1941567"/>
                <a:ext cx="38100" cy="90488"/>
              </a:xfrm>
              <a:custGeom>
                <a:avLst/>
                <a:gdLst>
                  <a:gd name="T0" fmla="*/ 24 w 24"/>
                  <a:gd name="T1" fmla="*/ 57 h 57"/>
                  <a:gd name="T2" fmla="*/ 24 w 24"/>
                  <a:gd name="T3" fmla="*/ 0 h 57"/>
                  <a:gd name="T4" fmla="*/ 0 w 24"/>
                  <a:gd name="T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57">
                    <a:moveTo>
                      <a:pt x="24" y="57"/>
                    </a:moveTo>
                    <a:lnTo>
                      <a:pt x="2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2" name="Line 636">
                <a:extLst>
                  <a:ext uri="{FF2B5EF4-FFF2-40B4-BE49-F238E27FC236}">
                    <a16:creationId xmlns:a16="http://schemas.microsoft.com/office/drawing/2014/main" id="{EDABF1AA-1119-4E97-BB09-E8CB893A04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73338" y="2032055"/>
                <a:ext cx="76200" cy="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0FE2D43A-3E3E-4628-8935-EC42CB0015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78904"/>
              </p:ext>
            </p:extLst>
          </p:nvPr>
        </p:nvGraphicFramePr>
        <p:xfrm>
          <a:off x="439384" y="1667928"/>
          <a:ext cx="4290255" cy="1785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3228EAF7-1A13-4DFC-B706-C107A30A1E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805852"/>
              </p:ext>
            </p:extLst>
          </p:nvPr>
        </p:nvGraphicFramePr>
        <p:xfrm>
          <a:off x="5285995" y="1667928"/>
          <a:ext cx="4312248" cy="1785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3" name="Group 31">
            <a:extLst>
              <a:ext uri="{FF2B5EF4-FFF2-40B4-BE49-F238E27FC236}">
                <a16:creationId xmlns:a16="http://schemas.microsoft.com/office/drawing/2014/main" id="{18077820-54C3-4FAE-98F2-A94C18DC520F}"/>
              </a:ext>
            </a:extLst>
          </p:cNvPr>
          <p:cNvGrpSpPr/>
          <p:nvPr/>
        </p:nvGrpSpPr>
        <p:grpSpPr>
          <a:xfrm>
            <a:off x="434988" y="1114894"/>
            <a:ext cx="4268018" cy="496393"/>
            <a:chOff x="434987" y="1098951"/>
            <a:chExt cx="5021587" cy="546032"/>
          </a:xfrm>
        </p:grpSpPr>
        <p:sp>
          <p:nvSpPr>
            <p:cNvPr id="54" name="Rectangle: Rounded Corners 32">
              <a:extLst>
                <a:ext uri="{FF2B5EF4-FFF2-40B4-BE49-F238E27FC236}">
                  <a16:creationId xmlns:a16="http://schemas.microsoft.com/office/drawing/2014/main" id="{F79FE137-D6F9-4888-B805-0E246FF43EC1}"/>
                </a:ext>
              </a:extLst>
            </p:cNvPr>
            <p:cNvSpPr/>
            <p:nvPr/>
          </p:nvSpPr>
          <p:spPr>
            <a:xfrm>
              <a:off x="434987" y="1098951"/>
              <a:ext cx="5021587" cy="517496"/>
            </a:xfrm>
            <a:prstGeom prst="roundRect">
              <a:avLst>
                <a:gd name="adj" fmla="val 3006"/>
              </a:avLst>
            </a:prstGeom>
            <a:solidFill>
              <a:srgbClr val="D1005D"/>
            </a:solidFill>
            <a:ln>
              <a:solidFill>
                <a:srgbClr val="D100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>
                <a:latin typeface="Trebuchet MS" panose="020B0603020202020204" pitchFamily="34" charset="0"/>
              </a:endParaRPr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233E7C1D-533A-49E3-ADE8-4EF35EF99464}"/>
                </a:ext>
              </a:extLst>
            </p:cNvPr>
            <p:cNvSpPr txBox="1"/>
            <p:nvPr/>
          </p:nvSpPr>
          <p:spPr>
            <a:xfrm>
              <a:off x="531898" y="1120224"/>
              <a:ext cx="2621877" cy="524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b="1" dirty="0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Total </a:t>
              </a:r>
              <a:r>
                <a:rPr lang="pt-PT" sz="1400" b="1" dirty="0" err="1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Asset</a:t>
              </a:r>
              <a:endParaRPr lang="pt-PT" sz="1400" b="1" dirty="0">
                <a:solidFill>
                  <a:schemeClr val="bg1"/>
                </a:solidFill>
                <a:latin typeface="Montserrat" pitchFamily="2" charset="0"/>
                <a:cs typeface="Arial" pitchFamily="34" charset="0"/>
              </a:endParaRPr>
            </a:p>
            <a:p>
              <a:r>
                <a:rPr lang="pt-PT" sz="1100" dirty="0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MZN </a:t>
              </a:r>
              <a:r>
                <a:rPr lang="pt-PT" sz="1100" dirty="0" err="1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Million</a:t>
              </a:r>
              <a:endParaRPr lang="pt-PT" sz="1100" dirty="0">
                <a:solidFill>
                  <a:schemeClr val="bg1"/>
                </a:solidFill>
                <a:latin typeface="Montserrat" pitchFamily="2" charset="0"/>
                <a:cs typeface="Arial" pitchFamily="34" charset="0"/>
              </a:endParaRPr>
            </a:p>
          </p:txBody>
        </p:sp>
      </p:grpSp>
      <p:grpSp>
        <p:nvGrpSpPr>
          <p:cNvPr id="56" name="Group 34">
            <a:extLst>
              <a:ext uri="{FF2B5EF4-FFF2-40B4-BE49-F238E27FC236}">
                <a16:creationId xmlns:a16="http://schemas.microsoft.com/office/drawing/2014/main" id="{07196EFF-AB21-4B78-87FC-AABC507CDB75}"/>
              </a:ext>
            </a:extLst>
          </p:cNvPr>
          <p:cNvGrpSpPr/>
          <p:nvPr/>
        </p:nvGrpSpPr>
        <p:grpSpPr>
          <a:xfrm>
            <a:off x="5303591" y="1111807"/>
            <a:ext cx="4268018" cy="496393"/>
            <a:chOff x="434987" y="1098951"/>
            <a:chExt cx="5021587" cy="546032"/>
          </a:xfrm>
        </p:grpSpPr>
        <p:sp>
          <p:nvSpPr>
            <p:cNvPr id="57" name="Rectangle: Rounded Corners 38">
              <a:extLst>
                <a:ext uri="{FF2B5EF4-FFF2-40B4-BE49-F238E27FC236}">
                  <a16:creationId xmlns:a16="http://schemas.microsoft.com/office/drawing/2014/main" id="{2C71AD33-5B75-4662-8317-5BCD4400863B}"/>
                </a:ext>
              </a:extLst>
            </p:cNvPr>
            <p:cNvSpPr/>
            <p:nvPr/>
          </p:nvSpPr>
          <p:spPr>
            <a:xfrm>
              <a:off x="434987" y="1098951"/>
              <a:ext cx="5021587" cy="517496"/>
            </a:xfrm>
            <a:prstGeom prst="roundRect">
              <a:avLst>
                <a:gd name="adj" fmla="val 3006"/>
              </a:avLst>
            </a:prstGeom>
            <a:solidFill>
              <a:srgbClr val="D1005D"/>
            </a:solidFill>
            <a:ln>
              <a:solidFill>
                <a:srgbClr val="D100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>
                <a:latin typeface="Trebuchet MS" panose="020B0603020202020204" pitchFamily="34" charset="0"/>
              </a:endParaRPr>
            </a:p>
          </p:txBody>
        </p:sp>
        <p:sp>
          <p:nvSpPr>
            <p:cNvPr id="58" name="CaixaDeTexto 33">
              <a:extLst>
                <a:ext uri="{FF2B5EF4-FFF2-40B4-BE49-F238E27FC236}">
                  <a16:creationId xmlns:a16="http://schemas.microsoft.com/office/drawing/2014/main" id="{8A9E4F28-FE60-4616-89A5-B48C6537E493}"/>
                </a:ext>
              </a:extLst>
            </p:cNvPr>
            <p:cNvSpPr txBox="1"/>
            <p:nvPr/>
          </p:nvSpPr>
          <p:spPr>
            <a:xfrm>
              <a:off x="531898" y="1120224"/>
              <a:ext cx="2621877" cy="524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b="1" dirty="0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Net </a:t>
              </a:r>
              <a:r>
                <a:rPr lang="pt-PT" sz="1400" b="1" dirty="0" err="1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Profit</a:t>
              </a:r>
              <a:endParaRPr lang="pt-PT" sz="1400" b="1" dirty="0">
                <a:solidFill>
                  <a:schemeClr val="bg1"/>
                </a:solidFill>
                <a:latin typeface="Montserrat" pitchFamily="2" charset="0"/>
                <a:cs typeface="Arial" pitchFamily="34" charset="0"/>
              </a:endParaRPr>
            </a:p>
            <a:p>
              <a:r>
                <a:rPr lang="pt-PT" sz="1100" dirty="0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MZN </a:t>
              </a:r>
              <a:r>
                <a:rPr lang="pt-PT" sz="1100" dirty="0" err="1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Million</a:t>
              </a:r>
              <a:endParaRPr lang="pt-PT" sz="1100" dirty="0">
                <a:solidFill>
                  <a:schemeClr val="bg1"/>
                </a:solidFill>
                <a:latin typeface="Montserrat" pitchFamily="2" charset="0"/>
                <a:cs typeface="Arial" pitchFamily="34" charset="0"/>
              </a:endParaRPr>
            </a:p>
          </p:txBody>
        </p:sp>
      </p:grpSp>
      <p:grpSp>
        <p:nvGrpSpPr>
          <p:cNvPr id="59" name="Group 40">
            <a:extLst>
              <a:ext uri="{FF2B5EF4-FFF2-40B4-BE49-F238E27FC236}">
                <a16:creationId xmlns:a16="http://schemas.microsoft.com/office/drawing/2014/main" id="{65B5CFAC-C695-4340-8539-99C4970A20F5}"/>
              </a:ext>
            </a:extLst>
          </p:cNvPr>
          <p:cNvGrpSpPr/>
          <p:nvPr/>
        </p:nvGrpSpPr>
        <p:grpSpPr>
          <a:xfrm>
            <a:off x="434986" y="3940569"/>
            <a:ext cx="4268019" cy="511782"/>
            <a:chOff x="434987" y="1098951"/>
            <a:chExt cx="5021587" cy="562960"/>
          </a:xfrm>
        </p:grpSpPr>
        <p:sp>
          <p:nvSpPr>
            <p:cNvPr id="60" name="Rectangle: Rounded Corners 41">
              <a:extLst>
                <a:ext uri="{FF2B5EF4-FFF2-40B4-BE49-F238E27FC236}">
                  <a16:creationId xmlns:a16="http://schemas.microsoft.com/office/drawing/2014/main" id="{5520119C-A1B6-4C87-916C-CAE0497AFF5E}"/>
                </a:ext>
              </a:extLst>
            </p:cNvPr>
            <p:cNvSpPr/>
            <p:nvPr/>
          </p:nvSpPr>
          <p:spPr>
            <a:xfrm>
              <a:off x="434987" y="1098951"/>
              <a:ext cx="5021587" cy="517496"/>
            </a:xfrm>
            <a:prstGeom prst="roundRect">
              <a:avLst>
                <a:gd name="adj" fmla="val 3006"/>
              </a:avLst>
            </a:prstGeom>
            <a:solidFill>
              <a:srgbClr val="D1005D"/>
            </a:solidFill>
            <a:ln>
              <a:solidFill>
                <a:srgbClr val="D100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>
                <a:latin typeface="Trebuchet MS" panose="020B0603020202020204" pitchFamily="34" charset="0"/>
              </a:endParaRPr>
            </a:p>
          </p:txBody>
        </p:sp>
        <p:sp>
          <p:nvSpPr>
            <p:cNvPr id="61" name="CaixaDeTexto 33">
              <a:extLst>
                <a:ext uri="{FF2B5EF4-FFF2-40B4-BE49-F238E27FC236}">
                  <a16:creationId xmlns:a16="http://schemas.microsoft.com/office/drawing/2014/main" id="{27E4FBFE-2711-4E50-934F-FFB7F265EA99}"/>
                </a:ext>
              </a:extLst>
            </p:cNvPr>
            <p:cNvSpPr txBox="1"/>
            <p:nvPr/>
          </p:nvSpPr>
          <p:spPr>
            <a:xfrm>
              <a:off x="531898" y="1120224"/>
              <a:ext cx="2621877" cy="541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b="1" dirty="0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ROE</a:t>
              </a:r>
            </a:p>
            <a:p>
              <a:r>
                <a:rPr lang="pt-PT" sz="1200" dirty="0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2023</a:t>
              </a:r>
              <a:endParaRPr lang="pt-PT" sz="1100" dirty="0">
                <a:solidFill>
                  <a:schemeClr val="bg1"/>
                </a:solidFill>
                <a:latin typeface="Montserrat" pitchFamily="2" charset="0"/>
                <a:cs typeface="Arial" pitchFamily="34" charset="0"/>
              </a:endParaRPr>
            </a:p>
          </p:txBody>
        </p:sp>
      </p:grpSp>
      <p:grpSp>
        <p:nvGrpSpPr>
          <p:cNvPr id="62" name="Group 40">
            <a:extLst>
              <a:ext uri="{FF2B5EF4-FFF2-40B4-BE49-F238E27FC236}">
                <a16:creationId xmlns:a16="http://schemas.microsoft.com/office/drawing/2014/main" id="{DEAE2359-DD0E-441F-802B-555ACADECF2F}"/>
              </a:ext>
            </a:extLst>
          </p:cNvPr>
          <p:cNvGrpSpPr/>
          <p:nvPr/>
        </p:nvGrpSpPr>
        <p:grpSpPr>
          <a:xfrm>
            <a:off x="5303591" y="3936789"/>
            <a:ext cx="4268019" cy="511782"/>
            <a:chOff x="434987" y="1098951"/>
            <a:chExt cx="5021587" cy="562960"/>
          </a:xfrm>
        </p:grpSpPr>
        <p:sp>
          <p:nvSpPr>
            <p:cNvPr id="63" name="Rectangle: Rounded Corners 41">
              <a:extLst>
                <a:ext uri="{FF2B5EF4-FFF2-40B4-BE49-F238E27FC236}">
                  <a16:creationId xmlns:a16="http://schemas.microsoft.com/office/drawing/2014/main" id="{A57B399E-53E4-4FB4-A3CD-EAFEE525C256}"/>
                </a:ext>
              </a:extLst>
            </p:cNvPr>
            <p:cNvSpPr/>
            <p:nvPr/>
          </p:nvSpPr>
          <p:spPr>
            <a:xfrm>
              <a:off x="434987" y="1098951"/>
              <a:ext cx="5021587" cy="517496"/>
            </a:xfrm>
            <a:prstGeom prst="roundRect">
              <a:avLst>
                <a:gd name="adj" fmla="val 3006"/>
              </a:avLst>
            </a:prstGeom>
            <a:solidFill>
              <a:srgbClr val="D1005D"/>
            </a:solidFill>
            <a:ln>
              <a:solidFill>
                <a:srgbClr val="D100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>
                <a:latin typeface="Trebuchet MS" panose="020B0603020202020204" pitchFamily="34" charset="0"/>
              </a:endParaRPr>
            </a:p>
          </p:txBody>
        </p:sp>
        <p:sp>
          <p:nvSpPr>
            <p:cNvPr id="64" name="CaixaDeTexto 33">
              <a:extLst>
                <a:ext uri="{FF2B5EF4-FFF2-40B4-BE49-F238E27FC236}">
                  <a16:creationId xmlns:a16="http://schemas.microsoft.com/office/drawing/2014/main" id="{BF286DD9-6FAD-4187-9A4E-5EFAA86E9FA5}"/>
                </a:ext>
              </a:extLst>
            </p:cNvPr>
            <p:cNvSpPr txBox="1"/>
            <p:nvPr/>
          </p:nvSpPr>
          <p:spPr>
            <a:xfrm>
              <a:off x="531898" y="1120224"/>
              <a:ext cx="2621877" cy="541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b="1" dirty="0" err="1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Tier</a:t>
              </a:r>
              <a:r>
                <a:rPr lang="pt-PT" sz="1400" b="1" dirty="0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 1</a:t>
              </a:r>
            </a:p>
            <a:p>
              <a:r>
                <a:rPr lang="pt-PT" sz="1200" dirty="0">
                  <a:solidFill>
                    <a:schemeClr val="bg1"/>
                  </a:solidFill>
                  <a:latin typeface="Montserrat" pitchFamily="2" charset="0"/>
                  <a:cs typeface="Arial" pitchFamily="34" charset="0"/>
                </a:rPr>
                <a:t>2023</a:t>
              </a:r>
              <a:endParaRPr lang="pt-PT" sz="1100" dirty="0">
                <a:solidFill>
                  <a:schemeClr val="bg1"/>
                </a:solidFill>
                <a:latin typeface="Montserrat" pitchFamily="2" charset="0"/>
                <a:cs typeface="Arial" pitchFamily="34" charset="0"/>
              </a:endParaRPr>
            </a:p>
          </p:txBody>
        </p:sp>
      </p:grpSp>
      <p:sp>
        <p:nvSpPr>
          <p:cNvPr id="67" name="CaixaDeTexto 78">
            <a:extLst>
              <a:ext uri="{FF2B5EF4-FFF2-40B4-BE49-F238E27FC236}">
                <a16:creationId xmlns:a16="http://schemas.microsoft.com/office/drawing/2014/main" id="{3507D1D2-B885-4E31-960C-8A3E3D16A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428" y="1054329"/>
            <a:ext cx="1761554" cy="524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>
              <a:spcBef>
                <a:spcPct val="20000"/>
              </a:spcBef>
              <a:buClr>
                <a:srgbClr val="D1005D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D0067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D0067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D0067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D0067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0067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0067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0067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0067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Clr>
                <a:srgbClr val="E2007A"/>
              </a:buClr>
              <a:buNone/>
            </a:pPr>
            <a:r>
              <a:rPr lang="en-US" altLang="pt-PT" sz="1500" i="1" dirty="0">
                <a:latin typeface="Montserrat" pitchFamily="2" charset="0"/>
              </a:rPr>
              <a:t>We are the </a:t>
            </a:r>
            <a:r>
              <a:rPr lang="en-US" altLang="pt-PT" sz="1500" b="1" i="1" dirty="0">
                <a:solidFill>
                  <a:srgbClr val="D1005D"/>
                </a:solidFill>
                <a:latin typeface="Montserrat" pitchFamily="2" charset="0"/>
              </a:rPr>
              <a:t>most efficient bank</a:t>
            </a:r>
            <a:r>
              <a:rPr lang="en-US" altLang="pt-PT" sz="1500" i="1" dirty="0">
                <a:latin typeface="Montserrat" pitchFamily="2" charset="0"/>
              </a:rPr>
              <a:t> in the financial system (cost-to-income 45.2%, 2022-23)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Clr>
                <a:srgbClr val="E2007A"/>
              </a:buClr>
              <a:buNone/>
            </a:pPr>
            <a:r>
              <a:rPr lang="en-US" altLang="pt-PT" sz="1500" b="1" i="1" dirty="0">
                <a:solidFill>
                  <a:srgbClr val="D1005D"/>
                </a:solidFill>
                <a:latin typeface="Montserrat" pitchFamily="2" charset="0"/>
              </a:rPr>
              <a:t>Most capitalized bank </a:t>
            </a:r>
            <a:r>
              <a:rPr lang="en-US" altLang="pt-PT" sz="1500" i="1" dirty="0">
                <a:latin typeface="Montserrat" pitchFamily="2" charset="0"/>
              </a:rPr>
              <a:t>in the financial system (Tier 1 39.5%, 2022-23)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Clr>
                <a:srgbClr val="E2007A"/>
              </a:buClr>
              <a:buNone/>
            </a:pPr>
            <a:r>
              <a:rPr lang="en-US" altLang="pt-PT" sz="1500" i="1" dirty="0">
                <a:latin typeface="Montserrat" pitchFamily="2" charset="0"/>
              </a:rPr>
              <a:t>We </a:t>
            </a:r>
            <a:r>
              <a:rPr lang="en-US" altLang="pt-PT" sz="1500" b="1" i="1" dirty="0">
                <a:solidFill>
                  <a:srgbClr val="D1005D"/>
                </a:solidFill>
                <a:latin typeface="Montserrat" pitchFamily="2" charset="0"/>
              </a:rPr>
              <a:t>generate adequate profitability </a:t>
            </a:r>
            <a:r>
              <a:rPr lang="en-US" altLang="pt-PT" sz="1500" i="1" dirty="0">
                <a:latin typeface="Montserrat" pitchFamily="2" charset="0"/>
              </a:rPr>
              <a:t>(ROE 20.5%, 2022-23) which has allowed the payment of dividends over the years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BE2E565-8D5B-4CFA-A694-4B9069CB08FE}"/>
              </a:ext>
            </a:extLst>
          </p:cNvPr>
          <p:cNvSpPr/>
          <p:nvPr/>
        </p:nvSpPr>
        <p:spPr>
          <a:xfrm>
            <a:off x="2032535" y="4823031"/>
            <a:ext cx="1342831" cy="1109777"/>
          </a:xfrm>
          <a:prstGeom prst="ellipse">
            <a:avLst/>
          </a:prstGeom>
          <a:solidFill>
            <a:schemeClr val="bg2"/>
          </a:solidFill>
          <a:ln>
            <a:solidFill>
              <a:srgbClr val="D1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352" tIns="50176" rIns="100352" bIns="501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2258" dirty="0">
                <a:solidFill>
                  <a:schemeClr val="tx1"/>
                </a:solidFill>
                <a:latin typeface="Trebuchet MS" panose="020B0603020202020204" pitchFamily="34" charset="0"/>
              </a:rPr>
              <a:t>21,1%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71CB45F-BFA9-4D01-AA8A-C974F4DD6008}"/>
              </a:ext>
            </a:extLst>
          </p:cNvPr>
          <p:cNvSpPr/>
          <p:nvPr/>
        </p:nvSpPr>
        <p:spPr>
          <a:xfrm>
            <a:off x="6845309" y="4732475"/>
            <a:ext cx="1342831" cy="1109777"/>
          </a:xfrm>
          <a:prstGeom prst="ellipse">
            <a:avLst/>
          </a:prstGeom>
          <a:solidFill>
            <a:schemeClr val="bg2"/>
          </a:solidFill>
          <a:ln>
            <a:solidFill>
              <a:srgbClr val="D10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352" tIns="50176" rIns="100352" bIns="501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2258" dirty="0">
                <a:solidFill>
                  <a:schemeClr val="tx1"/>
                </a:solidFill>
                <a:latin typeface="Trebuchet MS" panose="020B0603020202020204" pitchFamily="34" charset="0"/>
              </a:rPr>
              <a:t>40,1%</a:t>
            </a:r>
          </a:p>
        </p:txBody>
      </p:sp>
    </p:spTree>
    <p:extLst>
      <p:ext uri="{BB962C8B-B14F-4D97-AF65-F5344CB8AC3E}">
        <p14:creationId xmlns:p14="http://schemas.microsoft.com/office/powerpoint/2010/main" val="168569350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41FCE1E-850D-433E-A834-C8AA7BA8AD72}"/>
              </a:ext>
            </a:extLst>
          </p:cNvPr>
          <p:cNvSpPr/>
          <p:nvPr/>
        </p:nvSpPr>
        <p:spPr>
          <a:xfrm>
            <a:off x="0" y="0"/>
            <a:ext cx="12192000" cy="972090"/>
          </a:xfrm>
          <a:prstGeom prst="rect">
            <a:avLst/>
          </a:prstGeom>
          <a:gradFill>
            <a:gsLst>
              <a:gs pos="0">
                <a:srgbClr val="514689"/>
              </a:gs>
              <a:gs pos="100000">
                <a:srgbClr val="1B365D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0A53C9D-D70C-4DC1-A242-CEF792561775}"/>
              </a:ext>
            </a:extLst>
          </p:cNvPr>
          <p:cNvSpPr txBox="1"/>
          <p:nvPr/>
        </p:nvSpPr>
        <p:spPr>
          <a:xfrm>
            <a:off x="1224939" y="159505"/>
            <a:ext cx="10611740" cy="68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R="0" lvl="0" indent="0" algn="just" defTabSz="509504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35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400" dirty="0">
                <a:latin typeface="Montserrat" pitchFamily="2" charset="0"/>
                <a:cs typeface="Arial" panose="020B0604020202020204" pitchFamily="34" charset="0"/>
              </a:rPr>
              <a:t>… contributing to boosting banking </a:t>
            </a:r>
            <a:r>
              <a:rPr lang="en-US" sz="2400" dirty="0" err="1">
                <a:latin typeface="Montserrat" pitchFamily="2" charset="0"/>
                <a:cs typeface="Arial" panose="020B0604020202020204" pitchFamily="34" charset="0"/>
              </a:rPr>
              <a:t>operartions</a:t>
            </a:r>
            <a:r>
              <a:rPr lang="en-US" sz="2400" dirty="0">
                <a:latin typeface="Montserrat" pitchFamily="2" charset="0"/>
                <a:cs typeface="Arial" panose="020B0604020202020204" pitchFamily="34" charset="0"/>
              </a:rPr>
              <a:t> and promoting financial inclusion</a:t>
            </a:r>
            <a:endParaRPr lang="pt-PT" sz="2400" dirty="0">
              <a:latin typeface="Montserrat" pitchFamily="2" charset="0"/>
              <a:cs typeface="Arial" panose="020B0604020202020204" pitchFamily="34" charset="0"/>
            </a:endParaRPr>
          </a:p>
        </p:txBody>
      </p:sp>
      <p:sp>
        <p:nvSpPr>
          <p:cNvPr id="25" name="CaixaDeTexto 31">
            <a:extLst>
              <a:ext uri="{FF2B5EF4-FFF2-40B4-BE49-F238E27FC236}">
                <a16:creationId xmlns:a16="http://schemas.microsoft.com/office/drawing/2014/main" id="{0BF6A7A5-D7CE-4392-B9A9-47AEFB47F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036" y="6517924"/>
            <a:ext cx="341570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100" kern="0" dirty="0">
                <a:solidFill>
                  <a:srgbClr val="000000"/>
                </a:solidFill>
              </a:rPr>
              <a:t>Note</a:t>
            </a:r>
            <a:r>
              <a:rPr kumimoji="0" lang="pt-PT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Data </a:t>
            </a:r>
            <a:r>
              <a:rPr kumimoji="0" lang="pt-PT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related</a:t>
            </a:r>
            <a:r>
              <a:rPr kumimoji="0" lang="pt-PT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to 2023 </a:t>
            </a:r>
            <a:r>
              <a:rPr lang="pt-PT" sz="1100" kern="0" dirty="0">
                <a:solidFill>
                  <a:srgbClr val="000000"/>
                </a:solidFill>
              </a:rPr>
              <a:t> </a:t>
            </a:r>
            <a:endParaRPr kumimoji="0" lang="pt-PT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C86ECD7-418E-4F00-8BFB-A13196D0F7C1}"/>
              </a:ext>
            </a:extLst>
          </p:cNvPr>
          <p:cNvGrpSpPr/>
          <p:nvPr/>
        </p:nvGrpSpPr>
        <p:grpSpPr>
          <a:xfrm>
            <a:off x="397269" y="148467"/>
            <a:ext cx="659794" cy="659794"/>
            <a:chOff x="897544" y="1595286"/>
            <a:chExt cx="659794" cy="65979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1408B08-3958-436F-AB9B-6B3E4C987722}"/>
                </a:ext>
              </a:extLst>
            </p:cNvPr>
            <p:cNvSpPr/>
            <p:nvPr/>
          </p:nvSpPr>
          <p:spPr>
            <a:xfrm>
              <a:off x="897544" y="1595286"/>
              <a:ext cx="659794" cy="659794"/>
            </a:xfrm>
            <a:prstGeom prst="ellipse">
              <a:avLst/>
            </a:prstGeom>
            <a:solidFill>
              <a:srgbClr val="D100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8" name="Agrupar 730">
              <a:extLst>
                <a:ext uri="{FF2B5EF4-FFF2-40B4-BE49-F238E27FC236}">
                  <a16:creationId xmlns:a16="http://schemas.microsoft.com/office/drawing/2014/main" id="{64823712-E2F9-4BBE-8E96-9A7ED55156B1}"/>
                </a:ext>
              </a:extLst>
            </p:cNvPr>
            <p:cNvGrpSpPr/>
            <p:nvPr/>
          </p:nvGrpSpPr>
          <p:grpSpPr>
            <a:xfrm>
              <a:off x="1059172" y="1688652"/>
              <a:ext cx="318900" cy="395950"/>
              <a:chOff x="11574901" y="1754242"/>
              <a:chExt cx="473075" cy="587376"/>
            </a:xfrm>
          </p:grpSpPr>
          <p:sp>
            <p:nvSpPr>
              <p:cNvPr id="29" name="Freeform 632">
                <a:extLst>
                  <a:ext uri="{FF2B5EF4-FFF2-40B4-BE49-F238E27FC236}">
                    <a16:creationId xmlns:a16="http://schemas.microsoft.com/office/drawing/2014/main" id="{D7DE2650-9141-4042-8FC3-034972654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74901" y="1754242"/>
                <a:ext cx="473075" cy="477838"/>
              </a:xfrm>
              <a:custGeom>
                <a:avLst/>
                <a:gdLst>
                  <a:gd name="T0" fmla="*/ 133 w 148"/>
                  <a:gd name="T1" fmla="*/ 74 h 148"/>
                  <a:gd name="T2" fmla="*/ 121 w 148"/>
                  <a:gd name="T3" fmla="*/ 40 h 148"/>
                  <a:gd name="T4" fmla="*/ 92 w 148"/>
                  <a:gd name="T5" fmla="*/ 18 h 148"/>
                  <a:gd name="T6" fmla="*/ 92 w 148"/>
                  <a:gd name="T7" fmla="*/ 18 h 148"/>
                  <a:gd name="T8" fmla="*/ 56 w 148"/>
                  <a:gd name="T9" fmla="*/ 18 h 148"/>
                  <a:gd name="T10" fmla="*/ 56 w 148"/>
                  <a:gd name="T11" fmla="*/ 18 h 148"/>
                  <a:gd name="T12" fmla="*/ 27 w 148"/>
                  <a:gd name="T13" fmla="*/ 40 h 148"/>
                  <a:gd name="T14" fmla="*/ 15 w 148"/>
                  <a:gd name="T15" fmla="*/ 74 h 148"/>
                  <a:gd name="T16" fmla="*/ 27 w 148"/>
                  <a:gd name="T17" fmla="*/ 108 h 148"/>
                  <a:gd name="T18" fmla="*/ 56 w 148"/>
                  <a:gd name="T19" fmla="*/ 130 h 148"/>
                  <a:gd name="T20" fmla="*/ 56 w 148"/>
                  <a:gd name="T21" fmla="*/ 130 h 148"/>
                  <a:gd name="T22" fmla="*/ 92 w 148"/>
                  <a:gd name="T23" fmla="*/ 130 h 148"/>
                  <a:gd name="T24" fmla="*/ 92 w 148"/>
                  <a:gd name="T25" fmla="*/ 130 h 148"/>
                  <a:gd name="T26" fmla="*/ 121 w 148"/>
                  <a:gd name="T27" fmla="*/ 108 h 148"/>
                  <a:gd name="T28" fmla="*/ 133 w 148"/>
                  <a:gd name="T29" fmla="*/ 7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8" h="148">
                    <a:moveTo>
                      <a:pt x="133" y="74"/>
                    </a:moveTo>
                    <a:cubicBezTo>
                      <a:pt x="148" y="63"/>
                      <a:pt x="140" y="39"/>
                      <a:pt x="121" y="40"/>
                    </a:cubicBezTo>
                    <a:cubicBezTo>
                      <a:pt x="128" y="22"/>
                      <a:pt x="107" y="7"/>
                      <a:pt x="92" y="18"/>
                    </a:cubicBezTo>
                    <a:cubicBezTo>
                      <a:pt x="92" y="18"/>
                      <a:pt x="92" y="18"/>
                      <a:pt x="92" y="18"/>
                    </a:cubicBezTo>
                    <a:cubicBezTo>
                      <a:pt x="87" y="0"/>
                      <a:pt x="61" y="0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41" y="7"/>
                      <a:pt x="20" y="22"/>
                      <a:pt x="27" y="40"/>
                    </a:cubicBezTo>
                    <a:cubicBezTo>
                      <a:pt x="8" y="39"/>
                      <a:pt x="0" y="63"/>
                      <a:pt x="15" y="74"/>
                    </a:cubicBezTo>
                    <a:cubicBezTo>
                      <a:pt x="0" y="85"/>
                      <a:pt x="8" y="109"/>
                      <a:pt x="27" y="108"/>
                    </a:cubicBezTo>
                    <a:cubicBezTo>
                      <a:pt x="20" y="126"/>
                      <a:pt x="41" y="141"/>
                      <a:pt x="56" y="130"/>
                    </a:cubicBezTo>
                    <a:cubicBezTo>
                      <a:pt x="56" y="130"/>
                      <a:pt x="56" y="130"/>
                      <a:pt x="56" y="130"/>
                    </a:cubicBezTo>
                    <a:cubicBezTo>
                      <a:pt x="61" y="148"/>
                      <a:pt x="87" y="148"/>
                      <a:pt x="92" y="130"/>
                    </a:cubicBezTo>
                    <a:cubicBezTo>
                      <a:pt x="92" y="130"/>
                      <a:pt x="92" y="130"/>
                      <a:pt x="92" y="130"/>
                    </a:cubicBezTo>
                    <a:cubicBezTo>
                      <a:pt x="107" y="141"/>
                      <a:pt x="128" y="126"/>
                      <a:pt x="121" y="108"/>
                    </a:cubicBezTo>
                    <a:cubicBezTo>
                      <a:pt x="140" y="109"/>
                      <a:pt x="148" y="85"/>
                      <a:pt x="133" y="74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633">
                <a:extLst>
                  <a:ext uri="{FF2B5EF4-FFF2-40B4-BE49-F238E27FC236}">
                    <a16:creationId xmlns:a16="http://schemas.microsoft.com/office/drawing/2014/main" id="{948C9D40-7E68-469E-9195-62D48EFC3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2538" y="2213030"/>
                <a:ext cx="177800" cy="128588"/>
              </a:xfrm>
              <a:custGeom>
                <a:avLst/>
                <a:gdLst>
                  <a:gd name="T0" fmla="*/ 112 w 112"/>
                  <a:gd name="T1" fmla="*/ 0 h 81"/>
                  <a:gd name="T2" fmla="*/ 112 w 112"/>
                  <a:gd name="T3" fmla="*/ 81 h 81"/>
                  <a:gd name="T4" fmla="*/ 56 w 112"/>
                  <a:gd name="T5" fmla="*/ 49 h 81"/>
                  <a:gd name="T6" fmla="*/ 0 w 112"/>
                  <a:gd name="T7" fmla="*/ 81 h 81"/>
                  <a:gd name="T8" fmla="*/ 0 w 112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81">
                    <a:moveTo>
                      <a:pt x="112" y="0"/>
                    </a:moveTo>
                    <a:lnTo>
                      <a:pt x="112" y="81"/>
                    </a:lnTo>
                    <a:lnTo>
                      <a:pt x="56" y="49"/>
                    </a:lnTo>
                    <a:lnTo>
                      <a:pt x="0" y="8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Oval 634">
                <a:extLst>
                  <a:ext uri="{FF2B5EF4-FFF2-40B4-BE49-F238E27FC236}">
                    <a16:creationId xmlns:a16="http://schemas.microsoft.com/office/drawing/2014/main" id="{6810E53E-94E3-41C5-997A-3811C56F1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84438" y="1863780"/>
                <a:ext cx="255587" cy="258763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635">
                <a:extLst>
                  <a:ext uri="{FF2B5EF4-FFF2-40B4-BE49-F238E27FC236}">
                    <a16:creationId xmlns:a16="http://schemas.microsoft.com/office/drawing/2014/main" id="{9135F283-1903-446E-AD3F-F418F3491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73338" y="1941567"/>
                <a:ext cx="38100" cy="90488"/>
              </a:xfrm>
              <a:custGeom>
                <a:avLst/>
                <a:gdLst>
                  <a:gd name="T0" fmla="*/ 24 w 24"/>
                  <a:gd name="T1" fmla="*/ 57 h 57"/>
                  <a:gd name="T2" fmla="*/ 24 w 24"/>
                  <a:gd name="T3" fmla="*/ 0 h 57"/>
                  <a:gd name="T4" fmla="*/ 0 w 24"/>
                  <a:gd name="T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57">
                    <a:moveTo>
                      <a:pt x="24" y="57"/>
                    </a:moveTo>
                    <a:lnTo>
                      <a:pt x="2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Line 636">
                <a:extLst>
                  <a:ext uri="{FF2B5EF4-FFF2-40B4-BE49-F238E27FC236}">
                    <a16:creationId xmlns:a16="http://schemas.microsoft.com/office/drawing/2014/main" id="{C6CA5B84-494F-4953-B38F-BD7B4F3F94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73338" y="2032055"/>
                <a:ext cx="76200" cy="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44" name="Diagrama 43">
            <a:extLst>
              <a:ext uri="{FF2B5EF4-FFF2-40B4-BE49-F238E27FC236}">
                <a16:creationId xmlns:a16="http://schemas.microsoft.com/office/drawing/2014/main" id="{FA7F7CB3-E846-406A-B561-0AF36E3450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7807872"/>
              </p:ext>
            </p:extLst>
          </p:nvPr>
        </p:nvGraphicFramePr>
        <p:xfrm>
          <a:off x="-790264" y="1001762"/>
          <a:ext cx="7591114" cy="4958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5" name="CaixaDeTexto 33">
            <a:extLst>
              <a:ext uri="{FF2B5EF4-FFF2-40B4-BE49-F238E27FC236}">
                <a16:creationId xmlns:a16="http://schemas.microsoft.com/office/drawing/2014/main" id="{298EEA4E-C69D-4D1B-8D50-1A3EF5D65C79}"/>
              </a:ext>
            </a:extLst>
          </p:cNvPr>
          <p:cNvSpPr txBox="1"/>
          <p:nvPr/>
        </p:nvSpPr>
        <p:spPr>
          <a:xfrm>
            <a:off x="4513260" y="4718161"/>
            <a:ext cx="2621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cs typeface="Arial" pitchFamily="34" charset="0"/>
              </a:rPr>
              <a:t>POS</a:t>
            </a:r>
            <a:endParaRPr lang="pt-PT" sz="2800" b="1" dirty="0">
              <a:solidFill>
                <a:schemeClr val="bg1">
                  <a:lumMod val="50000"/>
                </a:schemeClr>
              </a:solidFill>
              <a:latin typeface="Montserrat" pitchFamily="2" charset="0"/>
              <a:cs typeface="Arial" pitchFamily="34" charset="0"/>
            </a:endParaRPr>
          </a:p>
          <a:p>
            <a:endParaRPr lang="pt-PT" sz="2000" dirty="0">
              <a:solidFill>
                <a:schemeClr val="bg1">
                  <a:lumMod val="50000"/>
                </a:schemeClr>
              </a:solidFill>
              <a:latin typeface="Montserrat" pitchFamily="2" charset="0"/>
              <a:cs typeface="Arial" pitchFamily="34" charset="0"/>
            </a:endParaRPr>
          </a:p>
        </p:txBody>
      </p:sp>
      <p:sp>
        <p:nvSpPr>
          <p:cNvPr id="46" name="CaixaDeTexto 33">
            <a:extLst>
              <a:ext uri="{FF2B5EF4-FFF2-40B4-BE49-F238E27FC236}">
                <a16:creationId xmlns:a16="http://schemas.microsoft.com/office/drawing/2014/main" id="{3454FAEA-B691-464B-9FB0-E954C80CC37C}"/>
              </a:ext>
            </a:extLst>
          </p:cNvPr>
          <p:cNvSpPr txBox="1"/>
          <p:nvPr/>
        </p:nvSpPr>
        <p:spPr>
          <a:xfrm>
            <a:off x="4500655" y="1763698"/>
            <a:ext cx="2621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1005D"/>
                </a:solidFill>
                <a:latin typeface="Montserrat" pitchFamily="2" charset="0"/>
                <a:cs typeface="Arial" pitchFamily="34" charset="0"/>
              </a:rPr>
              <a:t>Branches </a:t>
            </a:r>
            <a:endParaRPr lang="pt-PT" sz="2800" b="1" dirty="0">
              <a:solidFill>
                <a:srgbClr val="D1005D"/>
              </a:solidFill>
              <a:latin typeface="Montserrat" pitchFamily="2" charset="0"/>
              <a:cs typeface="Arial" pitchFamily="34" charset="0"/>
            </a:endParaRPr>
          </a:p>
          <a:p>
            <a:endParaRPr lang="pt-PT" sz="2000" dirty="0">
              <a:solidFill>
                <a:srgbClr val="D1005D"/>
              </a:solidFill>
              <a:latin typeface="Montserrat" pitchFamily="2" charset="0"/>
              <a:cs typeface="Arial" pitchFamily="34" charset="0"/>
            </a:endParaRPr>
          </a:p>
        </p:txBody>
      </p:sp>
      <p:sp>
        <p:nvSpPr>
          <p:cNvPr id="47" name="CaixaDeTexto 33">
            <a:extLst>
              <a:ext uri="{FF2B5EF4-FFF2-40B4-BE49-F238E27FC236}">
                <a16:creationId xmlns:a16="http://schemas.microsoft.com/office/drawing/2014/main" id="{4C730E89-5C1D-4037-B5A7-1EE812751594}"/>
              </a:ext>
            </a:extLst>
          </p:cNvPr>
          <p:cNvSpPr txBox="1"/>
          <p:nvPr/>
        </p:nvSpPr>
        <p:spPr>
          <a:xfrm>
            <a:off x="411991" y="3267565"/>
            <a:ext cx="2621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ontserrat" pitchFamily="2" charset="0"/>
                <a:cs typeface="Arial" pitchFamily="34" charset="0"/>
              </a:rPr>
              <a:t>ATM</a:t>
            </a:r>
            <a:endParaRPr lang="pt-PT" sz="2800" b="1" dirty="0">
              <a:latin typeface="Montserrat" pitchFamily="2" charset="0"/>
              <a:cs typeface="Arial" pitchFamily="34" charset="0"/>
            </a:endParaRPr>
          </a:p>
          <a:p>
            <a:endParaRPr lang="pt-PT" sz="2000" dirty="0">
              <a:latin typeface="Montserrat" pitchFamily="2" charset="0"/>
              <a:cs typeface="Arial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3C72195-7D84-4EBD-B0FA-E21DC3B7A02A}"/>
              </a:ext>
            </a:extLst>
          </p:cNvPr>
          <p:cNvSpPr/>
          <p:nvPr/>
        </p:nvSpPr>
        <p:spPr>
          <a:xfrm>
            <a:off x="7141343" y="2530531"/>
            <a:ext cx="716502" cy="716502"/>
          </a:xfrm>
          <a:prstGeom prst="ellipse">
            <a:avLst/>
          </a:prstGeom>
          <a:solidFill>
            <a:srgbClr val="D10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352" tIns="50176" rIns="100352" bIns="501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2258">
              <a:latin typeface="Trebuchet MS" panose="020B0603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F51ACA3-7B95-420D-BB36-DFEA0F53117A}"/>
              </a:ext>
            </a:extLst>
          </p:cNvPr>
          <p:cNvSpPr/>
          <p:nvPr/>
        </p:nvSpPr>
        <p:spPr>
          <a:xfrm>
            <a:off x="7141343" y="3966350"/>
            <a:ext cx="716502" cy="716502"/>
          </a:xfrm>
          <a:prstGeom prst="ellipse">
            <a:avLst/>
          </a:prstGeom>
          <a:solidFill>
            <a:srgbClr val="D10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352" tIns="50176" rIns="100352" bIns="501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 sz="2258">
              <a:latin typeface="Trebuchet MS" panose="020B0603020202020204" pitchFamily="34" charset="0"/>
            </a:endParaRP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37B8044A-8456-470E-A340-9BC59FE13209}"/>
              </a:ext>
            </a:extLst>
          </p:cNvPr>
          <p:cNvSpPr txBox="1">
            <a:spLocks/>
          </p:cNvSpPr>
          <p:nvPr/>
        </p:nvSpPr>
        <p:spPr>
          <a:xfrm>
            <a:off x="7959361" y="2485800"/>
            <a:ext cx="3820647" cy="943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>
                <a:solidFill>
                  <a:srgbClr val="1C1C1C"/>
                </a:solidFill>
                <a:latin typeface="Montserrat" panose="00000500000000000000" pitchFamily="2" charset="0"/>
                <a:ea typeface="Verdana" panose="020B0604030504040204" pitchFamily="34" charset="0"/>
                <a:cs typeface="Arial" panose="020B0604020202020204" pitchFamily="34" charset="0"/>
              </a:rPr>
              <a:t>Investment in the banking network has allowed the </a:t>
            </a:r>
            <a:r>
              <a:rPr lang="en-US" sz="1700" b="1" dirty="0">
                <a:solidFill>
                  <a:srgbClr val="D1005D"/>
                </a:solidFill>
                <a:latin typeface="Montserrat" panose="00000500000000000000" pitchFamily="2" charset="0"/>
                <a:ea typeface="Verdana" panose="020B0604030504040204" pitchFamily="34" charset="0"/>
                <a:cs typeface="Arial" panose="020B0604020202020204" pitchFamily="34" charset="0"/>
              </a:rPr>
              <a:t>expansion of BIM services </a:t>
            </a:r>
            <a:r>
              <a:rPr lang="en-US" sz="1700" dirty="0">
                <a:solidFill>
                  <a:srgbClr val="1C1C1C"/>
                </a:solidFill>
                <a:latin typeface="Montserrat" panose="00000500000000000000" pitchFamily="2" charset="0"/>
                <a:ea typeface="Verdana" panose="020B0604030504040204" pitchFamily="34" charset="0"/>
                <a:cs typeface="Arial" panose="020B0604020202020204" pitchFamily="34" charset="0"/>
              </a:rPr>
              <a:t>to almost all districts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84A06F06-A0DD-4E29-89D9-A5011DFDF177}"/>
              </a:ext>
            </a:extLst>
          </p:cNvPr>
          <p:cNvSpPr txBox="1">
            <a:spLocks/>
          </p:cNvSpPr>
          <p:nvPr/>
        </p:nvSpPr>
        <p:spPr>
          <a:xfrm>
            <a:off x="7996070" y="3922548"/>
            <a:ext cx="3678066" cy="9928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>
                <a:solidFill>
                  <a:srgbClr val="1C1C1C"/>
                </a:solidFill>
                <a:latin typeface="Montserrat" panose="00000500000000000000" pitchFamily="2" charset="0"/>
                <a:ea typeface="Verdana" panose="020B0604030504040204" pitchFamily="34" charset="0"/>
                <a:cs typeface="Arial" panose="020B0604020202020204" pitchFamily="34" charset="0"/>
              </a:rPr>
              <a:t>Today we are </a:t>
            </a:r>
            <a:r>
              <a:rPr lang="en-US" sz="1700" b="1" dirty="0">
                <a:solidFill>
                  <a:srgbClr val="D1005D"/>
                </a:solidFill>
                <a:latin typeface="Montserrat" panose="00000500000000000000" pitchFamily="2" charset="0"/>
                <a:ea typeface="Verdana" panose="020B0604030504040204" pitchFamily="34" charset="0"/>
                <a:cs typeface="Arial" panose="020B0604020202020204" pitchFamily="34" charset="0"/>
              </a:rPr>
              <a:t>closer to the population,</a:t>
            </a:r>
            <a:r>
              <a:rPr lang="en-US" sz="1700" dirty="0">
                <a:solidFill>
                  <a:srgbClr val="1C1C1C"/>
                </a:solidFill>
                <a:latin typeface="Montserrat" panose="00000500000000000000" pitchFamily="2" charset="0"/>
                <a:ea typeface="Verdana" panose="020B0604030504040204" pitchFamily="34" charset="0"/>
                <a:cs typeface="Arial" panose="020B0604020202020204" pitchFamily="34" charset="0"/>
              </a:rPr>
              <a:t> and we are an active agent in the banking of the Mozambican economy</a:t>
            </a:r>
          </a:p>
        </p:txBody>
      </p:sp>
      <p:grpSp>
        <p:nvGrpSpPr>
          <p:cNvPr id="54" name="Agrupar 319">
            <a:extLst>
              <a:ext uri="{FF2B5EF4-FFF2-40B4-BE49-F238E27FC236}">
                <a16:creationId xmlns:a16="http://schemas.microsoft.com/office/drawing/2014/main" id="{709D343C-013E-4A8E-85B4-70B8894D64D7}"/>
              </a:ext>
            </a:extLst>
          </p:cNvPr>
          <p:cNvGrpSpPr/>
          <p:nvPr/>
        </p:nvGrpSpPr>
        <p:grpSpPr>
          <a:xfrm>
            <a:off x="7277106" y="2678432"/>
            <a:ext cx="416005" cy="409881"/>
            <a:chOff x="7169986" y="3870993"/>
            <a:chExt cx="549275" cy="595313"/>
          </a:xfrm>
        </p:grpSpPr>
        <p:sp>
          <p:nvSpPr>
            <p:cNvPr id="55" name="Freeform 216">
              <a:extLst>
                <a:ext uri="{FF2B5EF4-FFF2-40B4-BE49-F238E27FC236}">
                  <a16:creationId xmlns:a16="http://schemas.microsoft.com/office/drawing/2014/main" id="{64A6DC29-2B2B-43AC-9603-6E5D7A098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5599" y="3958306"/>
              <a:ext cx="90488" cy="90488"/>
            </a:xfrm>
            <a:custGeom>
              <a:avLst/>
              <a:gdLst>
                <a:gd name="T0" fmla="*/ 5 w 28"/>
                <a:gd name="T1" fmla="*/ 23 h 28"/>
                <a:gd name="T2" fmla="*/ 4 w 28"/>
                <a:gd name="T3" fmla="*/ 23 h 28"/>
                <a:gd name="T4" fmla="*/ 2 w 28"/>
                <a:gd name="T5" fmla="*/ 12 h 28"/>
                <a:gd name="T6" fmla="*/ 12 w 28"/>
                <a:gd name="T7" fmla="*/ 3 h 28"/>
                <a:gd name="T8" fmla="*/ 24 w 28"/>
                <a:gd name="T9" fmla="*/ 4 h 28"/>
                <a:gd name="T10" fmla="*/ 25 w 28"/>
                <a:gd name="T11" fmla="*/ 5 h 28"/>
                <a:gd name="T12" fmla="*/ 25 w 28"/>
                <a:gd name="T13" fmla="*/ 17 h 28"/>
                <a:gd name="T14" fmla="*/ 15 w 28"/>
                <a:gd name="T15" fmla="*/ 26 h 28"/>
                <a:gd name="T16" fmla="*/ 5 w 28"/>
                <a:gd name="T17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8">
                  <a:moveTo>
                    <a:pt x="5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1" y="19"/>
                    <a:pt x="0" y="14"/>
                    <a:pt x="2" y="1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5" y="0"/>
                    <a:pt x="21" y="0"/>
                    <a:pt x="24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8" y="8"/>
                    <a:pt x="28" y="14"/>
                    <a:pt x="25" y="1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3" y="28"/>
                    <a:pt x="8" y="27"/>
                    <a:pt x="5" y="23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pt-BR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6" name="Freeform 217">
              <a:extLst>
                <a:ext uri="{FF2B5EF4-FFF2-40B4-BE49-F238E27FC236}">
                  <a16:creationId xmlns:a16="http://schemas.microsoft.com/office/drawing/2014/main" id="{B0A30781-4963-40CC-AEB8-5C8E9E8E1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7474" y="4348831"/>
              <a:ext cx="190500" cy="117475"/>
            </a:xfrm>
            <a:custGeom>
              <a:avLst/>
              <a:gdLst>
                <a:gd name="T0" fmla="*/ 0 w 60"/>
                <a:gd name="T1" fmla="*/ 36 h 36"/>
                <a:gd name="T2" fmla="*/ 12 w 60"/>
                <a:gd name="T3" fmla="*/ 24 h 36"/>
                <a:gd name="T4" fmla="*/ 60 w 60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36">
                  <a:moveTo>
                    <a:pt x="0" y="36"/>
                  </a:moveTo>
                  <a:cubicBezTo>
                    <a:pt x="0" y="36"/>
                    <a:pt x="8" y="28"/>
                    <a:pt x="12" y="24"/>
                  </a:cubicBezTo>
                  <a:cubicBezTo>
                    <a:pt x="45" y="26"/>
                    <a:pt x="57" y="4"/>
                    <a:pt x="60" y="0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pt-BR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7" name="Freeform 218">
              <a:extLst>
                <a:ext uri="{FF2B5EF4-FFF2-40B4-BE49-F238E27FC236}">
                  <a16:creationId xmlns:a16="http://schemas.microsoft.com/office/drawing/2014/main" id="{992FA5C4-9767-4837-9449-00477BED8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3536" y="4201193"/>
              <a:ext cx="82550" cy="87313"/>
            </a:xfrm>
            <a:custGeom>
              <a:avLst/>
              <a:gdLst>
                <a:gd name="T0" fmla="*/ 6 w 26"/>
                <a:gd name="T1" fmla="*/ 23 h 27"/>
                <a:gd name="T2" fmla="*/ 5 w 26"/>
                <a:gd name="T3" fmla="*/ 23 h 27"/>
                <a:gd name="T4" fmla="*/ 2 w 26"/>
                <a:gd name="T5" fmla="*/ 13 h 27"/>
                <a:gd name="T6" fmla="*/ 10 w 26"/>
                <a:gd name="T7" fmla="*/ 4 h 27"/>
                <a:gd name="T8" fmla="*/ 22 w 26"/>
                <a:gd name="T9" fmla="*/ 3 h 27"/>
                <a:gd name="T10" fmla="*/ 22 w 26"/>
                <a:gd name="T11" fmla="*/ 4 h 27"/>
                <a:gd name="T12" fmla="*/ 23 w 26"/>
                <a:gd name="T13" fmla="*/ 16 h 27"/>
                <a:gd name="T14" fmla="*/ 15 w 26"/>
                <a:gd name="T15" fmla="*/ 25 h 27"/>
                <a:gd name="T16" fmla="*/ 6 w 26"/>
                <a:gd name="T1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7">
                  <a:moveTo>
                    <a:pt x="6" y="23"/>
                  </a:moveTo>
                  <a:cubicBezTo>
                    <a:pt x="5" y="23"/>
                    <a:pt x="5" y="23"/>
                    <a:pt x="5" y="23"/>
                  </a:cubicBezTo>
                  <a:cubicBezTo>
                    <a:pt x="1" y="20"/>
                    <a:pt x="0" y="16"/>
                    <a:pt x="2" y="1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3" y="1"/>
                    <a:pt x="18" y="0"/>
                    <a:pt x="22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7"/>
                    <a:pt x="26" y="12"/>
                    <a:pt x="23" y="1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3" y="27"/>
                    <a:pt x="9" y="26"/>
                    <a:pt x="6" y="23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pt-BR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8" name="Freeform 219">
              <a:extLst>
                <a:ext uri="{FF2B5EF4-FFF2-40B4-BE49-F238E27FC236}">
                  <a16:creationId xmlns:a16="http://schemas.microsoft.com/office/drawing/2014/main" id="{B89EAE2F-DDD3-4990-B3D1-A5D7775CF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8886" y="4032918"/>
              <a:ext cx="169863" cy="342900"/>
            </a:xfrm>
            <a:custGeom>
              <a:avLst/>
              <a:gdLst>
                <a:gd name="T0" fmla="*/ 44 w 53"/>
                <a:gd name="T1" fmla="*/ 106 h 106"/>
                <a:gd name="T2" fmla="*/ 36 w 53"/>
                <a:gd name="T3" fmla="*/ 49 h 106"/>
                <a:gd name="T4" fmla="*/ 42 w 53"/>
                <a:gd name="T5" fmla="*/ 20 h 106"/>
                <a:gd name="T6" fmla="*/ 37 w 53"/>
                <a:gd name="T7" fmla="*/ 4 h 106"/>
                <a:gd name="T8" fmla="*/ 25 w 53"/>
                <a:gd name="T9" fmla="*/ 5 h 106"/>
                <a:gd name="T10" fmla="*/ 13 w 53"/>
                <a:gd name="T11" fmla="*/ 42 h 106"/>
                <a:gd name="T12" fmla="*/ 9 w 53"/>
                <a:gd name="T13" fmla="*/ 75 h 106"/>
                <a:gd name="T14" fmla="*/ 0 w 53"/>
                <a:gd name="T15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06">
                  <a:moveTo>
                    <a:pt x="44" y="106"/>
                  </a:moveTo>
                  <a:cubicBezTo>
                    <a:pt x="53" y="81"/>
                    <a:pt x="44" y="59"/>
                    <a:pt x="36" y="49"/>
                  </a:cubicBezTo>
                  <a:cubicBezTo>
                    <a:pt x="40" y="39"/>
                    <a:pt x="41" y="32"/>
                    <a:pt x="42" y="20"/>
                  </a:cubicBezTo>
                  <a:cubicBezTo>
                    <a:pt x="43" y="14"/>
                    <a:pt x="40" y="8"/>
                    <a:pt x="37" y="4"/>
                  </a:cubicBezTo>
                  <a:cubicBezTo>
                    <a:pt x="34" y="0"/>
                    <a:pt x="26" y="0"/>
                    <a:pt x="25" y="5"/>
                  </a:cubicBezTo>
                  <a:cubicBezTo>
                    <a:pt x="18" y="26"/>
                    <a:pt x="17" y="32"/>
                    <a:pt x="13" y="42"/>
                  </a:cubicBezTo>
                  <a:cubicBezTo>
                    <a:pt x="9" y="54"/>
                    <a:pt x="11" y="71"/>
                    <a:pt x="9" y="75"/>
                  </a:cubicBezTo>
                  <a:cubicBezTo>
                    <a:pt x="9" y="76"/>
                    <a:pt x="0" y="90"/>
                    <a:pt x="0" y="90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pt-BR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9" name="Freeform 220">
              <a:extLst>
                <a:ext uri="{FF2B5EF4-FFF2-40B4-BE49-F238E27FC236}">
                  <a16:creationId xmlns:a16="http://schemas.microsoft.com/office/drawing/2014/main" id="{A8E7956A-E0BE-46CB-82BE-457883899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3536" y="4120231"/>
              <a:ext cx="85725" cy="87313"/>
            </a:xfrm>
            <a:custGeom>
              <a:avLst/>
              <a:gdLst>
                <a:gd name="T0" fmla="*/ 6 w 27"/>
                <a:gd name="T1" fmla="*/ 23 h 27"/>
                <a:gd name="T2" fmla="*/ 5 w 27"/>
                <a:gd name="T3" fmla="*/ 23 h 27"/>
                <a:gd name="T4" fmla="*/ 2 w 27"/>
                <a:gd name="T5" fmla="*/ 13 h 27"/>
                <a:gd name="T6" fmla="*/ 10 w 27"/>
                <a:gd name="T7" fmla="*/ 4 h 27"/>
                <a:gd name="T8" fmla="*/ 22 w 27"/>
                <a:gd name="T9" fmla="*/ 3 h 27"/>
                <a:gd name="T10" fmla="*/ 23 w 27"/>
                <a:gd name="T11" fmla="*/ 4 h 27"/>
                <a:gd name="T12" fmla="*/ 24 w 27"/>
                <a:gd name="T13" fmla="*/ 15 h 27"/>
                <a:gd name="T14" fmla="*/ 15 w 27"/>
                <a:gd name="T15" fmla="*/ 25 h 27"/>
                <a:gd name="T16" fmla="*/ 6 w 27"/>
                <a:gd name="T1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7">
                  <a:moveTo>
                    <a:pt x="6" y="23"/>
                  </a:moveTo>
                  <a:cubicBezTo>
                    <a:pt x="5" y="23"/>
                    <a:pt x="5" y="23"/>
                    <a:pt x="5" y="23"/>
                  </a:cubicBezTo>
                  <a:cubicBezTo>
                    <a:pt x="1" y="20"/>
                    <a:pt x="0" y="15"/>
                    <a:pt x="2" y="1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3" y="0"/>
                    <a:pt x="18" y="0"/>
                    <a:pt x="22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6" y="7"/>
                    <a:pt x="27" y="12"/>
                    <a:pt x="24" y="1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7"/>
                    <a:pt x="9" y="26"/>
                    <a:pt x="6" y="23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pt-BR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0" name="Freeform 221">
              <a:extLst>
                <a:ext uri="{FF2B5EF4-FFF2-40B4-BE49-F238E27FC236}">
                  <a16:creationId xmlns:a16="http://schemas.microsoft.com/office/drawing/2014/main" id="{F0BDF6B5-17CE-489B-8F2E-11A62B140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3536" y="4039268"/>
              <a:ext cx="85725" cy="87313"/>
            </a:xfrm>
            <a:custGeom>
              <a:avLst/>
              <a:gdLst>
                <a:gd name="T0" fmla="*/ 6 w 27"/>
                <a:gd name="T1" fmla="*/ 24 h 27"/>
                <a:gd name="T2" fmla="*/ 5 w 27"/>
                <a:gd name="T3" fmla="*/ 23 h 27"/>
                <a:gd name="T4" fmla="*/ 2 w 27"/>
                <a:gd name="T5" fmla="*/ 14 h 27"/>
                <a:gd name="T6" fmla="*/ 10 w 27"/>
                <a:gd name="T7" fmla="*/ 4 h 27"/>
                <a:gd name="T8" fmla="*/ 22 w 27"/>
                <a:gd name="T9" fmla="*/ 3 h 27"/>
                <a:gd name="T10" fmla="*/ 23 w 27"/>
                <a:gd name="T11" fmla="*/ 4 h 27"/>
                <a:gd name="T12" fmla="*/ 24 w 27"/>
                <a:gd name="T13" fmla="*/ 16 h 27"/>
                <a:gd name="T14" fmla="*/ 15 w 27"/>
                <a:gd name="T15" fmla="*/ 25 h 27"/>
                <a:gd name="T16" fmla="*/ 6 w 27"/>
                <a:gd name="T1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7">
                  <a:moveTo>
                    <a:pt x="6" y="24"/>
                  </a:moveTo>
                  <a:cubicBezTo>
                    <a:pt x="5" y="23"/>
                    <a:pt x="5" y="23"/>
                    <a:pt x="5" y="23"/>
                  </a:cubicBezTo>
                  <a:cubicBezTo>
                    <a:pt x="1" y="20"/>
                    <a:pt x="0" y="16"/>
                    <a:pt x="2" y="1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3" y="1"/>
                    <a:pt x="18" y="0"/>
                    <a:pt x="22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6" y="7"/>
                    <a:pt x="27" y="12"/>
                    <a:pt x="24" y="1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7"/>
                    <a:pt x="9" y="27"/>
                    <a:pt x="6" y="24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pt-BR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1" name="Line 222">
              <a:extLst>
                <a:ext uri="{FF2B5EF4-FFF2-40B4-BE49-F238E27FC236}">
                  <a16:creationId xmlns:a16="http://schemas.microsoft.com/office/drawing/2014/main" id="{405545DE-46E5-4920-A40E-D65706FC24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9074" y="4310731"/>
              <a:ext cx="38100" cy="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pt-BR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2" name="Freeform 223">
              <a:extLst>
                <a:ext uri="{FF2B5EF4-FFF2-40B4-BE49-F238E27FC236}">
                  <a16:creationId xmlns:a16="http://schemas.microsoft.com/office/drawing/2014/main" id="{B1171BDE-4276-4910-9A03-D87084C70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074" y="3870993"/>
              <a:ext cx="293688" cy="168275"/>
            </a:xfrm>
            <a:custGeom>
              <a:avLst/>
              <a:gdLst>
                <a:gd name="T0" fmla="*/ 92 w 92"/>
                <a:gd name="T1" fmla="*/ 32 h 52"/>
                <a:gd name="T2" fmla="*/ 92 w 92"/>
                <a:gd name="T3" fmla="*/ 12 h 52"/>
                <a:gd name="T4" fmla="*/ 80 w 92"/>
                <a:gd name="T5" fmla="*/ 0 h 52"/>
                <a:gd name="T6" fmla="*/ 12 w 92"/>
                <a:gd name="T7" fmla="*/ 0 h 52"/>
                <a:gd name="T8" fmla="*/ 0 w 92"/>
                <a:gd name="T9" fmla="*/ 12 h 52"/>
                <a:gd name="T10" fmla="*/ 0 w 92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2">
                  <a:moveTo>
                    <a:pt x="92" y="32"/>
                  </a:moveTo>
                  <a:cubicBezTo>
                    <a:pt x="92" y="12"/>
                    <a:pt x="92" y="12"/>
                    <a:pt x="92" y="12"/>
                  </a:cubicBezTo>
                  <a:cubicBezTo>
                    <a:pt x="92" y="5"/>
                    <a:pt x="87" y="0"/>
                    <a:pt x="8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4"/>
                    <a:pt x="0" y="52"/>
                    <a:pt x="0" y="5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pt-BR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3" name="Freeform 224">
              <a:extLst>
                <a:ext uri="{FF2B5EF4-FFF2-40B4-BE49-F238E27FC236}">
                  <a16:creationId xmlns:a16="http://schemas.microsoft.com/office/drawing/2014/main" id="{AD5E1B02-085B-4EA9-93D4-0C8CEC13D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0174" y="4285331"/>
              <a:ext cx="255588" cy="63500"/>
            </a:xfrm>
            <a:custGeom>
              <a:avLst/>
              <a:gdLst>
                <a:gd name="T0" fmla="*/ 0 w 80"/>
                <a:gd name="T1" fmla="*/ 20 h 20"/>
                <a:gd name="T2" fmla="*/ 68 w 80"/>
                <a:gd name="T3" fmla="*/ 20 h 20"/>
                <a:gd name="T4" fmla="*/ 80 w 80"/>
                <a:gd name="T5" fmla="*/ 8 h 20"/>
                <a:gd name="T6" fmla="*/ 80 w 80"/>
                <a:gd name="T7" fmla="*/ 8 h 20"/>
                <a:gd name="T8" fmla="*/ 80 w 8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0">
                  <a:moveTo>
                    <a:pt x="0" y="20"/>
                  </a:moveTo>
                  <a:cubicBezTo>
                    <a:pt x="68" y="20"/>
                    <a:pt x="68" y="20"/>
                    <a:pt x="68" y="20"/>
                  </a:cubicBezTo>
                  <a:cubicBezTo>
                    <a:pt x="75" y="20"/>
                    <a:pt x="80" y="15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pt-BR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4" name="Freeform 225">
              <a:extLst>
                <a:ext uri="{FF2B5EF4-FFF2-40B4-BE49-F238E27FC236}">
                  <a16:creationId xmlns:a16="http://schemas.microsoft.com/office/drawing/2014/main" id="{D12CE2C1-AED4-4C79-A7FA-99DEC9384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986" y="4298031"/>
              <a:ext cx="230188" cy="168275"/>
            </a:xfrm>
            <a:custGeom>
              <a:avLst/>
              <a:gdLst>
                <a:gd name="T0" fmla="*/ 145 w 145"/>
                <a:gd name="T1" fmla="*/ 106 h 106"/>
                <a:gd name="T2" fmla="*/ 40 w 145"/>
                <a:gd name="T3" fmla="*/ 0 h 106"/>
                <a:gd name="T4" fmla="*/ 0 w 145"/>
                <a:gd name="T5" fmla="*/ 41 h 106"/>
                <a:gd name="T6" fmla="*/ 64 w 145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106">
                  <a:moveTo>
                    <a:pt x="145" y="106"/>
                  </a:moveTo>
                  <a:lnTo>
                    <a:pt x="40" y="0"/>
                  </a:lnTo>
                  <a:lnTo>
                    <a:pt x="0" y="41"/>
                  </a:lnTo>
                  <a:lnTo>
                    <a:pt x="64" y="106"/>
                  </a:ln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pt-BR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5" name="Line 226">
              <a:extLst>
                <a:ext uri="{FF2B5EF4-FFF2-40B4-BE49-F238E27FC236}">
                  <a16:creationId xmlns:a16="http://schemas.microsoft.com/office/drawing/2014/main" id="{B724A337-7FF9-4DE6-BB92-E382B4621E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3486" y="4363118"/>
              <a:ext cx="12700" cy="1270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pt-BR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6" name="Line 227">
              <a:extLst>
                <a:ext uri="{FF2B5EF4-FFF2-40B4-BE49-F238E27FC236}">
                  <a16:creationId xmlns:a16="http://schemas.microsoft.com/office/drawing/2014/main" id="{A95E0A15-722E-4697-A49C-CC9699772F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2874" y="4272631"/>
              <a:ext cx="230188" cy="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pt-BR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7" name="Line 228">
              <a:extLst>
                <a:ext uri="{FF2B5EF4-FFF2-40B4-BE49-F238E27FC236}">
                  <a16:creationId xmlns:a16="http://schemas.microsoft.com/office/drawing/2014/main" id="{9D85EF15-804A-4D0B-97EF-D6E0293D76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2074" y="3936081"/>
              <a:ext cx="293688" cy="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pt-BR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8" name="Freeform 229">
              <a:extLst>
                <a:ext uri="{FF2B5EF4-FFF2-40B4-BE49-F238E27FC236}">
                  <a16:creationId xmlns:a16="http://schemas.microsoft.com/office/drawing/2014/main" id="{7E38715F-FEF5-48F2-A6C3-2CEEBA1A7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8274" y="4007518"/>
              <a:ext cx="152400" cy="147638"/>
            </a:xfrm>
            <a:custGeom>
              <a:avLst/>
              <a:gdLst>
                <a:gd name="T0" fmla="*/ 48 w 96"/>
                <a:gd name="T1" fmla="*/ 0 h 93"/>
                <a:gd name="T2" fmla="*/ 64 w 96"/>
                <a:gd name="T3" fmla="*/ 30 h 93"/>
                <a:gd name="T4" fmla="*/ 96 w 96"/>
                <a:gd name="T5" fmla="*/ 34 h 93"/>
                <a:gd name="T6" fmla="*/ 74 w 96"/>
                <a:gd name="T7" fmla="*/ 63 h 93"/>
                <a:gd name="T8" fmla="*/ 78 w 96"/>
                <a:gd name="T9" fmla="*/ 93 h 93"/>
                <a:gd name="T10" fmla="*/ 48 w 96"/>
                <a:gd name="T11" fmla="*/ 85 h 93"/>
                <a:gd name="T12" fmla="*/ 18 w 96"/>
                <a:gd name="T13" fmla="*/ 93 h 93"/>
                <a:gd name="T14" fmla="*/ 22 w 96"/>
                <a:gd name="T15" fmla="*/ 63 h 93"/>
                <a:gd name="T16" fmla="*/ 0 w 96"/>
                <a:gd name="T17" fmla="*/ 34 h 93"/>
                <a:gd name="T18" fmla="*/ 32 w 96"/>
                <a:gd name="T19" fmla="*/ 30 h 93"/>
                <a:gd name="T20" fmla="*/ 48 w 96"/>
                <a:gd name="T2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93">
                  <a:moveTo>
                    <a:pt x="48" y="0"/>
                  </a:moveTo>
                  <a:lnTo>
                    <a:pt x="64" y="30"/>
                  </a:lnTo>
                  <a:lnTo>
                    <a:pt x="96" y="34"/>
                  </a:lnTo>
                  <a:lnTo>
                    <a:pt x="74" y="63"/>
                  </a:lnTo>
                  <a:lnTo>
                    <a:pt x="78" y="93"/>
                  </a:lnTo>
                  <a:lnTo>
                    <a:pt x="48" y="85"/>
                  </a:lnTo>
                  <a:lnTo>
                    <a:pt x="18" y="93"/>
                  </a:lnTo>
                  <a:lnTo>
                    <a:pt x="22" y="63"/>
                  </a:lnTo>
                  <a:lnTo>
                    <a:pt x="0" y="34"/>
                  </a:lnTo>
                  <a:lnTo>
                    <a:pt x="32" y="30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pt-BR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69" name="Agrupar 309">
            <a:extLst>
              <a:ext uri="{FF2B5EF4-FFF2-40B4-BE49-F238E27FC236}">
                <a16:creationId xmlns:a16="http://schemas.microsoft.com/office/drawing/2014/main" id="{2454D820-F0D0-469A-86C2-DA3F2FA690DB}"/>
              </a:ext>
            </a:extLst>
          </p:cNvPr>
          <p:cNvGrpSpPr/>
          <p:nvPr/>
        </p:nvGrpSpPr>
        <p:grpSpPr>
          <a:xfrm>
            <a:off x="7326330" y="4116323"/>
            <a:ext cx="351952" cy="408789"/>
            <a:chOff x="9225799" y="4918743"/>
            <a:chExt cx="511175" cy="593725"/>
          </a:xfrm>
        </p:grpSpPr>
        <p:sp>
          <p:nvSpPr>
            <p:cNvPr id="70" name="Freeform 251">
              <a:extLst>
                <a:ext uri="{FF2B5EF4-FFF2-40B4-BE49-F238E27FC236}">
                  <a16:creationId xmlns:a16="http://schemas.microsoft.com/office/drawing/2014/main" id="{FF472C26-36D2-462F-BAC2-A4E8B4922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3899" y="5369593"/>
              <a:ext cx="230188" cy="142875"/>
            </a:xfrm>
            <a:custGeom>
              <a:avLst/>
              <a:gdLst>
                <a:gd name="T0" fmla="*/ 72 w 72"/>
                <a:gd name="T1" fmla="*/ 44 h 44"/>
                <a:gd name="T2" fmla="*/ 72 w 72"/>
                <a:gd name="T3" fmla="*/ 20 h 44"/>
                <a:gd name="T4" fmla="*/ 36 w 72"/>
                <a:gd name="T5" fmla="*/ 0 h 44"/>
                <a:gd name="T6" fmla="*/ 0 w 72"/>
                <a:gd name="T7" fmla="*/ 20 h 44"/>
                <a:gd name="T8" fmla="*/ 0 w 72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4">
                  <a:moveTo>
                    <a:pt x="72" y="44"/>
                  </a:moveTo>
                  <a:cubicBezTo>
                    <a:pt x="72" y="20"/>
                    <a:pt x="72" y="20"/>
                    <a:pt x="72" y="20"/>
                  </a:cubicBezTo>
                  <a:cubicBezTo>
                    <a:pt x="72" y="6"/>
                    <a:pt x="49" y="0"/>
                    <a:pt x="36" y="0"/>
                  </a:cubicBezTo>
                  <a:cubicBezTo>
                    <a:pt x="23" y="0"/>
                    <a:pt x="0" y="6"/>
                    <a:pt x="0" y="20"/>
                  </a:cubicBezTo>
                  <a:cubicBezTo>
                    <a:pt x="0" y="44"/>
                    <a:pt x="0" y="44"/>
                    <a:pt x="0" y="4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pt-BR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1" name="Freeform 252">
              <a:extLst>
                <a:ext uri="{FF2B5EF4-FFF2-40B4-BE49-F238E27FC236}">
                  <a16:creationId xmlns:a16="http://schemas.microsoft.com/office/drawing/2014/main" id="{9D83BBC4-7EA1-4736-90DB-FE258A2B7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6286" y="5190206"/>
              <a:ext cx="127000" cy="141288"/>
            </a:xfrm>
            <a:custGeom>
              <a:avLst/>
              <a:gdLst>
                <a:gd name="T0" fmla="*/ 20 w 40"/>
                <a:gd name="T1" fmla="*/ 44 h 44"/>
                <a:gd name="T2" fmla="*/ 20 w 40"/>
                <a:gd name="T3" fmla="*/ 44 h 44"/>
                <a:gd name="T4" fmla="*/ 0 w 40"/>
                <a:gd name="T5" fmla="*/ 24 h 44"/>
                <a:gd name="T6" fmla="*/ 0 w 40"/>
                <a:gd name="T7" fmla="*/ 20 h 44"/>
                <a:gd name="T8" fmla="*/ 20 w 40"/>
                <a:gd name="T9" fmla="*/ 0 h 44"/>
                <a:gd name="T10" fmla="*/ 20 w 40"/>
                <a:gd name="T11" fmla="*/ 0 h 44"/>
                <a:gd name="T12" fmla="*/ 40 w 40"/>
                <a:gd name="T13" fmla="*/ 20 h 44"/>
                <a:gd name="T14" fmla="*/ 40 w 40"/>
                <a:gd name="T15" fmla="*/ 24 h 44"/>
                <a:gd name="T16" fmla="*/ 20 w 4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4">
                  <a:moveTo>
                    <a:pt x="20" y="44"/>
                  </a:moveTo>
                  <a:cubicBezTo>
                    <a:pt x="20" y="44"/>
                    <a:pt x="20" y="44"/>
                    <a:pt x="20" y="44"/>
                  </a:cubicBezTo>
                  <a:cubicBezTo>
                    <a:pt x="9" y="44"/>
                    <a:pt x="0" y="35"/>
                    <a:pt x="0" y="2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35"/>
                    <a:pt x="31" y="44"/>
                    <a:pt x="20" y="44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pt-BR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2" name="Freeform 253">
              <a:extLst>
                <a:ext uri="{FF2B5EF4-FFF2-40B4-BE49-F238E27FC236}">
                  <a16:creationId xmlns:a16="http://schemas.microsoft.com/office/drawing/2014/main" id="{7B71C660-7E2E-4AB5-BA22-232DC5ED8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5799" y="4918743"/>
              <a:ext cx="511175" cy="428625"/>
            </a:xfrm>
            <a:custGeom>
              <a:avLst/>
              <a:gdLst>
                <a:gd name="T0" fmla="*/ 20 w 160"/>
                <a:gd name="T1" fmla="*/ 100 h 133"/>
                <a:gd name="T2" fmla="*/ 12 w 160"/>
                <a:gd name="T3" fmla="*/ 100 h 133"/>
                <a:gd name="T4" fmla="*/ 0 w 160"/>
                <a:gd name="T5" fmla="*/ 88 h 133"/>
                <a:gd name="T6" fmla="*/ 0 w 160"/>
                <a:gd name="T7" fmla="*/ 12 h 133"/>
                <a:gd name="T8" fmla="*/ 12 w 160"/>
                <a:gd name="T9" fmla="*/ 0 h 133"/>
                <a:gd name="T10" fmla="*/ 148 w 160"/>
                <a:gd name="T11" fmla="*/ 0 h 133"/>
                <a:gd name="T12" fmla="*/ 160 w 160"/>
                <a:gd name="T13" fmla="*/ 12 h 133"/>
                <a:gd name="T14" fmla="*/ 160 w 160"/>
                <a:gd name="T15" fmla="*/ 88 h 133"/>
                <a:gd name="T16" fmla="*/ 148 w 160"/>
                <a:gd name="T17" fmla="*/ 100 h 133"/>
                <a:gd name="T18" fmla="*/ 123 w 160"/>
                <a:gd name="T19" fmla="*/ 100 h 133"/>
                <a:gd name="T20" fmla="*/ 95 w 160"/>
                <a:gd name="T21" fmla="*/ 131 h 133"/>
                <a:gd name="T22" fmla="*/ 88 w 160"/>
                <a:gd name="T23" fmla="*/ 128 h 133"/>
                <a:gd name="T24" fmla="*/ 88 w 160"/>
                <a:gd name="T25" fmla="*/ 100 h 133"/>
                <a:gd name="T26" fmla="*/ 76 w 160"/>
                <a:gd name="T27" fmla="*/ 10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0" h="133">
                  <a:moveTo>
                    <a:pt x="20" y="100"/>
                  </a:moveTo>
                  <a:cubicBezTo>
                    <a:pt x="12" y="100"/>
                    <a:pt x="12" y="100"/>
                    <a:pt x="12" y="100"/>
                  </a:cubicBezTo>
                  <a:cubicBezTo>
                    <a:pt x="5" y="100"/>
                    <a:pt x="0" y="95"/>
                    <a:pt x="0" y="8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55" y="0"/>
                    <a:pt x="160" y="5"/>
                    <a:pt x="160" y="12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0" y="95"/>
                    <a:pt x="155" y="100"/>
                    <a:pt x="148" y="100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95" y="131"/>
                    <a:pt x="95" y="131"/>
                    <a:pt x="95" y="131"/>
                  </a:cubicBezTo>
                  <a:cubicBezTo>
                    <a:pt x="92" y="133"/>
                    <a:pt x="88" y="131"/>
                    <a:pt x="88" y="128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76" y="100"/>
                    <a:pt x="76" y="100"/>
                    <a:pt x="76" y="100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pt-BR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3" name="Line 254">
              <a:extLst>
                <a:ext uri="{FF2B5EF4-FFF2-40B4-BE49-F238E27FC236}">
                  <a16:creationId xmlns:a16="http://schemas.microsoft.com/office/drawing/2014/main" id="{7707ADA7-D9C3-4279-928D-F7468AE0DA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41686" y="5021931"/>
              <a:ext cx="268288" cy="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pt-BR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4" name="Line 255">
              <a:extLst>
                <a:ext uri="{FF2B5EF4-FFF2-40B4-BE49-F238E27FC236}">
                  <a16:creationId xmlns:a16="http://schemas.microsoft.com/office/drawing/2014/main" id="{CFFFD301-FB6E-4E3D-8038-F291B1DA8D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41686" y="5072731"/>
              <a:ext cx="268288" cy="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pt-BR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5" name="Line 256">
              <a:extLst>
                <a:ext uri="{FF2B5EF4-FFF2-40B4-BE49-F238E27FC236}">
                  <a16:creationId xmlns:a16="http://schemas.microsoft.com/office/drawing/2014/main" id="{413D9C10-A734-40FD-8E3E-AF259288C5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41686" y="5125118"/>
              <a:ext cx="177800" cy="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defTabSz="457154"/>
              <a:endParaRPr lang="pt-BR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A90E4530-5BB4-4205-8AFE-9BE18E29C155}"/>
              </a:ext>
            </a:extLst>
          </p:cNvPr>
          <p:cNvSpPr/>
          <p:nvPr/>
        </p:nvSpPr>
        <p:spPr>
          <a:xfrm>
            <a:off x="4827089" y="1222150"/>
            <a:ext cx="1268911" cy="558722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00" dirty="0">
                <a:solidFill>
                  <a:schemeClr val="tx1"/>
                </a:solidFill>
                <a:latin typeface="Montserrat" panose="00000500000000000000" pitchFamily="2" charset="0"/>
              </a:rPr>
              <a:t>Quota </a:t>
            </a:r>
            <a:r>
              <a:rPr lang="pt-PT" sz="1100" dirty="0">
                <a:solidFill>
                  <a:srgbClr val="D1005D"/>
                </a:solidFill>
                <a:latin typeface="Montserrat" panose="00000500000000000000" pitchFamily="2" charset="0"/>
              </a:rPr>
              <a:t>BIM: 30%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D80C317-BFD8-4565-898A-75861C07B5B5}"/>
              </a:ext>
            </a:extLst>
          </p:cNvPr>
          <p:cNvSpPr/>
          <p:nvPr/>
        </p:nvSpPr>
        <p:spPr>
          <a:xfrm>
            <a:off x="4414359" y="3945751"/>
            <a:ext cx="1239662" cy="55319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00" dirty="0">
                <a:solidFill>
                  <a:schemeClr val="tx1"/>
                </a:solidFill>
                <a:latin typeface="Montserrat" panose="00000500000000000000" pitchFamily="2" charset="0"/>
              </a:rPr>
              <a:t>Quota </a:t>
            </a:r>
            <a:r>
              <a:rPr lang="pt-PT" sz="1100" dirty="0">
                <a:solidFill>
                  <a:srgbClr val="D1005D"/>
                </a:solidFill>
                <a:latin typeface="Montserrat" panose="00000500000000000000" pitchFamily="2" charset="0"/>
              </a:rPr>
              <a:t>BIM: 26%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1F5CDD2-9EE3-47F1-A062-A3244C93835A}"/>
              </a:ext>
            </a:extLst>
          </p:cNvPr>
          <p:cNvSpPr/>
          <p:nvPr/>
        </p:nvSpPr>
        <p:spPr>
          <a:xfrm>
            <a:off x="383167" y="2491155"/>
            <a:ext cx="1153512" cy="558722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00" dirty="0">
                <a:solidFill>
                  <a:schemeClr val="tx1"/>
                </a:solidFill>
                <a:latin typeface="Montserrat" panose="00000500000000000000" pitchFamily="2" charset="0"/>
              </a:rPr>
              <a:t>Quota </a:t>
            </a:r>
            <a:r>
              <a:rPr lang="pt-PT" sz="1100" dirty="0">
                <a:solidFill>
                  <a:srgbClr val="D1005D"/>
                </a:solidFill>
                <a:latin typeface="Montserrat" panose="00000500000000000000" pitchFamily="2" charset="0"/>
              </a:rPr>
              <a:t>BIM: 32%</a:t>
            </a:r>
          </a:p>
        </p:txBody>
      </p:sp>
    </p:spTree>
    <p:extLst>
      <p:ext uri="{BB962C8B-B14F-4D97-AF65-F5344CB8AC3E}">
        <p14:creationId xmlns:p14="http://schemas.microsoft.com/office/powerpoint/2010/main" val="86866631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D9426A009A8F4886201E352E1BB5A3" ma:contentTypeVersion="3" ma:contentTypeDescription="Create a new document." ma:contentTypeScope="" ma:versionID="fca5bd0b282970f341d31831618b73f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41e88aa93b93447a789c7e78d1f46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2C0233-7CEF-4CBD-8458-90D7D857B5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989CB2-9EED-4E74-B130-E780AAA6394A}">
  <ds:schemaRefs>
    <ds:schemaRef ds:uri="http://schemas.microsoft.com/office/infopath/2007/PartnerControls"/>
    <ds:schemaRef ds:uri="http://purl.org/dc/elements/1.1/"/>
    <ds:schemaRef ds:uri="http://schemas.microsoft.com/sharepoint/v3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4E2A14B6-F312-42CF-82D4-6088767E52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29402</TotalTime>
  <Words>788</Words>
  <Application>Microsoft Office PowerPoint</Application>
  <PresentationFormat>Ecrã Panorâmico</PresentationFormat>
  <Paragraphs>155</Paragraphs>
  <Slides>14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Montserrat</vt:lpstr>
      <vt:lpstr>Trebuchet MS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Michalcsyk</dc:creator>
  <cp:lastModifiedBy>Oldemiro Belchior</cp:lastModifiedBy>
  <cp:revision>1113</cp:revision>
  <cp:lastPrinted>2019-08-06T09:43:20Z</cp:lastPrinted>
  <dcterms:created xsi:type="dcterms:W3CDTF">2019-04-29T09:07:48Z</dcterms:created>
  <dcterms:modified xsi:type="dcterms:W3CDTF">2024-07-24T16:01:18Z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0x010100DBD9426A009A8F4886201E352E1BB5A3</vt:lpwstr>
  </property>
</Properties>
</file>