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1" r:id="rId3"/>
    <p:sldId id="306" r:id="rId4"/>
    <p:sldId id="323" r:id="rId5"/>
    <p:sldId id="328" r:id="rId6"/>
    <p:sldId id="330" r:id="rId7"/>
    <p:sldId id="332" r:id="rId8"/>
    <p:sldId id="333" r:id="rId9"/>
    <p:sldId id="329" r:id="rId10"/>
  </p:sldIdLst>
  <p:sldSz cx="12192000" cy="6858000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74" autoAdjust="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6C5561-005F-44DF-AB73-5608EE5B50F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68783B-AA0A-4736-933B-A7A7FC5BCCE5}">
      <dgm:prSet custT="1"/>
      <dgm:spPr/>
      <dgm:t>
        <a:bodyPr/>
        <a:lstStyle/>
        <a:p>
          <a:r>
            <a:rPr lang="en-US" sz="1800" dirty="0"/>
            <a:t>On a global level, macadamia nuts are considered one of the most highly regarded and nutritionally valuable nuts on the market,  less than 2% of global tree nut </a:t>
          </a:r>
          <a:r>
            <a:rPr lang="en-US" sz="1800" dirty="0" err="1"/>
            <a:t>bascet,utilized</a:t>
          </a:r>
          <a:r>
            <a:rPr lang="en-US" sz="1800" dirty="0"/>
            <a:t> in a multitude of applications , viewed as a Superfood, in the food, pharmaceutical, and cosmetics industries.</a:t>
          </a:r>
        </a:p>
      </dgm:t>
    </dgm:pt>
    <dgm:pt modelId="{D4D9EF22-E4C8-4986-889C-E1D187EE8B55}" type="parTrans" cxnId="{E06D040D-E8CB-4C27-A9F1-D40D645F1149}">
      <dgm:prSet/>
      <dgm:spPr/>
      <dgm:t>
        <a:bodyPr/>
        <a:lstStyle/>
        <a:p>
          <a:endParaRPr lang="en-US"/>
        </a:p>
      </dgm:t>
    </dgm:pt>
    <dgm:pt modelId="{8A1E5623-0D90-4653-9DE0-31FCC3BC7F16}" type="sibTrans" cxnId="{E06D040D-E8CB-4C27-A9F1-D40D645F1149}">
      <dgm:prSet/>
      <dgm:spPr/>
      <dgm:t>
        <a:bodyPr/>
        <a:lstStyle/>
        <a:p>
          <a:endParaRPr lang="en-US"/>
        </a:p>
      </dgm:t>
    </dgm:pt>
    <dgm:pt modelId="{E8FBE4B3-DC38-426D-86EA-9BAB71DD80D7}">
      <dgm:prSet custT="1"/>
      <dgm:spPr/>
      <dgm:t>
        <a:bodyPr/>
        <a:lstStyle/>
        <a:p>
          <a:r>
            <a:rPr lang="en-US" sz="2000" dirty="0"/>
            <a:t>Due to the trend towards healthier products, there has been notable growth in the markets of the EU, Nordic countries, and the Middle East, presenting significant potential.</a:t>
          </a:r>
        </a:p>
      </dgm:t>
    </dgm:pt>
    <dgm:pt modelId="{386186DA-B476-4709-8B08-112A0D87AC1A}" type="parTrans" cxnId="{3A57969F-7910-4E60-B746-90902F879179}">
      <dgm:prSet/>
      <dgm:spPr/>
      <dgm:t>
        <a:bodyPr/>
        <a:lstStyle/>
        <a:p>
          <a:endParaRPr lang="en-US"/>
        </a:p>
      </dgm:t>
    </dgm:pt>
    <dgm:pt modelId="{DA71148E-5C20-47AB-BA1E-487274906D6D}" type="sibTrans" cxnId="{3A57969F-7910-4E60-B746-90902F879179}">
      <dgm:prSet/>
      <dgm:spPr/>
      <dgm:t>
        <a:bodyPr/>
        <a:lstStyle/>
        <a:p>
          <a:endParaRPr lang="en-US"/>
        </a:p>
      </dgm:t>
    </dgm:pt>
    <dgm:pt modelId="{3DC3FCFE-FC09-43AA-8884-8FFCD6D2870D}">
      <dgm:prSet custT="1"/>
      <dgm:spPr/>
      <dgm:t>
        <a:bodyPr/>
        <a:lstStyle/>
        <a:p>
          <a:r>
            <a:rPr lang="en-US" sz="2000" dirty="0"/>
            <a:t>With competitive advantages stemming from </a:t>
          </a:r>
          <a:r>
            <a:rPr lang="en-US" sz="2000" dirty="0" err="1"/>
            <a:t>agro</a:t>
          </a:r>
          <a:r>
            <a:rPr lang="en-US" sz="2000" dirty="0"/>
            <a:t> ecological factors, the country boasts approximately 242,000 hectares suitable for expanding macadamia production areas.</a:t>
          </a:r>
        </a:p>
      </dgm:t>
    </dgm:pt>
    <dgm:pt modelId="{8AA4DE84-0E69-4C6D-945C-A717397AB558}" type="parTrans" cxnId="{94D009D0-66A2-4602-81A4-802BDA3B13E2}">
      <dgm:prSet/>
      <dgm:spPr/>
      <dgm:t>
        <a:bodyPr/>
        <a:lstStyle/>
        <a:p>
          <a:endParaRPr lang="en-US"/>
        </a:p>
      </dgm:t>
    </dgm:pt>
    <dgm:pt modelId="{2B963A4A-1104-4A14-B547-545F448657D4}" type="sibTrans" cxnId="{94D009D0-66A2-4602-81A4-802BDA3B13E2}">
      <dgm:prSet/>
      <dgm:spPr/>
      <dgm:t>
        <a:bodyPr/>
        <a:lstStyle/>
        <a:p>
          <a:endParaRPr lang="en-US"/>
        </a:p>
      </dgm:t>
    </dgm:pt>
    <dgm:pt modelId="{DF82FBFA-96A2-487B-A124-C3FF7A3283FA}" type="pres">
      <dgm:prSet presAssocID="{CE6C5561-005F-44DF-AB73-5608EE5B50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33CD65-C02E-4799-81EF-674EEF6F15F3}" type="pres">
      <dgm:prSet presAssocID="{3DC3FCFE-FC09-43AA-8884-8FFCD6D2870D}" presName="boxAndChildren" presStyleCnt="0"/>
      <dgm:spPr/>
    </dgm:pt>
    <dgm:pt modelId="{F1A33D07-4F60-4031-B0AC-130AD1A495E2}" type="pres">
      <dgm:prSet presAssocID="{3DC3FCFE-FC09-43AA-8884-8FFCD6D2870D}" presName="parentTextBox" presStyleLbl="node1" presStyleIdx="0" presStyleCnt="3"/>
      <dgm:spPr/>
      <dgm:t>
        <a:bodyPr/>
        <a:lstStyle/>
        <a:p>
          <a:endParaRPr lang="en-US"/>
        </a:p>
      </dgm:t>
    </dgm:pt>
    <dgm:pt modelId="{6EB4E2FD-F835-4AFE-8DB0-61C65C51430C}" type="pres">
      <dgm:prSet presAssocID="{DA71148E-5C20-47AB-BA1E-487274906D6D}" presName="sp" presStyleCnt="0"/>
      <dgm:spPr/>
    </dgm:pt>
    <dgm:pt modelId="{C2FE2E03-EEE5-455C-A242-EE4F9B73CEF8}" type="pres">
      <dgm:prSet presAssocID="{E8FBE4B3-DC38-426D-86EA-9BAB71DD80D7}" presName="arrowAndChildren" presStyleCnt="0"/>
      <dgm:spPr/>
    </dgm:pt>
    <dgm:pt modelId="{4FAE1086-523D-40F9-8516-8D01B97A5FAE}" type="pres">
      <dgm:prSet presAssocID="{E8FBE4B3-DC38-426D-86EA-9BAB71DD80D7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1FD4BDF4-E944-45B6-B5A2-50C950230358}" type="pres">
      <dgm:prSet presAssocID="{8A1E5623-0D90-4653-9DE0-31FCC3BC7F16}" presName="sp" presStyleCnt="0"/>
      <dgm:spPr/>
    </dgm:pt>
    <dgm:pt modelId="{D52193AB-26BD-4602-8CB8-BDDD3FDE893F}" type="pres">
      <dgm:prSet presAssocID="{E268783B-AA0A-4736-933B-A7A7FC5BCCE5}" presName="arrowAndChildren" presStyleCnt="0"/>
      <dgm:spPr/>
    </dgm:pt>
    <dgm:pt modelId="{1D6EEE92-6366-4D42-8D74-16009719E53F}" type="pres">
      <dgm:prSet presAssocID="{E268783B-AA0A-4736-933B-A7A7FC5BCCE5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94D009D0-66A2-4602-81A4-802BDA3B13E2}" srcId="{CE6C5561-005F-44DF-AB73-5608EE5B50F8}" destId="{3DC3FCFE-FC09-43AA-8884-8FFCD6D2870D}" srcOrd="2" destOrd="0" parTransId="{8AA4DE84-0E69-4C6D-945C-A717397AB558}" sibTransId="{2B963A4A-1104-4A14-B547-545F448657D4}"/>
    <dgm:cxn modelId="{6EBB93D4-B7F4-4866-B201-D072477ACD94}" type="presOf" srcId="{3DC3FCFE-FC09-43AA-8884-8FFCD6D2870D}" destId="{F1A33D07-4F60-4031-B0AC-130AD1A495E2}" srcOrd="0" destOrd="0" presId="urn:microsoft.com/office/officeart/2005/8/layout/process4"/>
    <dgm:cxn modelId="{E06D040D-E8CB-4C27-A9F1-D40D645F1149}" srcId="{CE6C5561-005F-44DF-AB73-5608EE5B50F8}" destId="{E268783B-AA0A-4736-933B-A7A7FC5BCCE5}" srcOrd="0" destOrd="0" parTransId="{D4D9EF22-E4C8-4986-889C-E1D187EE8B55}" sibTransId="{8A1E5623-0D90-4653-9DE0-31FCC3BC7F16}"/>
    <dgm:cxn modelId="{B74CBC93-1339-4A67-9C7E-4A36B06A89EF}" type="presOf" srcId="{CE6C5561-005F-44DF-AB73-5608EE5B50F8}" destId="{DF82FBFA-96A2-487B-A124-C3FF7A3283FA}" srcOrd="0" destOrd="0" presId="urn:microsoft.com/office/officeart/2005/8/layout/process4"/>
    <dgm:cxn modelId="{C02AEC11-D0B2-43D5-B5C9-194CC59F6008}" type="presOf" srcId="{E8FBE4B3-DC38-426D-86EA-9BAB71DD80D7}" destId="{4FAE1086-523D-40F9-8516-8D01B97A5FAE}" srcOrd="0" destOrd="0" presId="urn:microsoft.com/office/officeart/2005/8/layout/process4"/>
    <dgm:cxn modelId="{FD8916E3-9AC0-4C9E-A7B5-98609395723D}" type="presOf" srcId="{E268783B-AA0A-4736-933B-A7A7FC5BCCE5}" destId="{1D6EEE92-6366-4D42-8D74-16009719E53F}" srcOrd="0" destOrd="0" presId="urn:microsoft.com/office/officeart/2005/8/layout/process4"/>
    <dgm:cxn modelId="{3A57969F-7910-4E60-B746-90902F879179}" srcId="{CE6C5561-005F-44DF-AB73-5608EE5B50F8}" destId="{E8FBE4B3-DC38-426D-86EA-9BAB71DD80D7}" srcOrd="1" destOrd="0" parTransId="{386186DA-B476-4709-8B08-112A0D87AC1A}" sibTransId="{DA71148E-5C20-47AB-BA1E-487274906D6D}"/>
    <dgm:cxn modelId="{EF80B1E3-854C-4289-BFDC-153AE78EAC31}" type="presParOf" srcId="{DF82FBFA-96A2-487B-A124-C3FF7A3283FA}" destId="{D033CD65-C02E-4799-81EF-674EEF6F15F3}" srcOrd="0" destOrd="0" presId="urn:microsoft.com/office/officeart/2005/8/layout/process4"/>
    <dgm:cxn modelId="{BC0AB626-228D-4B1B-9B1E-A219487276D1}" type="presParOf" srcId="{D033CD65-C02E-4799-81EF-674EEF6F15F3}" destId="{F1A33D07-4F60-4031-B0AC-130AD1A495E2}" srcOrd="0" destOrd="0" presId="urn:microsoft.com/office/officeart/2005/8/layout/process4"/>
    <dgm:cxn modelId="{1EA0AF58-2C21-4400-9DEE-69AEEC31D319}" type="presParOf" srcId="{DF82FBFA-96A2-487B-A124-C3FF7A3283FA}" destId="{6EB4E2FD-F835-4AFE-8DB0-61C65C51430C}" srcOrd="1" destOrd="0" presId="urn:microsoft.com/office/officeart/2005/8/layout/process4"/>
    <dgm:cxn modelId="{B7515478-D99E-4AB8-B054-3A97DDF8F6C1}" type="presParOf" srcId="{DF82FBFA-96A2-487B-A124-C3FF7A3283FA}" destId="{C2FE2E03-EEE5-455C-A242-EE4F9B73CEF8}" srcOrd="2" destOrd="0" presId="urn:microsoft.com/office/officeart/2005/8/layout/process4"/>
    <dgm:cxn modelId="{F1A129B4-C55C-4C20-BB80-C259850C2949}" type="presParOf" srcId="{C2FE2E03-EEE5-455C-A242-EE4F9B73CEF8}" destId="{4FAE1086-523D-40F9-8516-8D01B97A5FAE}" srcOrd="0" destOrd="0" presId="urn:microsoft.com/office/officeart/2005/8/layout/process4"/>
    <dgm:cxn modelId="{3A023110-E5A7-4C4A-9291-586AF7F59284}" type="presParOf" srcId="{DF82FBFA-96A2-487B-A124-C3FF7A3283FA}" destId="{1FD4BDF4-E944-45B6-B5A2-50C950230358}" srcOrd="3" destOrd="0" presId="urn:microsoft.com/office/officeart/2005/8/layout/process4"/>
    <dgm:cxn modelId="{6F0022C7-AAD5-43B6-A7C7-7149B5BAC104}" type="presParOf" srcId="{DF82FBFA-96A2-487B-A124-C3FF7A3283FA}" destId="{D52193AB-26BD-4602-8CB8-BDDD3FDE893F}" srcOrd="4" destOrd="0" presId="urn:microsoft.com/office/officeart/2005/8/layout/process4"/>
    <dgm:cxn modelId="{E31131FA-83B2-4FF3-8E25-4A122FB040C9}" type="presParOf" srcId="{D52193AB-26BD-4602-8CB8-BDDD3FDE893F}" destId="{1D6EEE92-6366-4D42-8D74-16009719E53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B8E1C5-8DD0-44E3-893A-4E746D75EBF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0452E0-D45F-4183-8F96-AFEBFFF038BD}">
      <dgm:prSet custT="1"/>
      <dgm:spPr/>
      <dgm:t>
        <a:bodyPr/>
        <a:lstStyle/>
        <a:p>
          <a:r>
            <a:rPr lang="pt-PT" sz="1800" dirty="0"/>
            <a:t>Niassa Macadamia is a Agricaltural Enterprise established in 2016 in Niassa it already has 1233Ha planted &amp; is poised to achieve sustaiable crop production from 2027.</a:t>
          </a:r>
          <a:endParaRPr lang="en-US" sz="1800" dirty="0"/>
        </a:p>
      </dgm:t>
    </dgm:pt>
    <dgm:pt modelId="{798C1071-211E-4048-B6EB-A52AFB22A503}" type="parTrans" cxnId="{121EC1B7-EE5D-49DD-8184-86D687E8F494}">
      <dgm:prSet/>
      <dgm:spPr/>
      <dgm:t>
        <a:bodyPr/>
        <a:lstStyle/>
        <a:p>
          <a:endParaRPr lang="en-US"/>
        </a:p>
      </dgm:t>
    </dgm:pt>
    <dgm:pt modelId="{46DDE333-AFDC-4565-89BB-4636C1CDD45A}" type="sibTrans" cxnId="{121EC1B7-EE5D-49DD-8184-86D687E8F494}">
      <dgm:prSet/>
      <dgm:spPr/>
      <dgm:t>
        <a:bodyPr/>
        <a:lstStyle/>
        <a:p>
          <a:endParaRPr lang="en-US"/>
        </a:p>
      </dgm:t>
    </dgm:pt>
    <dgm:pt modelId="{680F8E0B-D559-44F4-818E-3D2070CF884C}">
      <dgm:prSet custT="1"/>
      <dgm:spPr/>
      <dgm:t>
        <a:bodyPr/>
        <a:lstStyle/>
        <a:p>
          <a:r>
            <a:rPr lang="pt-PT" sz="1800" dirty="0"/>
            <a:t>Currently, the main commercially produced products is subsistance farming maize and beans, short term cash crops , we are intrudusing over a 8 year training period, of Macadamia Nuts Production, Uplifting Communities . Reabilitating degraded land</a:t>
          </a:r>
        </a:p>
      </dgm:t>
    </dgm:pt>
    <dgm:pt modelId="{7A1B3D2F-D15C-458A-AE94-E1132C5EC855}" type="parTrans" cxnId="{D8DD70DC-6F5C-4149-91AF-AB878353B29C}">
      <dgm:prSet/>
      <dgm:spPr/>
      <dgm:t>
        <a:bodyPr/>
        <a:lstStyle/>
        <a:p>
          <a:endParaRPr lang="en-US"/>
        </a:p>
      </dgm:t>
    </dgm:pt>
    <dgm:pt modelId="{83B488B6-AF5A-48CF-9A71-8339C925D4CC}" type="sibTrans" cxnId="{D8DD70DC-6F5C-4149-91AF-AB878353B29C}">
      <dgm:prSet/>
      <dgm:spPr/>
      <dgm:t>
        <a:bodyPr/>
        <a:lstStyle/>
        <a:p>
          <a:endParaRPr lang="en-US"/>
        </a:p>
      </dgm:t>
    </dgm:pt>
    <dgm:pt modelId="{42E955C8-2C27-4046-9D9B-17DEAE400E5E}">
      <dgm:prSet custT="1"/>
      <dgm:spPr/>
      <dgm:t>
        <a:bodyPr/>
        <a:lstStyle/>
        <a:p>
          <a:r>
            <a:rPr lang="en-US" sz="1600" dirty="0"/>
            <a:t>First Commercial Production for Export October 2025, processing fully operational may 2026</a:t>
          </a:r>
        </a:p>
      </dgm:t>
    </dgm:pt>
    <dgm:pt modelId="{B236FB5E-182C-496F-A2F1-FC32EAE89DB7}" type="parTrans" cxnId="{F67DAC99-8305-44F8-897B-16D9664EB995}">
      <dgm:prSet/>
      <dgm:spPr/>
      <dgm:t>
        <a:bodyPr/>
        <a:lstStyle/>
        <a:p>
          <a:endParaRPr lang="en-US"/>
        </a:p>
      </dgm:t>
    </dgm:pt>
    <dgm:pt modelId="{AEE2D391-8C34-4617-B566-E4948E75FD63}" type="sibTrans" cxnId="{F67DAC99-8305-44F8-897B-16D9664EB995}">
      <dgm:prSet/>
      <dgm:spPr/>
      <dgm:t>
        <a:bodyPr/>
        <a:lstStyle/>
        <a:p>
          <a:endParaRPr lang="en-US"/>
        </a:p>
      </dgm:t>
    </dgm:pt>
    <dgm:pt modelId="{C4B711B6-DD96-48D7-A5B9-69831A87C448}">
      <dgm:prSet custT="1"/>
      <dgm:spPr/>
      <dgm:t>
        <a:bodyPr/>
        <a:lstStyle/>
        <a:p>
          <a:r>
            <a:rPr lang="pt-PT" sz="1800" dirty="0"/>
            <a:t>NML will build the first complete Processing Plant in Mozambique  4000 tons NIS capasity, this will be a catalyst for more development</a:t>
          </a:r>
          <a:endParaRPr lang="en-US" sz="1800" dirty="0"/>
        </a:p>
      </dgm:t>
    </dgm:pt>
    <dgm:pt modelId="{7295AB7E-1F18-404E-89B8-B5D83E9C14BB}" type="parTrans" cxnId="{3BB3B658-8195-4D15-B014-11691806FE03}">
      <dgm:prSet/>
      <dgm:spPr/>
      <dgm:t>
        <a:bodyPr/>
        <a:lstStyle/>
        <a:p>
          <a:endParaRPr lang="en-GB"/>
        </a:p>
      </dgm:t>
    </dgm:pt>
    <dgm:pt modelId="{3F5B94F0-95A4-41E8-88DA-5A1761395C16}" type="sibTrans" cxnId="{3BB3B658-8195-4D15-B014-11691806FE03}">
      <dgm:prSet/>
      <dgm:spPr/>
      <dgm:t>
        <a:bodyPr/>
        <a:lstStyle/>
        <a:p>
          <a:endParaRPr lang="en-GB"/>
        </a:p>
      </dgm:t>
    </dgm:pt>
    <dgm:pt modelId="{B49FCEF5-8097-450E-966F-7A59637B9785}" type="pres">
      <dgm:prSet presAssocID="{ADB8E1C5-8DD0-44E3-893A-4E746D75EB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FA3C5-EFD8-4D87-921B-30920CA3BFF9}" type="pres">
      <dgm:prSet presAssocID="{42E955C8-2C27-4046-9D9B-17DEAE400E5E}" presName="boxAndChildren" presStyleCnt="0"/>
      <dgm:spPr/>
    </dgm:pt>
    <dgm:pt modelId="{6FF98D7B-6404-4F3B-BB7D-F830C4D5E423}" type="pres">
      <dgm:prSet presAssocID="{42E955C8-2C27-4046-9D9B-17DEAE400E5E}" presName="parentTextBox" presStyleLbl="node1" presStyleIdx="0" presStyleCnt="4" custLinFactNeighborX="1217" custLinFactNeighborY="-720"/>
      <dgm:spPr/>
      <dgm:t>
        <a:bodyPr/>
        <a:lstStyle/>
        <a:p>
          <a:endParaRPr lang="en-US"/>
        </a:p>
      </dgm:t>
    </dgm:pt>
    <dgm:pt modelId="{02308EAC-124E-435E-B9D7-B473E5EC0660}" type="pres">
      <dgm:prSet presAssocID="{83B488B6-AF5A-48CF-9A71-8339C925D4CC}" presName="sp" presStyleCnt="0"/>
      <dgm:spPr/>
    </dgm:pt>
    <dgm:pt modelId="{3661A60F-5A1F-4572-B31E-05F6E536CC6E}" type="pres">
      <dgm:prSet presAssocID="{680F8E0B-D559-44F4-818E-3D2070CF884C}" presName="arrowAndChildren" presStyleCnt="0"/>
      <dgm:spPr/>
    </dgm:pt>
    <dgm:pt modelId="{5BAD8D3E-4BCC-49C8-9580-198C78FBAE6B}" type="pres">
      <dgm:prSet presAssocID="{680F8E0B-D559-44F4-818E-3D2070CF884C}" presName="parentTextArrow" presStyleLbl="node1" presStyleIdx="1" presStyleCnt="4" custScaleY="183895"/>
      <dgm:spPr/>
      <dgm:t>
        <a:bodyPr/>
        <a:lstStyle/>
        <a:p>
          <a:endParaRPr lang="en-US"/>
        </a:p>
      </dgm:t>
    </dgm:pt>
    <dgm:pt modelId="{F075FAB6-ADBD-4B8B-A327-D6DEF78E7BEF}" type="pres">
      <dgm:prSet presAssocID="{3F5B94F0-95A4-41E8-88DA-5A1761395C16}" presName="sp" presStyleCnt="0"/>
      <dgm:spPr/>
    </dgm:pt>
    <dgm:pt modelId="{5BCE0BC8-10A9-48B6-A47C-6C84D9DE0EBC}" type="pres">
      <dgm:prSet presAssocID="{C4B711B6-DD96-48D7-A5B9-69831A87C448}" presName="arrowAndChildren" presStyleCnt="0"/>
      <dgm:spPr/>
    </dgm:pt>
    <dgm:pt modelId="{408FB2DA-A166-4B91-B3B5-C19162C7FFA2}" type="pres">
      <dgm:prSet presAssocID="{C4B711B6-DD96-48D7-A5B9-69831A87C448}" presName="parentTextArrow" presStyleLbl="node1" presStyleIdx="2" presStyleCnt="4" custLinFactNeighborX="-282" custLinFactNeighborY="1206"/>
      <dgm:spPr/>
      <dgm:t>
        <a:bodyPr/>
        <a:lstStyle/>
        <a:p>
          <a:endParaRPr lang="en-US"/>
        </a:p>
      </dgm:t>
    </dgm:pt>
    <dgm:pt modelId="{D7C6399E-3864-4062-81A1-FBB9BBFC06B6}" type="pres">
      <dgm:prSet presAssocID="{46DDE333-AFDC-4565-89BB-4636C1CDD45A}" presName="sp" presStyleCnt="0"/>
      <dgm:spPr/>
    </dgm:pt>
    <dgm:pt modelId="{F4C80CB8-A75A-4C20-9DC2-6627C6F61356}" type="pres">
      <dgm:prSet presAssocID="{A80452E0-D45F-4183-8F96-AFEBFFF038BD}" presName="arrowAndChildren" presStyleCnt="0"/>
      <dgm:spPr/>
    </dgm:pt>
    <dgm:pt modelId="{667619C1-FA51-468A-ABDD-96E459061C34}" type="pres">
      <dgm:prSet presAssocID="{A80452E0-D45F-4183-8F96-AFEBFFF038BD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CE783E04-E72F-44B2-8105-254F903F15B7}" type="presOf" srcId="{A80452E0-D45F-4183-8F96-AFEBFFF038BD}" destId="{667619C1-FA51-468A-ABDD-96E459061C34}" srcOrd="0" destOrd="0" presId="urn:microsoft.com/office/officeart/2005/8/layout/process4"/>
    <dgm:cxn modelId="{594D1A76-0CB9-490C-84F0-8634A8D7300B}" type="presOf" srcId="{ADB8E1C5-8DD0-44E3-893A-4E746D75EBFF}" destId="{B49FCEF5-8097-450E-966F-7A59637B9785}" srcOrd="0" destOrd="0" presId="urn:microsoft.com/office/officeart/2005/8/layout/process4"/>
    <dgm:cxn modelId="{3BB3B658-8195-4D15-B014-11691806FE03}" srcId="{ADB8E1C5-8DD0-44E3-893A-4E746D75EBFF}" destId="{C4B711B6-DD96-48D7-A5B9-69831A87C448}" srcOrd="1" destOrd="0" parTransId="{7295AB7E-1F18-404E-89B8-B5D83E9C14BB}" sibTransId="{3F5B94F0-95A4-41E8-88DA-5A1761395C16}"/>
    <dgm:cxn modelId="{D8DD70DC-6F5C-4149-91AF-AB878353B29C}" srcId="{ADB8E1C5-8DD0-44E3-893A-4E746D75EBFF}" destId="{680F8E0B-D559-44F4-818E-3D2070CF884C}" srcOrd="2" destOrd="0" parTransId="{7A1B3D2F-D15C-458A-AE94-E1132C5EC855}" sibTransId="{83B488B6-AF5A-48CF-9A71-8339C925D4CC}"/>
    <dgm:cxn modelId="{AFF06C72-2AF1-4493-9EBC-5DAEC9DCD292}" type="presOf" srcId="{C4B711B6-DD96-48D7-A5B9-69831A87C448}" destId="{408FB2DA-A166-4B91-B3B5-C19162C7FFA2}" srcOrd="0" destOrd="0" presId="urn:microsoft.com/office/officeart/2005/8/layout/process4"/>
    <dgm:cxn modelId="{F67DAC99-8305-44F8-897B-16D9664EB995}" srcId="{ADB8E1C5-8DD0-44E3-893A-4E746D75EBFF}" destId="{42E955C8-2C27-4046-9D9B-17DEAE400E5E}" srcOrd="3" destOrd="0" parTransId="{B236FB5E-182C-496F-A2F1-FC32EAE89DB7}" sibTransId="{AEE2D391-8C34-4617-B566-E4948E75FD63}"/>
    <dgm:cxn modelId="{121EC1B7-EE5D-49DD-8184-86D687E8F494}" srcId="{ADB8E1C5-8DD0-44E3-893A-4E746D75EBFF}" destId="{A80452E0-D45F-4183-8F96-AFEBFFF038BD}" srcOrd="0" destOrd="0" parTransId="{798C1071-211E-4048-B6EB-A52AFB22A503}" sibTransId="{46DDE333-AFDC-4565-89BB-4636C1CDD45A}"/>
    <dgm:cxn modelId="{D7F38EA3-371D-47F4-ADA5-FC61232036B4}" type="presOf" srcId="{42E955C8-2C27-4046-9D9B-17DEAE400E5E}" destId="{6FF98D7B-6404-4F3B-BB7D-F830C4D5E423}" srcOrd="0" destOrd="0" presId="urn:microsoft.com/office/officeart/2005/8/layout/process4"/>
    <dgm:cxn modelId="{E7E56B15-4170-4DC1-ABEA-2C20DE8D8198}" type="presOf" srcId="{680F8E0B-D559-44F4-818E-3D2070CF884C}" destId="{5BAD8D3E-4BCC-49C8-9580-198C78FBAE6B}" srcOrd="0" destOrd="0" presId="urn:microsoft.com/office/officeart/2005/8/layout/process4"/>
    <dgm:cxn modelId="{870D3168-4867-4565-96C5-9E1EF059C521}" type="presParOf" srcId="{B49FCEF5-8097-450E-966F-7A59637B9785}" destId="{247FA3C5-EFD8-4D87-921B-30920CA3BFF9}" srcOrd="0" destOrd="0" presId="urn:microsoft.com/office/officeart/2005/8/layout/process4"/>
    <dgm:cxn modelId="{B55101E0-280D-45C7-BFFA-991683538A36}" type="presParOf" srcId="{247FA3C5-EFD8-4D87-921B-30920CA3BFF9}" destId="{6FF98D7B-6404-4F3B-BB7D-F830C4D5E423}" srcOrd="0" destOrd="0" presId="urn:microsoft.com/office/officeart/2005/8/layout/process4"/>
    <dgm:cxn modelId="{A9E360CF-799A-4AEB-87AB-8A264A493D59}" type="presParOf" srcId="{B49FCEF5-8097-450E-966F-7A59637B9785}" destId="{02308EAC-124E-435E-B9D7-B473E5EC0660}" srcOrd="1" destOrd="0" presId="urn:microsoft.com/office/officeart/2005/8/layout/process4"/>
    <dgm:cxn modelId="{BD76861E-9D9E-4F8E-BE1F-5A85E85638C5}" type="presParOf" srcId="{B49FCEF5-8097-450E-966F-7A59637B9785}" destId="{3661A60F-5A1F-4572-B31E-05F6E536CC6E}" srcOrd="2" destOrd="0" presId="urn:microsoft.com/office/officeart/2005/8/layout/process4"/>
    <dgm:cxn modelId="{17433E92-8FDE-4292-9B80-800D2D808285}" type="presParOf" srcId="{3661A60F-5A1F-4572-B31E-05F6E536CC6E}" destId="{5BAD8D3E-4BCC-49C8-9580-198C78FBAE6B}" srcOrd="0" destOrd="0" presId="urn:microsoft.com/office/officeart/2005/8/layout/process4"/>
    <dgm:cxn modelId="{127375E8-AA42-4019-A62C-B044660A856A}" type="presParOf" srcId="{B49FCEF5-8097-450E-966F-7A59637B9785}" destId="{F075FAB6-ADBD-4B8B-A327-D6DEF78E7BEF}" srcOrd="3" destOrd="0" presId="urn:microsoft.com/office/officeart/2005/8/layout/process4"/>
    <dgm:cxn modelId="{F9F04AAE-5BBB-49A3-AC3F-0269B7910BE3}" type="presParOf" srcId="{B49FCEF5-8097-450E-966F-7A59637B9785}" destId="{5BCE0BC8-10A9-48B6-A47C-6C84D9DE0EBC}" srcOrd="4" destOrd="0" presId="urn:microsoft.com/office/officeart/2005/8/layout/process4"/>
    <dgm:cxn modelId="{4C9605AE-B601-4F99-A241-BF3DB5BDDEDC}" type="presParOf" srcId="{5BCE0BC8-10A9-48B6-A47C-6C84D9DE0EBC}" destId="{408FB2DA-A166-4B91-B3B5-C19162C7FFA2}" srcOrd="0" destOrd="0" presId="urn:microsoft.com/office/officeart/2005/8/layout/process4"/>
    <dgm:cxn modelId="{DDAA9D2C-6A82-4EC6-A9E4-AFC2B356BB58}" type="presParOf" srcId="{B49FCEF5-8097-450E-966F-7A59637B9785}" destId="{D7C6399E-3864-4062-81A1-FBB9BBFC06B6}" srcOrd="5" destOrd="0" presId="urn:microsoft.com/office/officeart/2005/8/layout/process4"/>
    <dgm:cxn modelId="{10AD7EE2-B2E2-45FF-A9F5-D039730FB734}" type="presParOf" srcId="{B49FCEF5-8097-450E-966F-7A59637B9785}" destId="{F4C80CB8-A75A-4C20-9DC2-6627C6F61356}" srcOrd="6" destOrd="0" presId="urn:microsoft.com/office/officeart/2005/8/layout/process4"/>
    <dgm:cxn modelId="{CDA98064-D856-4FAB-8599-1F507D8E9F26}" type="presParOf" srcId="{F4C80CB8-A75A-4C20-9DC2-6627C6F61356}" destId="{667619C1-FA51-468A-ABDD-96E459061C3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B8E1C5-8DD0-44E3-893A-4E746D75EBF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0452E0-D45F-4183-8F96-AFEBFFF038BD}">
      <dgm:prSet/>
      <dgm:spPr/>
      <dgm:t>
        <a:bodyPr/>
        <a:lstStyle/>
        <a:p>
          <a:r>
            <a:rPr lang="en-US" i="1" u="sng" dirty="0">
              <a:solidFill>
                <a:srgbClr val="FFFF00"/>
              </a:solidFill>
            </a:rPr>
            <a:t>Phase 1 </a:t>
          </a:r>
          <a:r>
            <a:rPr lang="en-US" dirty="0"/>
            <a:t>initial establishment of 1000+ ha             completed</a:t>
          </a:r>
        </a:p>
      </dgm:t>
    </dgm:pt>
    <dgm:pt modelId="{798C1071-211E-4048-B6EB-A52AFB22A503}" type="parTrans" cxnId="{121EC1B7-EE5D-49DD-8184-86D687E8F494}">
      <dgm:prSet/>
      <dgm:spPr/>
      <dgm:t>
        <a:bodyPr/>
        <a:lstStyle/>
        <a:p>
          <a:endParaRPr lang="en-US"/>
        </a:p>
      </dgm:t>
    </dgm:pt>
    <dgm:pt modelId="{46DDE333-AFDC-4565-89BB-4636C1CDD45A}" type="sibTrans" cxnId="{121EC1B7-EE5D-49DD-8184-86D687E8F494}">
      <dgm:prSet/>
      <dgm:spPr/>
      <dgm:t>
        <a:bodyPr/>
        <a:lstStyle/>
        <a:p>
          <a:endParaRPr lang="en-US"/>
        </a:p>
      </dgm:t>
    </dgm:pt>
    <dgm:pt modelId="{680F8E0B-D559-44F4-818E-3D2070CF884C}">
      <dgm:prSet custT="1"/>
      <dgm:spPr/>
      <dgm:t>
        <a:bodyPr/>
        <a:lstStyle/>
        <a:p>
          <a:r>
            <a:rPr lang="pt-PT" sz="2200" i="1" u="sng" dirty="0">
              <a:solidFill>
                <a:srgbClr val="FFFF00"/>
              </a:solidFill>
            </a:rPr>
            <a:t>Phase 2</a:t>
          </a:r>
          <a:r>
            <a:rPr lang="pt-PT" sz="1600" i="1" u="sng" dirty="0">
              <a:solidFill>
                <a:srgbClr val="FFFF00"/>
              </a:solidFill>
            </a:rPr>
            <a:t>b </a:t>
          </a:r>
          <a:r>
            <a:rPr lang="pt-PT" sz="1600" dirty="0"/>
            <a:t>(</a:t>
          </a:r>
          <a:r>
            <a:rPr lang="pt-PT" sz="2200" dirty="0"/>
            <a:t>Concurrent to 2</a:t>
          </a:r>
          <a:r>
            <a:rPr lang="pt-PT" sz="1800" dirty="0"/>
            <a:t>a</a:t>
          </a:r>
          <a:r>
            <a:rPr lang="pt-PT" sz="1600" dirty="0"/>
            <a:t>) </a:t>
          </a:r>
          <a:r>
            <a:rPr lang="pt-PT" sz="2200" dirty="0"/>
            <a:t>Build fulL macadamia Processing Plant 4000 tons NIS</a:t>
          </a:r>
        </a:p>
      </dgm:t>
    </dgm:pt>
    <dgm:pt modelId="{7A1B3D2F-D15C-458A-AE94-E1132C5EC855}" type="parTrans" cxnId="{D8DD70DC-6F5C-4149-91AF-AB878353B29C}">
      <dgm:prSet/>
      <dgm:spPr/>
      <dgm:t>
        <a:bodyPr/>
        <a:lstStyle/>
        <a:p>
          <a:endParaRPr lang="en-US"/>
        </a:p>
      </dgm:t>
    </dgm:pt>
    <dgm:pt modelId="{83B488B6-AF5A-48CF-9A71-8339C925D4CC}" type="sibTrans" cxnId="{D8DD70DC-6F5C-4149-91AF-AB878353B29C}">
      <dgm:prSet/>
      <dgm:spPr/>
      <dgm:t>
        <a:bodyPr/>
        <a:lstStyle/>
        <a:p>
          <a:endParaRPr lang="en-US"/>
        </a:p>
      </dgm:t>
    </dgm:pt>
    <dgm:pt modelId="{42E955C8-2C27-4046-9D9B-17DEAE400E5E}">
      <dgm:prSet custT="1"/>
      <dgm:spPr/>
      <dgm:t>
        <a:bodyPr/>
        <a:lstStyle/>
        <a:p>
          <a:r>
            <a:rPr lang="en-US" sz="2000" i="1" u="sng" dirty="0">
              <a:solidFill>
                <a:srgbClr val="FFFF00"/>
              </a:solidFill>
            </a:rPr>
            <a:t>Phase 3  </a:t>
          </a:r>
          <a:r>
            <a:rPr lang="en-US" sz="2000" dirty="0"/>
            <a:t>Expand the planted area by a further 2000Ha ones phase 2 is sustainable, government strategic plan for 10,000ha</a:t>
          </a:r>
        </a:p>
      </dgm:t>
    </dgm:pt>
    <dgm:pt modelId="{B236FB5E-182C-496F-A2F1-FC32EAE89DB7}" type="parTrans" cxnId="{F67DAC99-8305-44F8-897B-16D9664EB995}">
      <dgm:prSet/>
      <dgm:spPr/>
      <dgm:t>
        <a:bodyPr/>
        <a:lstStyle/>
        <a:p>
          <a:endParaRPr lang="en-US"/>
        </a:p>
      </dgm:t>
    </dgm:pt>
    <dgm:pt modelId="{AEE2D391-8C34-4617-B566-E4948E75FD63}" type="sibTrans" cxnId="{F67DAC99-8305-44F8-897B-16D9664EB995}">
      <dgm:prSet/>
      <dgm:spPr/>
      <dgm:t>
        <a:bodyPr/>
        <a:lstStyle/>
        <a:p>
          <a:endParaRPr lang="en-US"/>
        </a:p>
      </dgm:t>
    </dgm:pt>
    <dgm:pt modelId="{C4B711B6-DD96-48D7-A5B9-69831A87C448}">
      <dgm:prSet/>
      <dgm:spPr/>
      <dgm:t>
        <a:bodyPr/>
        <a:lstStyle/>
        <a:p>
          <a:r>
            <a:rPr lang="pt-PT" i="1" u="sng" dirty="0">
              <a:solidFill>
                <a:srgbClr val="FFFF00"/>
              </a:solidFill>
            </a:rPr>
            <a:t>Phase 2ª </a:t>
          </a:r>
          <a:r>
            <a:rPr lang="pt-PT" dirty="0"/>
            <a:t>establish a futher 2000Ha of Orchards aincluding Small holder farmers (Ep´s)</a:t>
          </a:r>
          <a:endParaRPr lang="en-US" dirty="0"/>
        </a:p>
      </dgm:t>
    </dgm:pt>
    <dgm:pt modelId="{7295AB7E-1F18-404E-89B8-B5D83E9C14BB}" type="parTrans" cxnId="{3BB3B658-8195-4D15-B014-11691806FE03}">
      <dgm:prSet/>
      <dgm:spPr/>
      <dgm:t>
        <a:bodyPr/>
        <a:lstStyle/>
        <a:p>
          <a:endParaRPr lang="en-GB"/>
        </a:p>
      </dgm:t>
    </dgm:pt>
    <dgm:pt modelId="{3F5B94F0-95A4-41E8-88DA-5A1761395C16}" type="sibTrans" cxnId="{3BB3B658-8195-4D15-B014-11691806FE03}">
      <dgm:prSet/>
      <dgm:spPr/>
      <dgm:t>
        <a:bodyPr/>
        <a:lstStyle/>
        <a:p>
          <a:endParaRPr lang="en-GB"/>
        </a:p>
      </dgm:t>
    </dgm:pt>
    <dgm:pt modelId="{B49FCEF5-8097-450E-966F-7A59637B9785}" type="pres">
      <dgm:prSet presAssocID="{ADB8E1C5-8DD0-44E3-893A-4E746D75EB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FA3C5-EFD8-4D87-921B-30920CA3BFF9}" type="pres">
      <dgm:prSet presAssocID="{42E955C8-2C27-4046-9D9B-17DEAE400E5E}" presName="boxAndChildren" presStyleCnt="0"/>
      <dgm:spPr/>
    </dgm:pt>
    <dgm:pt modelId="{6FF98D7B-6404-4F3B-BB7D-F830C4D5E423}" type="pres">
      <dgm:prSet presAssocID="{42E955C8-2C27-4046-9D9B-17DEAE400E5E}" presName="parentTextBox" presStyleLbl="node1" presStyleIdx="0" presStyleCnt="4"/>
      <dgm:spPr/>
      <dgm:t>
        <a:bodyPr/>
        <a:lstStyle/>
        <a:p>
          <a:endParaRPr lang="en-US"/>
        </a:p>
      </dgm:t>
    </dgm:pt>
    <dgm:pt modelId="{02308EAC-124E-435E-B9D7-B473E5EC0660}" type="pres">
      <dgm:prSet presAssocID="{83B488B6-AF5A-48CF-9A71-8339C925D4CC}" presName="sp" presStyleCnt="0"/>
      <dgm:spPr/>
    </dgm:pt>
    <dgm:pt modelId="{3661A60F-5A1F-4572-B31E-05F6E536CC6E}" type="pres">
      <dgm:prSet presAssocID="{680F8E0B-D559-44F4-818E-3D2070CF884C}" presName="arrowAndChildren" presStyleCnt="0"/>
      <dgm:spPr/>
    </dgm:pt>
    <dgm:pt modelId="{5BAD8D3E-4BCC-49C8-9580-198C78FBAE6B}" type="pres">
      <dgm:prSet presAssocID="{680F8E0B-D559-44F4-818E-3D2070CF884C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F075FAB6-ADBD-4B8B-A327-D6DEF78E7BEF}" type="pres">
      <dgm:prSet presAssocID="{3F5B94F0-95A4-41E8-88DA-5A1761395C16}" presName="sp" presStyleCnt="0"/>
      <dgm:spPr/>
    </dgm:pt>
    <dgm:pt modelId="{5BCE0BC8-10A9-48B6-A47C-6C84D9DE0EBC}" type="pres">
      <dgm:prSet presAssocID="{C4B711B6-DD96-48D7-A5B9-69831A87C448}" presName="arrowAndChildren" presStyleCnt="0"/>
      <dgm:spPr/>
    </dgm:pt>
    <dgm:pt modelId="{408FB2DA-A166-4B91-B3B5-C19162C7FFA2}" type="pres">
      <dgm:prSet presAssocID="{C4B711B6-DD96-48D7-A5B9-69831A87C448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D7C6399E-3864-4062-81A1-FBB9BBFC06B6}" type="pres">
      <dgm:prSet presAssocID="{46DDE333-AFDC-4565-89BB-4636C1CDD45A}" presName="sp" presStyleCnt="0"/>
      <dgm:spPr/>
    </dgm:pt>
    <dgm:pt modelId="{F4C80CB8-A75A-4C20-9DC2-6627C6F61356}" type="pres">
      <dgm:prSet presAssocID="{A80452E0-D45F-4183-8F96-AFEBFFF038BD}" presName="arrowAndChildren" presStyleCnt="0"/>
      <dgm:spPr/>
    </dgm:pt>
    <dgm:pt modelId="{667619C1-FA51-468A-ABDD-96E459061C34}" type="pres">
      <dgm:prSet presAssocID="{A80452E0-D45F-4183-8F96-AFEBFFF038BD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CE783E04-E72F-44B2-8105-254F903F15B7}" type="presOf" srcId="{A80452E0-D45F-4183-8F96-AFEBFFF038BD}" destId="{667619C1-FA51-468A-ABDD-96E459061C34}" srcOrd="0" destOrd="0" presId="urn:microsoft.com/office/officeart/2005/8/layout/process4"/>
    <dgm:cxn modelId="{594D1A76-0CB9-490C-84F0-8634A8D7300B}" type="presOf" srcId="{ADB8E1C5-8DD0-44E3-893A-4E746D75EBFF}" destId="{B49FCEF5-8097-450E-966F-7A59637B9785}" srcOrd="0" destOrd="0" presId="urn:microsoft.com/office/officeart/2005/8/layout/process4"/>
    <dgm:cxn modelId="{3BB3B658-8195-4D15-B014-11691806FE03}" srcId="{ADB8E1C5-8DD0-44E3-893A-4E746D75EBFF}" destId="{C4B711B6-DD96-48D7-A5B9-69831A87C448}" srcOrd="1" destOrd="0" parTransId="{7295AB7E-1F18-404E-89B8-B5D83E9C14BB}" sibTransId="{3F5B94F0-95A4-41E8-88DA-5A1761395C16}"/>
    <dgm:cxn modelId="{D8DD70DC-6F5C-4149-91AF-AB878353B29C}" srcId="{ADB8E1C5-8DD0-44E3-893A-4E746D75EBFF}" destId="{680F8E0B-D559-44F4-818E-3D2070CF884C}" srcOrd="2" destOrd="0" parTransId="{7A1B3D2F-D15C-458A-AE94-E1132C5EC855}" sibTransId="{83B488B6-AF5A-48CF-9A71-8339C925D4CC}"/>
    <dgm:cxn modelId="{AFF06C72-2AF1-4493-9EBC-5DAEC9DCD292}" type="presOf" srcId="{C4B711B6-DD96-48D7-A5B9-69831A87C448}" destId="{408FB2DA-A166-4B91-B3B5-C19162C7FFA2}" srcOrd="0" destOrd="0" presId="urn:microsoft.com/office/officeart/2005/8/layout/process4"/>
    <dgm:cxn modelId="{F67DAC99-8305-44F8-897B-16D9664EB995}" srcId="{ADB8E1C5-8DD0-44E3-893A-4E746D75EBFF}" destId="{42E955C8-2C27-4046-9D9B-17DEAE400E5E}" srcOrd="3" destOrd="0" parTransId="{B236FB5E-182C-496F-A2F1-FC32EAE89DB7}" sibTransId="{AEE2D391-8C34-4617-B566-E4948E75FD63}"/>
    <dgm:cxn modelId="{121EC1B7-EE5D-49DD-8184-86D687E8F494}" srcId="{ADB8E1C5-8DD0-44E3-893A-4E746D75EBFF}" destId="{A80452E0-D45F-4183-8F96-AFEBFFF038BD}" srcOrd="0" destOrd="0" parTransId="{798C1071-211E-4048-B6EB-A52AFB22A503}" sibTransId="{46DDE333-AFDC-4565-89BB-4636C1CDD45A}"/>
    <dgm:cxn modelId="{D7F38EA3-371D-47F4-ADA5-FC61232036B4}" type="presOf" srcId="{42E955C8-2C27-4046-9D9B-17DEAE400E5E}" destId="{6FF98D7B-6404-4F3B-BB7D-F830C4D5E423}" srcOrd="0" destOrd="0" presId="urn:microsoft.com/office/officeart/2005/8/layout/process4"/>
    <dgm:cxn modelId="{E7E56B15-4170-4DC1-ABEA-2C20DE8D8198}" type="presOf" srcId="{680F8E0B-D559-44F4-818E-3D2070CF884C}" destId="{5BAD8D3E-4BCC-49C8-9580-198C78FBAE6B}" srcOrd="0" destOrd="0" presId="urn:microsoft.com/office/officeart/2005/8/layout/process4"/>
    <dgm:cxn modelId="{870D3168-4867-4565-96C5-9E1EF059C521}" type="presParOf" srcId="{B49FCEF5-8097-450E-966F-7A59637B9785}" destId="{247FA3C5-EFD8-4D87-921B-30920CA3BFF9}" srcOrd="0" destOrd="0" presId="urn:microsoft.com/office/officeart/2005/8/layout/process4"/>
    <dgm:cxn modelId="{B55101E0-280D-45C7-BFFA-991683538A36}" type="presParOf" srcId="{247FA3C5-EFD8-4D87-921B-30920CA3BFF9}" destId="{6FF98D7B-6404-4F3B-BB7D-F830C4D5E423}" srcOrd="0" destOrd="0" presId="urn:microsoft.com/office/officeart/2005/8/layout/process4"/>
    <dgm:cxn modelId="{A9E360CF-799A-4AEB-87AB-8A264A493D59}" type="presParOf" srcId="{B49FCEF5-8097-450E-966F-7A59637B9785}" destId="{02308EAC-124E-435E-B9D7-B473E5EC0660}" srcOrd="1" destOrd="0" presId="urn:microsoft.com/office/officeart/2005/8/layout/process4"/>
    <dgm:cxn modelId="{BD76861E-9D9E-4F8E-BE1F-5A85E85638C5}" type="presParOf" srcId="{B49FCEF5-8097-450E-966F-7A59637B9785}" destId="{3661A60F-5A1F-4572-B31E-05F6E536CC6E}" srcOrd="2" destOrd="0" presId="urn:microsoft.com/office/officeart/2005/8/layout/process4"/>
    <dgm:cxn modelId="{17433E92-8FDE-4292-9B80-800D2D808285}" type="presParOf" srcId="{3661A60F-5A1F-4572-B31E-05F6E536CC6E}" destId="{5BAD8D3E-4BCC-49C8-9580-198C78FBAE6B}" srcOrd="0" destOrd="0" presId="urn:microsoft.com/office/officeart/2005/8/layout/process4"/>
    <dgm:cxn modelId="{127375E8-AA42-4019-A62C-B044660A856A}" type="presParOf" srcId="{B49FCEF5-8097-450E-966F-7A59637B9785}" destId="{F075FAB6-ADBD-4B8B-A327-D6DEF78E7BEF}" srcOrd="3" destOrd="0" presId="urn:microsoft.com/office/officeart/2005/8/layout/process4"/>
    <dgm:cxn modelId="{F9F04AAE-5BBB-49A3-AC3F-0269B7910BE3}" type="presParOf" srcId="{B49FCEF5-8097-450E-966F-7A59637B9785}" destId="{5BCE0BC8-10A9-48B6-A47C-6C84D9DE0EBC}" srcOrd="4" destOrd="0" presId="urn:microsoft.com/office/officeart/2005/8/layout/process4"/>
    <dgm:cxn modelId="{4C9605AE-B601-4F99-A241-BF3DB5BDDEDC}" type="presParOf" srcId="{5BCE0BC8-10A9-48B6-A47C-6C84D9DE0EBC}" destId="{408FB2DA-A166-4B91-B3B5-C19162C7FFA2}" srcOrd="0" destOrd="0" presId="urn:microsoft.com/office/officeart/2005/8/layout/process4"/>
    <dgm:cxn modelId="{DDAA9D2C-6A82-4EC6-A9E4-AFC2B356BB58}" type="presParOf" srcId="{B49FCEF5-8097-450E-966F-7A59637B9785}" destId="{D7C6399E-3864-4062-81A1-FBB9BBFC06B6}" srcOrd="5" destOrd="0" presId="urn:microsoft.com/office/officeart/2005/8/layout/process4"/>
    <dgm:cxn modelId="{10AD7EE2-B2E2-45FF-A9F5-D039730FB734}" type="presParOf" srcId="{B49FCEF5-8097-450E-966F-7A59637B9785}" destId="{F4C80CB8-A75A-4C20-9DC2-6627C6F61356}" srcOrd="6" destOrd="0" presId="urn:microsoft.com/office/officeart/2005/8/layout/process4"/>
    <dgm:cxn modelId="{CDA98064-D856-4FAB-8599-1F507D8E9F26}" type="presParOf" srcId="{F4C80CB8-A75A-4C20-9DC2-6627C6F61356}" destId="{667619C1-FA51-468A-ABDD-96E459061C3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B8E1C5-8DD0-44E3-893A-4E746D75EBF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0452E0-D45F-4183-8F96-AFEBFFF038BD}">
      <dgm:prSet/>
      <dgm:spPr/>
      <dgm:t>
        <a:bodyPr/>
        <a:lstStyle/>
        <a:p>
          <a:r>
            <a:rPr lang="en-US" dirty="0"/>
            <a:t>The Global Macadamia market size was valued at U$D1,58billion in 2022and is anticipated to expand at a compound annual growth rate (CAGR) of 9,3% from 2023 to 2030</a:t>
          </a:r>
        </a:p>
      </dgm:t>
    </dgm:pt>
    <dgm:pt modelId="{798C1071-211E-4048-B6EB-A52AFB22A503}" type="parTrans" cxnId="{121EC1B7-EE5D-49DD-8184-86D687E8F494}">
      <dgm:prSet/>
      <dgm:spPr/>
      <dgm:t>
        <a:bodyPr/>
        <a:lstStyle/>
        <a:p>
          <a:endParaRPr lang="en-US"/>
        </a:p>
      </dgm:t>
    </dgm:pt>
    <dgm:pt modelId="{46DDE333-AFDC-4565-89BB-4636C1CDD45A}" type="sibTrans" cxnId="{121EC1B7-EE5D-49DD-8184-86D687E8F494}">
      <dgm:prSet/>
      <dgm:spPr/>
      <dgm:t>
        <a:bodyPr/>
        <a:lstStyle/>
        <a:p>
          <a:endParaRPr lang="en-US"/>
        </a:p>
      </dgm:t>
    </dgm:pt>
    <dgm:pt modelId="{680F8E0B-D559-44F4-818E-3D2070CF884C}">
      <dgm:prSet custT="1"/>
      <dgm:spPr/>
      <dgm:t>
        <a:bodyPr/>
        <a:lstStyle/>
        <a:p>
          <a:r>
            <a:rPr lang="pt-PT" sz="2200" dirty="0"/>
            <a:t>Phase 2</a:t>
          </a:r>
          <a:r>
            <a:rPr lang="pt-PT" sz="1600" dirty="0"/>
            <a:t>b (</a:t>
          </a:r>
          <a:r>
            <a:rPr lang="pt-PT" sz="2200" dirty="0"/>
            <a:t>Concurrent to 2</a:t>
          </a:r>
          <a:r>
            <a:rPr lang="pt-PT" sz="1800" dirty="0"/>
            <a:t>a</a:t>
          </a:r>
          <a:r>
            <a:rPr lang="pt-PT" sz="1600" dirty="0"/>
            <a:t>) </a:t>
          </a:r>
          <a:r>
            <a:rPr lang="pt-PT" sz="2200" dirty="0"/>
            <a:t>Build fulL macadamia Processing Plant, 4000 tons NIS</a:t>
          </a:r>
        </a:p>
      </dgm:t>
    </dgm:pt>
    <dgm:pt modelId="{7A1B3D2F-D15C-458A-AE94-E1132C5EC855}" type="parTrans" cxnId="{D8DD70DC-6F5C-4149-91AF-AB878353B29C}">
      <dgm:prSet/>
      <dgm:spPr/>
      <dgm:t>
        <a:bodyPr/>
        <a:lstStyle/>
        <a:p>
          <a:endParaRPr lang="en-US"/>
        </a:p>
      </dgm:t>
    </dgm:pt>
    <dgm:pt modelId="{83B488B6-AF5A-48CF-9A71-8339C925D4CC}" type="sibTrans" cxnId="{D8DD70DC-6F5C-4149-91AF-AB878353B29C}">
      <dgm:prSet/>
      <dgm:spPr/>
      <dgm:t>
        <a:bodyPr/>
        <a:lstStyle/>
        <a:p>
          <a:endParaRPr lang="en-US"/>
        </a:p>
      </dgm:t>
    </dgm:pt>
    <dgm:pt modelId="{42E955C8-2C27-4046-9D9B-17DEAE400E5E}">
      <dgm:prSet custT="1"/>
      <dgm:spPr/>
      <dgm:t>
        <a:bodyPr/>
        <a:lstStyle/>
        <a:p>
          <a:r>
            <a:rPr lang="en-US" sz="2400" dirty="0"/>
            <a:t>Phase 3: Expand the planted area by a further 2000Ha ones phase 2 is sustainable</a:t>
          </a:r>
        </a:p>
      </dgm:t>
    </dgm:pt>
    <dgm:pt modelId="{B236FB5E-182C-496F-A2F1-FC32EAE89DB7}" type="parTrans" cxnId="{F67DAC99-8305-44F8-897B-16D9664EB995}">
      <dgm:prSet/>
      <dgm:spPr/>
      <dgm:t>
        <a:bodyPr/>
        <a:lstStyle/>
        <a:p>
          <a:endParaRPr lang="en-US"/>
        </a:p>
      </dgm:t>
    </dgm:pt>
    <dgm:pt modelId="{AEE2D391-8C34-4617-B566-E4948E75FD63}" type="sibTrans" cxnId="{F67DAC99-8305-44F8-897B-16D9664EB995}">
      <dgm:prSet/>
      <dgm:spPr/>
      <dgm:t>
        <a:bodyPr/>
        <a:lstStyle/>
        <a:p>
          <a:endParaRPr lang="en-US"/>
        </a:p>
      </dgm:t>
    </dgm:pt>
    <dgm:pt modelId="{C4B711B6-DD96-48D7-A5B9-69831A87C448}">
      <dgm:prSet custT="1"/>
      <dgm:spPr/>
      <dgm:t>
        <a:bodyPr/>
        <a:lstStyle/>
        <a:p>
          <a:r>
            <a:rPr lang="en-US" sz="2000" dirty="0"/>
            <a:t>The increase in production sites are still lagging the global population growth</a:t>
          </a:r>
        </a:p>
      </dgm:t>
    </dgm:pt>
    <dgm:pt modelId="{7295AB7E-1F18-404E-89B8-B5D83E9C14BB}" type="parTrans" cxnId="{3BB3B658-8195-4D15-B014-11691806FE03}">
      <dgm:prSet/>
      <dgm:spPr/>
      <dgm:t>
        <a:bodyPr/>
        <a:lstStyle/>
        <a:p>
          <a:endParaRPr lang="en-GB"/>
        </a:p>
      </dgm:t>
    </dgm:pt>
    <dgm:pt modelId="{3F5B94F0-95A4-41E8-88DA-5A1761395C16}" type="sibTrans" cxnId="{3BB3B658-8195-4D15-B014-11691806FE03}">
      <dgm:prSet/>
      <dgm:spPr/>
      <dgm:t>
        <a:bodyPr/>
        <a:lstStyle/>
        <a:p>
          <a:endParaRPr lang="en-GB"/>
        </a:p>
      </dgm:t>
    </dgm:pt>
    <dgm:pt modelId="{B49FCEF5-8097-450E-966F-7A59637B9785}" type="pres">
      <dgm:prSet presAssocID="{ADB8E1C5-8DD0-44E3-893A-4E746D75EB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FA3C5-EFD8-4D87-921B-30920CA3BFF9}" type="pres">
      <dgm:prSet presAssocID="{42E955C8-2C27-4046-9D9B-17DEAE400E5E}" presName="boxAndChildren" presStyleCnt="0"/>
      <dgm:spPr/>
    </dgm:pt>
    <dgm:pt modelId="{6FF98D7B-6404-4F3B-BB7D-F830C4D5E423}" type="pres">
      <dgm:prSet presAssocID="{42E955C8-2C27-4046-9D9B-17DEAE400E5E}" presName="parentTextBox" presStyleLbl="node1" presStyleIdx="0" presStyleCnt="4" custLinFactNeighborX="522" custLinFactNeighborY="-2243"/>
      <dgm:spPr/>
      <dgm:t>
        <a:bodyPr/>
        <a:lstStyle/>
        <a:p>
          <a:endParaRPr lang="en-US"/>
        </a:p>
      </dgm:t>
    </dgm:pt>
    <dgm:pt modelId="{02308EAC-124E-435E-B9D7-B473E5EC0660}" type="pres">
      <dgm:prSet presAssocID="{83B488B6-AF5A-48CF-9A71-8339C925D4CC}" presName="sp" presStyleCnt="0"/>
      <dgm:spPr/>
    </dgm:pt>
    <dgm:pt modelId="{3661A60F-5A1F-4572-B31E-05F6E536CC6E}" type="pres">
      <dgm:prSet presAssocID="{680F8E0B-D559-44F4-818E-3D2070CF884C}" presName="arrowAndChildren" presStyleCnt="0"/>
      <dgm:spPr/>
    </dgm:pt>
    <dgm:pt modelId="{5BAD8D3E-4BCC-49C8-9580-198C78FBAE6B}" type="pres">
      <dgm:prSet presAssocID="{680F8E0B-D559-44F4-818E-3D2070CF884C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F075FAB6-ADBD-4B8B-A327-D6DEF78E7BEF}" type="pres">
      <dgm:prSet presAssocID="{3F5B94F0-95A4-41E8-88DA-5A1761395C16}" presName="sp" presStyleCnt="0"/>
      <dgm:spPr/>
    </dgm:pt>
    <dgm:pt modelId="{5BCE0BC8-10A9-48B6-A47C-6C84D9DE0EBC}" type="pres">
      <dgm:prSet presAssocID="{C4B711B6-DD96-48D7-A5B9-69831A87C448}" presName="arrowAndChildren" presStyleCnt="0"/>
      <dgm:spPr/>
    </dgm:pt>
    <dgm:pt modelId="{408FB2DA-A166-4B91-B3B5-C19162C7FFA2}" type="pres">
      <dgm:prSet presAssocID="{C4B711B6-DD96-48D7-A5B9-69831A87C448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D7C6399E-3864-4062-81A1-FBB9BBFC06B6}" type="pres">
      <dgm:prSet presAssocID="{46DDE333-AFDC-4565-89BB-4636C1CDD45A}" presName="sp" presStyleCnt="0"/>
      <dgm:spPr/>
    </dgm:pt>
    <dgm:pt modelId="{F4C80CB8-A75A-4C20-9DC2-6627C6F61356}" type="pres">
      <dgm:prSet presAssocID="{A80452E0-D45F-4183-8F96-AFEBFFF038BD}" presName="arrowAndChildren" presStyleCnt="0"/>
      <dgm:spPr/>
    </dgm:pt>
    <dgm:pt modelId="{667619C1-FA51-468A-ABDD-96E459061C34}" type="pres">
      <dgm:prSet presAssocID="{A80452E0-D45F-4183-8F96-AFEBFFF038BD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CE783E04-E72F-44B2-8105-254F903F15B7}" type="presOf" srcId="{A80452E0-D45F-4183-8F96-AFEBFFF038BD}" destId="{667619C1-FA51-468A-ABDD-96E459061C34}" srcOrd="0" destOrd="0" presId="urn:microsoft.com/office/officeart/2005/8/layout/process4"/>
    <dgm:cxn modelId="{594D1A76-0CB9-490C-84F0-8634A8D7300B}" type="presOf" srcId="{ADB8E1C5-8DD0-44E3-893A-4E746D75EBFF}" destId="{B49FCEF5-8097-450E-966F-7A59637B9785}" srcOrd="0" destOrd="0" presId="urn:microsoft.com/office/officeart/2005/8/layout/process4"/>
    <dgm:cxn modelId="{3BB3B658-8195-4D15-B014-11691806FE03}" srcId="{ADB8E1C5-8DD0-44E3-893A-4E746D75EBFF}" destId="{C4B711B6-DD96-48D7-A5B9-69831A87C448}" srcOrd="1" destOrd="0" parTransId="{7295AB7E-1F18-404E-89B8-B5D83E9C14BB}" sibTransId="{3F5B94F0-95A4-41E8-88DA-5A1761395C16}"/>
    <dgm:cxn modelId="{D8DD70DC-6F5C-4149-91AF-AB878353B29C}" srcId="{ADB8E1C5-8DD0-44E3-893A-4E746D75EBFF}" destId="{680F8E0B-D559-44F4-818E-3D2070CF884C}" srcOrd="2" destOrd="0" parTransId="{7A1B3D2F-D15C-458A-AE94-E1132C5EC855}" sibTransId="{83B488B6-AF5A-48CF-9A71-8339C925D4CC}"/>
    <dgm:cxn modelId="{AFF06C72-2AF1-4493-9EBC-5DAEC9DCD292}" type="presOf" srcId="{C4B711B6-DD96-48D7-A5B9-69831A87C448}" destId="{408FB2DA-A166-4B91-B3B5-C19162C7FFA2}" srcOrd="0" destOrd="0" presId="urn:microsoft.com/office/officeart/2005/8/layout/process4"/>
    <dgm:cxn modelId="{F67DAC99-8305-44F8-897B-16D9664EB995}" srcId="{ADB8E1C5-8DD0-44E3-893A-4E746D75EBFF}" destId="{42E955C8-2C27-4046-9D9B-17DEAE400E5E}" srcOrd="3" destOrd="0" parTransId="{B236FB5E-182C-496F-A2F1-FC32EAE89DB7}" sibTransId="{AEE2D391-8C34-4617-B566-E4948E75FD63}"/>
    <dgm:cxn modelId="{121EC1B7-EE5D-49DD-8184-86D687E8F494}" srcId="{ADB8E1C5-8DD0-44E3-893A-4E746D75EBFF}" destId="{A80452E0-D45F-4183-8F96-AFEBFFF038BD}" srcOrd="0" destOrd="0" parTransId="{798C1071-211E-4048-B6EB-A52AFB22A503}" sibTransId="{46DDE333-AFDC-4565-89BB-4636C1CDD45A}"/>
    <dgm:cxn modelId="{D7F38EA3-371D-47F4-ADA5-FC61232036B4}" type="presOf" srcId="{42E955C8-2C27-4046-9D9B-17DEAE400E5E}" destId="{6FF98D7B-6404-4F3B-BB7D-F830C4D5E423}" srcOrd="0" destOrd="0" presId="urn:microsoft.com/office/officeart/2005/8/layout/process4"/>
    <dgm:cxn modelId="{E7E56B15-4170-4DC1-ABEA-2C20DE8D8198}" type="presOf" srcId="{680F8E0B-D559-44F4-818E-3D2070CF884C}" destId="{5BAD8D3E-4BCC-49C8-9580-198C78FBAE6B}" srcOrd="0" destOrd="0" presId="urn:microsoft.com/office/officeart/2005/8/layout/process4"/>
    <dgm:cxn modelId="{870D3168-4867-4565-96C5-9E1EF059C521}" type="presParOf" srcId="{B49FCEF5-8097-450E-966F-7A59637B9785}" destId="{247FA3C5-EFD8-4D87-921B-30920CA3BFF9}" srcOrd="0" destOrd="0" presId="urn:microsoft.com/office/officeart/2005/8/layout/process4"/>
    <dgm:cxn modelId="{B55101E0-280D-45C7-BFFA-991683538A36}" type="presParOf" srcId="{247FA3C5-EFD8-4D87-921B-30920CA3BFF9}" destId="{6FF98D7B-6404-4F3B-BB7D-F830C4D5E423}" srcOrd="0" destOrd="0" presId="urn:microsoft.com/office/officeart/2005/8/layout/process4"/>
    <dgm:cxn modelId="{A9E360CF-799A-4AEB-87AB-8A264A493D59}" type="presParOf" srcId="{B49FCEF5-8097-450E-966F-7A59637B9785}" destId="{02308EAC-124E-435E-B9D7-B473E5EC0660}" srcOrd="1" destOrd="0" presId="urn:microsoft.com/office/officeart/2005/8/layout/process4"/>
    <dgm:cxn modelId="{BD76861E-9D9E-4F8E-BE1F-5A85E85638C5}" type="presParOf" srcId="{B49FCEF5-8097-450E-966F-7A59637B9785}" destId="{3661A60F-5A1F-4572-B31E-05F6E536CC6E}" srcOrd="2" destOrd="0" presId="urn:microsoft.com/office/officeart/2005/8/layout/process4"/>
    <dgm:cxn modelId="{17433E92-8FDE-4292-9B80-800D2D808285}" type="presParOf" srcId="{3661A60F-5A1F-4572-B31E-05F6E536CC6E}" destId="{5BAD8D3E-4BCC-49C8-9580-198C78FBAE6B}" srcOrd="0" destOrd="0" presId="urn:microsoft.com/office/officeart/2005/8/layout/process4"/>
    <dgm:cxn modelId="{127375E8-AA42-4019-A62C-B044660A856A}" type="presParOf" srcId="{B49FCEF5-8097-450E-966F-7A59637B9785}" destId="{F075FAB6-ADBD-4B8B-A327-D6DEF78E7BEF}" srcOrd="3" destOrd="0" presId="urn:microsoft.com/office/officeart/2005/8/layout/process4"/>
    <dgm:cxn modelId="{F9F04AAE-5BBB-49A3-AC3F-0269B7910BE3}" type="presParOf" srcId="{B49FCEF5-8097-450E-966F-7A59637B9785}" destId="{5BCE0BC8-10A9-48B6-A47C-6C84D9DE0EBC}" srcOrd="4" destOrd="0" presId="urn:microsoft.com/office/officeart/2005/8/layout/process4"/>
    <dgm:cxn modelId="{4C9605AE-B601-4F99-A241-BF3DB5BDDEDC}" type="presParOf" srcId="{5BCE0BC8-10A9-48B6-A47C-6C84D9DE0EBC}" destId="{408FB2DA-A166-4B91-B3B5-C19162C7FFA2}" srcOrd="0" destOrd="0" presId="urn:microsoft.com/office/officeart/2005/8/layout/process4"/>
    <dgm:cxn modelId="{DDAA9D2C-6A82-4EC6-A9E4-AFC2B356BB58}" type="presParOf" srcId="{B49FCEF5-8097-450E-966F-7A59637B9785}" destId="{D7C6399E-3864-4062-81A1-FBB9BBFC06B6}" srcOrd="5" destOrd="0" presId="urn:microsoft.com/office/officeart/2005/8/layout/process4"/>
    <dgm:cxn modelId="{10AD7EE2-B2E2-45FF-A9F5-D039730FB734}" type="presParOf" srcId="{B49FCEF5-8097-450E-966F-7A59637B9785}" destId="{F4C80CB8-A75A-4C20-9DC2-6627C6F61356}" srcOrd="6" destOrd="0" presId="urn:microsoft.com/office/officeart/2005/8/layout/process4"/>
    <dgm:cxn modelId="{CDA98064-D856-4FAB-8599-1F507D8E9F26}" type="presParOf" srcId="{F4C80CB8-A75A-4C20-9DC2-6627C6F61356}" destId="{667619C1-FA51-468A-ABDD-96E459061C3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B8E1C5-8DD0-44E3-893A-4E746D75EBF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0452E0-D45F-4183-8F96-AFEBFFF038BD}">
      <dgm:prSet custT="1"/>
      <dgm:spPr/>
      <dgm:t>
        <a:bodyPr/>
        <a:lstStyle/>
        <a:p>
          <a:r>
            <a:rPr lang="en-US" sz="2000" dirty="0"/>
            <a:t>Ideal Climate and Habitat, Elevation 1200m ASL, rainfall 1100mm p.a. (50 year Ave)and very fertile soil, reliable water sources, not reliant on irrigation</a:t>
          </a:r>
        </a:p>
      </dgm:t>
    </dgm:pt>
    <dgm:pt modelId="{798C1071-211E-4048-B6EB-A52AFB22A503}" type="parTrans" cxnId="{121EC1B7-EE5D-49DD-8184-86D687E8F494}">
      <dgm:prSet/>
      <dgm:spPr/>
      <dgm:t>
        <a:bodyPr/>
        <a:lstStyle/>
        <a:p>
          <a:endParaRPr lang="en-US"/>
        </a:p>
      </dgm:t>
    </dgm:pt>
    <dgm:pt modelId="{46DDE333-AFDC-4565-89BB-4636C1CDD45A}" type="sibTrans" cxnId="{121EC1B7-EE5D-49DD-8184-86D687E8F494}">
      <dgm:prSet/>
      <dgm:spPr/>
      <dgm:t>
        <a:bodyPr/>
        <a:lstStyle/>
        <a:p>
          <a:endParaRPr lang="en-US"/>
        </a:p>
      </dgm:t>
    </dgm:pt>
    <dgm:pt modelId="{680F8E0B-D559-44F4-818E-3D2070CF884C}">
      <dgm:prSet custT="1"/>
      <dgm:spPr/>
      <dgm:t>
        <a:bodyPr/>
        <a:lstStyle/>
        <a:p>
          <a:r>
            <a:rPr lang="pt-PT" sz="2200" dirty="0"/>
            <a:t>Politial Risk is minimised through strong Goverment support for Agricaltural investment with strong support from key  provincial and National departments and Key Ministries</a:t>
          </a:r>
        </a:p>
      </dgm:t>
    </dgm:pt>
    <dgm:pt modelId="{7A1B3D2F-D15C-458A-AE94-E1132C5EC855}" type="parTrans" cxnId="{D8DD70DC-6F5C-4149-91AF-AB878353B29C}">
      <dgm:prSet/>
      <dgm:spPr/>
      <dgm:t>
        <a:bodyPr/>
        <a:lstStyle/>
        <a:p>
          <a:endParaRPr lang="en-US"/>
        </a:p>
      </dgm:t>
    </dgm:pt>
    <dgm:pt modelId="{83B488B6-AF5A-48CF-9A71-8339C925D4CC}" type="sibTrans" cxnId="{D8DD70DC-6F5C-4149-91AF-AB878353B29C}">
      <dgm:prSet/>
      <dgm:spPr/>
      <dgm:t>
        <a:bodyPr/>
        <a:lstStyle/>
        <a:p>
          <a:endParaRPr lang="en-US"/>
        </a:p>
      </dgm:t>
    </dgm:pt>
    <dgm:pt modelId="{42E955C8-2C27-4046-9D9B-17DEAE400E5E}">
      <dgm:prSet custT="1"/>
      <dgm:spPr/>
      <dgm:t>
        <a:bodyPr/>
        <a:lstStyle/>
        <a:p>
          <a:r>
            <a:rPr lang="en-US" sz="2400" dirty="0"/>
            <a:t>Labour Risk , disruptive labour action is mitigated by our inclusive model that supports Smallholder Initiative were the investor and labour force will work the land as a collective.</a:t>
          </a:r>
        </a:p>
      </dgm:t>
    </dgm:pt>
    <dgm:pt modelId="{B236FB5E-182C-496F-A2F1-FC32EAE89DB7}" type="parTrans" cxnId="{F67DAC99-8305-44F8-897B-16D9664EB995}">
      <dgm:prSet/>
      <dgm:spPr/>
      <dgm:t>
        <a:bodyPr/>
        <a:lstStyle/>
        <a:p>
          <a:endParaRPr lang="en-US"/>
        </a:p>
      </dgm:t>
    </dgm:pt>
    <dgm:pt modelId="{AEE2D391-8C34-4617-B566-E4948E75FD63}" type="sibTrans" cxnId="{F67DAC99-8305-44F8-897B-16D9664EB995}">
      <dgm:prSet/>
      <dgm:spPr/>
      <dgm:t>
        <a:bodyPr/>
        <a:lstStyle/>
        <a:p>
          <a:endParaRPr lang="en-US"/>
        </a:p>
      </dgm:t>
    </dgm:pt>
    <dgm:pt modelId="{C4B711B6-DD96-48D7-A5B9-69831A87C448}">
      <dgm:prSet custT="1"/>
      <dgm:spPr/>
      <dgm:t>
        <a:bodyPr/>
        <a:lstStyle/>
        <a:p>
          <a:r>
            <a:rPr lang="en-US" sz="2000" dirty="0"/>
            <a:t>Access to Market, new railway connection to Nacala Port, Excellent new tar main road a access with good secondary roads to farm and processing facility.</a:t>
          </a:r>
        </a:p>
      </dgm:t>
    </dgm:pt>
    <dgm:pt modelId="{7295AB7E-1F18-404E-89B8-B5D83E9C14BB}" type="parTrans" cxnId="{3BB3B658-8195-4D15-B014-11691806FE03}">
      <dgm:prSet/>
      <dgm:spPr/>
      <dgm:t>
        <a:bodyPr/>
        <a:lstStyle/>
        <a:p>
          <a:endParaRPr lang="en-GB"/>
        </a:p>
      </dgm:t>
    </dgm:pt>
    <dgm:pt modelId="{3F5B94F0-95A4-41E8-88DA-5A1761395C16}" type="sibTrans" cxnId="{3BB3B658-8195-4D15-B014-11691806FE03}">
      <dgm:prSet/>
      <dgm:spPr/>
      <dgm:t>
        <a:bodyPr/>
        <a:lstStyle/>
        <a:p>
          <a:endParaRPr lang="en-GB"/>
        </a:p>
      </dgm:t>
    </dgm:pt>
    <dgm:pt modelId="{B49FCEF5-8097-450E-966F-7A59637B9785}" type="pres">
      <dgm:prSet presAssocID="{ADB8E1C5-8DD0-44E3-893A-4E746D75EB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FA3C5-EFD8-4D87-921B-30920CA3BFF9}" type="pres">
      <dgm:prSet presAssocID="{42E955C8-2C27-4046-9D9B-17DEAE400E5E}" presName="boxAndChildren" presStyleCnt="0"/>
      <dgm:spPr/>
    </dgm:pt>
    <dgm:pt modelId="{6FF98D7B-6404-4F3B-BB7D-F830C4D5E423}" type="pres">
      <dgm:prSet presAssocID="{42E955C8-2C27-4046-9D9B-17DEAE400E5E}" presName="parentTextBox" presStyleLbl="node1" presStyleIdx="0" presStyleCnt="4" custScaleY="159660" custLinFactNeighborX="522" custLinFactNeighborY="-2243"/>
      <dgm:spPr/>
      <dgm:t>
        <a:bodyPr/>
        <a:lstStyle/>
        <a:p>
          <a:endParaRPr lang="en-US"/>
        </a:p>
      </dgm:t>
    </dgm:pt>
    <dgm:pt modelId="{02308EAC-124E-435E-B9D7-B473E5EC0660}" type="pres">
      <dgm:prSet presAssocID="{83B488B6-AF5A-48CF-9A71-8339C925D4CC}" presName="sp" presStyleCnt="0"/>
      <dgm:spPr/>
    </dgm:pt>
    <dgm:pt modelId="{3661A60F-5A1F-4572-B31E-05F6E536CC6E}" type="pres">
      <dgm:prSet presAssocID="{680F8E0B-D559-44F4-818E-3D2070CF884C}" presName="arrowAndChildren" presStyleCnt="0"/>
      <dgm:spPr/>
    </dgm:pt>
    <dgm:pt modelId="{5BAD8D3E-4BCC-49C8-9580-198C78FBAE6B}" type="pres">
      <dgm:prSet presAssocID="{680F8E0B-D559-44F4-818E-3D2070CF884C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F075FAB6-ADBD-4B8B-A327-D6DEF78E7BEF}" type="pres">
      <dgm:prSet presAssocID="{3F5B94F0-95A4-41E8-88DA-5A1761395C16}" presName="sp" presStyleCnt="0"/>
      <dgm:spPr/>
    </dgm:pt>
    <dgm:pt modelId="{5BCE0BC8-10A9-48B6-A47C-6C84D9DE0EBC}" type="pres">
      <dgm:prSet presAssocID="{C4B711B6-DD96-48D7-A5B9-69831A87C448}" presName="arrowAndChildren" presStyleCnt="0"/>
      <dgm:spPr/>
    </dgm:pt>
    <dgm:pt modelId="{408FB2DA-A166-4B91-B3B5-C19162C7FFA2}" type="pres">
      <dgm:prSet presAssocID="{C4B711B6-DD96-48D7-A5B9-69831A87C448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D7C6399E-3864-4062-81A1-FBB9BBFC06B6}" type="pres">
      <dgm:prSet presAssocID="{46DDE333-AFDC-4565-89BB-4636C1CDD45A}" presName="sp" presStyleCnt="0"/>
      <dgm:spPr/>
    </dgm:pt>
    <dgm:pt modelId="{F4C80CB8-A75A-4C20-9DC2-6627C6F61356}" type="pres">
      <dgm:prSet presAssocID="{A80452E0-D45F-4183-8F96-AFEBFFF038BD}" presName="arrowAndChildren" presStyleCnt="0"/>
      <dgm:spPr/>
    </dgm:pt>
    <dgm:pt modelId="{667619C1-FA51-468A-ABDD-96E459061C34}" type="pres">
      <dgm:prSet presAssocID="{A80452E0-D45F-4183-8F96-AFEBFFF038BD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CE783E04-E72F-44B2-8105-254F903F15B7}" type="presOf" srcId="{A80452E0-D45F-4183-8F96-AFEBFFF038BD}" destId="{667619C1-FA51-468A-ABDD-96E459061C34}" srcOrd="0" destOrd="0" presId="urn:microsoft.com/office/officeart/2005/8/layout/process4"/>
    <dgm:cxn modelId="{594D1A76-0CB9-490C-84F0-8634A8D7300B}" type="presOf" srcId="{ADB8E1C5-8DD0-44E3-893A-4E746D75EBFF}" destId="{B49FCEF5-8097-450E-966F-7A59637B9785}" srcOrd="0" destOrd="0" presId="urn:microsoft.com/office/officeart/2005/8/layout/process4"/>
    <dgm:cxn modelId="{3BB3B658-8195-4D15-B014-11691806FE03}" srcId="{ADB8E1C5-8DD0-44E3-893A-4E746D75EBFF}" destId="{C4B711B6-DD96-48D7-A5B9-69831A87C448}" srcOrd="1" destOrd="0" parTransId="{7295AB7E-1F18-404E-89B8-B5D83E9C14BB}" sibTransId="{3F5B94F0-95A4-41E8-88DA-5A1761395C16}"/>
    <dgm:cxn modelId="{D8DD70DC-6F5C-4149-91AF-AB878353B29C}" srcId="{ADB8E1C5-8DD0-44E3-893A-4E746D75EBFF}" destId="{680F8E0B-D559-44F4-818E-3D2070CF884C}" srcOrd="2" destOrd="0" parTransId="{7A1B3D2F-D15C-458A-AE94-E1132C5EC855}" sibTransId="{83B488B6-AF5A-48CF-9A71-8339C925D4CC}"/>
    <dgm:cxn modelId="{AFF06C72-2AF1-4493-9EBC-5DAEC9DCD292}" type="presOf" srcId="{C4B711B6-DD96-48D7-A5B9-69831A87C448}" destId="{408FB2DA-A166-4B91-B3B5-C19162C7FFA2}" srcOrd="0" destOrd="0" presId="urn:microsoft.com/office/officeart/2005/8/layout/process4"/>
    <dgm:cxn modelId="{F67DAC99-8305-44F8-897B-16D9664EB995}" srcId="{ADB8E1C5-8DD0-44E3-893A-4E746D75EBFF}" destId="{42E955C8-2C27-4046-9D9B-17DEAE400E5E}" srcOrd="3" destOrd="0" parTransId="{B236FB5E-182C-496F-A2F1-FC32EAE89DB7}" sibTransId="{AEE2D391-8C34-4617-B566-E4948E75FD63}"/>
    <dgm:cxn modelId="{121EC1B7-EE5D-49DD-8184-86D687E8F494}" srcId="{ADB8E1C5-8DD0-44E3-893A-4E746D75EBFF}" destId="{A80452E0-D45F-4183-8F96-AFEBFFF038BD}" srcOrd="0" destOrd="0" parTransId="{798C1071-211E-4048-B6EB-A52AFB22A503}" sibTransId="{46DDE333-AFDC-4565-89BB-4636C1CDD45A}"/>
    <dgm:cxn modelId="{D7F38EA3-371D-47F4-ADA5-FC61232036B4}" type="presOf" srcId="{42E955C8-2C27-4046-9D9B-17DEAE400E5E}" destId="{6FF98D7B-6404-4F3B-BB7D-F830C4D5E423}" srcOrd="0" destOrd="0" presId="urn:microsoft.com/office/officeart/2005/8/layout/process4"/>
    <dgm:cxn modelId="{E7E56B15-4170-4DC1-ABEA-2C20DE8D8198}" type="presOf" srcId="{680F8E0B-D559-44F4-818E-3D2070CF884C}" destId="{5BAD8D3E-4BCC-49C8-9580-198C78FBAE6B}" srcOrd="0" destOrd="0" presId="urn:microsoft.com/office/officeart/2005/8/layout/process4"/>
    <dgm:cxn modelId="{870D3168-4867-4565-96C5-9E1EF059C521}" type="presParOf" srcId="{B49FCEF5-8097-450E-966F-7A59637B9785}" destId="{247FA3C5-EFD8-4D87-921B-30920CA3BFF9}" srcOrd="0" destOrd="0" presId="urn:microsoft.com/office/officeart/2005/8/layout/process4"/>
    <dgm:cxn modelId="{B55101E0-280D-45C7-BFFA-991683538A36}" type="presParOf" srcId="{247FA3C5-EFD8-4D87-921B-30920CA3BFF9}" destId="{6FF98D7B-6404-4F3B-BB7D-F830C4D5E423}" srcOrd="0" destOrd="0" presId="urn:microsoft.com/office/officeart/2005/8/layout/process4"/>
    <dgm:cxn modelId="{A9E360CF-799A-4AEB-87AB-8A264A493D59}" type="presParOf" srcId="{B49FCEF5-8097-450E-966F-7A59637B9785}" destId="{02308EAC-124E-435E-B9D7-B473E5EC0660}" srcOrd="1" destOrd="0" presId="urn:microsoft.com/office/officeart/2005/8/layout/process4"/>
    <dgm:cxn modelId="{BD76861E-9D9E-4F8E-BE1F-5A85E85638C5}" type="presParOf" srcId="{B49FCEF5-8097-450E-966F-7A59637B9785}" destId="{3661A60F-5A1F-4572-B31E-05F6E536CC6E}" srcOrd="2" destOrd="0" presId="urn:microsoft.com/office/officeart/2005/8/layout/process4"/>
    <dgm:cxn modelId="{17433E92-8FDE-4292-9B80-800D2D808285}" type="presParOf" srcId="{3661A60F-5A1F-4572-B31E-05F6E536CC6E}" destId="{5BAD8D3E-4BCC-49C8-9580-198C78FBAE6B}" srcOrd="0" destOrd="0" presId="urn:microsoft.com/office/officeart/2005/8/layout/process4"/>
    <dgm:cxn modelId="{127375E8-AA42-4019-A62C-B044660A856A}" type="presParOf" srcId="{B49FCEF5-8097-450E-966F-7A59637B9785}" destId="{F075FAB6-ADBD-4B8B-A327-D6DEF78E7BEF}" srcOrd="3" destOrd="0" presId="urn:microsoft.com/office/officeart/2005/8/layout/process4"/>
    <dgm:cxn modelId="{F9F04AAE-5BBB-49A3-AC3F-0269B7910BE3}" type="presParOf" srcId="{B49FCEF5-8097-450E-966F-7A59637B9785}" destId="{5BCE0BC8-10A9-48B6-A47C-6C84D9DE0EBC}" srcOrd="4" destOrd="0" presId="urn:microsoft.com/office/officeart/2005/8/layout/process4"/>
    <dgm:cxn modelId="{4C9605AE-B601-4F99-A241-BF3DB5BDDEDC}" type="presParOf" srcId="{5BCE0BC8-10A9-48B6-A47C-6C84D9DE0EBC}" destId="{408FB2DA-A166-4B91-B3B5-C19162C7FFA2}" srcOrd="0" destOrd="0" presId="urn:microsoft.com/office/officeart/2005/8/layout/process4"/>
    <dgm:cxn modelId="{DDAA9D2C-6A82-4EC6-A9E4-AFC2B356BB58}" type="presParOf" srcId="{B49FCEF5-8097-450E-966F-7A59637B9785}" destId="{D7C6399E-3864-4062-81A1-FBB9BBFC06B6}" srcOrd="5" destOrd="0" presId="urn:microsoft.com/office/officeart/2005/8/layout/process4"/>
    <dgm:cxn modelId="{10AD7EE2-B2E2-45FF-A9F5-D039730FB734}" type="presParOf" srcId="{B49FCEF5-8097-450E-966F-7A59637B9785}" destId="{F4C80CB8-A75A-4C20-9DC2-6627C6F61356}" srcOrd="6" destOrd="0" presId="urn:microsoft.com/office/officeart/2005/8/layout/process4"/>
    <dgm:cxn modelId="{CDA98064-D856-4FAB-8599-1F507D8E9F26}" type="presParOf" srcId="{F4C80CB8-A75A-4C20-9DC2-6627C6F61356}" destId="{667619C1-FA51-468A-ABDD-96E459061C3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B8E1C5-8DD0-44E3-893A-4E746D75EBF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B711B6-DD96-48D7-A5B9-69831A87C448}">
      <dgm:prSet custT="1"/>
      <dgm:spPr/>
      <dgm:t>
        <a:bodyPr/>
        <a:lstStyle/>
        <a:p>
          <a:endParaRPr lang="en-US" sz="2000" dirty="0"/>
        </a:p>
        <a:p>
          <a:r>
            <a:rPr lang="en-US" sz="2000" dirty="0"/>
            <a:t>Communities of Chimbunila</a:t>
          </a:r>
        </a:p>
        <a:p>
          <a:r>
            <a:rPr lang="en-US" sz="2000" dirty="0"/>
            <a:t>Provincial Government of Niassa Province</a:t>
          </a:r>
        </a:p>
        <a:p>
          <a:r>
            <a:rPr lang="en-US" sz="2000" dirty="0"/>
            <a:t>National Government of Mozambique</a:t>
          </a:r>
        </a:p>
        <a:p>
          <a:r>
            <a:rPr lang="en-US" sz="2000" dirty="0"/>
            <a:t>Key Ministries of Mozambique</a:t>
          </a:r>
        </a:p>
        <a:p>
          <a:r>
            <a:rPr lang="en-US" sz="2000" dirty="0"/>
            <a:t>APIEX</a:t>
          </a:r>
        </a:p>
        <a:p>
          <a:r>
            <a:rPr lang="en-US" sz="2000" dirty="0"/>
            <a:t>European DFIs</a:t>
          </a:r>
        </a:p>
        <a:p>
          <a:endParaRPr lang="en-US" sz="2000" dirty="0"/>
        </a:p>
      </dgm:t>
    </dgm:pt>
    <dgm:pt modelId="{7295AB7E-1F18-404E-89B8-B5D83E9C14BB}" type="parTrans" cxnId="{3BB3B658-8195-4D15-B014-11691806FE03}">
      <dgm:prSet/>
      <dgm:spPr/>
      <dgm:t>
        <a:bodyPr/>
        <a:lstStyle/>
        <a:p>
          <a:endParaRPr lang="en-GB"/>
        </a:p>
      </dgm:t>
    </dgm:pt>
    <dgm:pt modelId="{3F5B94F0-95A4-41E8-88DA-5A1761395C16}" type="sibTrans" cxnId="{3BB3B658-8195-4D15-B014-11691806FE03}">
      <dgm:prSet/>
      <dgm:spPr/>
      <dgm:t>
        <a:bodyPr/>
        <a:lstStyle/>
        <a:p>
          <a:endParaRPr lang="en-GB"/>
        </a:p>
      </dgm:t>
    </dgm:pt>
    <dgm:pt modelId="{680F8E0B-D559-44F4-818E-3D2070CF884C}">
      <dgm:prSet custT="1"/>
      <dgm:spPr/>
      <dgm:t>
        <a:bodyPr/>
        <a:lstStyle/>
        <a:p>
          <a:r>
            <a:rPr lang="pt-PT" sz="1800" dirty="0"/>
            <a:t>Niassa Macadamia Limitada</a:t>
          </a:r>
        </a:p>
        <a:p>
          <a:r>
            <a:rPr lang="pt-PT" sz="1800" dirty="0"/>
            <a:t>Izak C Holtzhausen (founder)</a:t>
          </a:r>
        </a:p>
        <a:p>
          <a:r>
            <a:rPr lang="pt-PT" sz="1800" dirty="0"/>
            <a:t>William P Melendez (founder)</a:t>
          </a:r>
        </a:p>
      </dgm:t>
    </dgm:pt>
    <dgm:pt modelId="{83B488B6-AF5A-48CF-9A71-8339C925D4CC}" type="sibTrans" cxnId="{D8DD70DC-6F5C-4149-91AF-AB878353B29C}">
      <dgm:prSet/>
      <dgm:spPr/>
      <dgm:t>
        <a:bodyPr/>
        <a:lstStyle/>
        <a:p>
          <a:endParaRPr lang="en-US"/>
        </a:p>
      </dgm:t>
    </dgm:pt>
    <dgm:pt modelId="{7A1B3D2F-D15C-458A-AE94-E1132C5EC855}" type="parTrans" cxnId="{D8DD70DC-6F5C-4149-91AF-AB878353B29C}">
      <dgm:prSet/>
      <dgm:spPr/>
      <dgm:t>
        <a:bodyPr/>
        <a:lstStyle/>
        <a:p>
          <a:endParaRPr lang="en-US"/>
        </a:p>
      </dgm:t>
    </dgm:pt>
    <dgm:pt modelId="{B49FCEF5-8097-450E-966F-7A59637B9785}" type="pres">
      <dgm:prSet presAssocID="{ADB8E1C5-8DD0-44E3-893A-4E746D75EB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9AFAAE-7C8A-4202-98A8-1F722D7C8C50}" type="pres">
      <dgm:prSet presAssocID="{680F8E0B-D559-44F4-818E-3D2070CF884C}" presName="boxAndChildren" presStyleCnt="0"/>
      <dgm:spPr/>
    </dgm:pt>
    <dgm:pt modelId="{F42EAD3E-C368-43C7-B6D4-61AE620B6690}" type="pres">
      <dgm:prSet presAssocID="{680F8E0B-D559-44F4-818E-3D2070CF884C}" presName="parentTextBox" presStyleLbl="node1" presStyleIdx="0" presStyleCnt="2" custScaleY="877480"/>
      <dgm:spPr/>
      <dgm:t>
        <a:bodyPr/>
        <a:lstStyle/>
        <a:p>
          <a:endParaRPr lang="en-US"/>
        </a:p>
      </dgm:t>
    </dgm:pt>
    <dgm:pt modelId="{F075FAB6-ADBD-4B8B-A327-D6DEF78E7BEF}" type="pres">
      <dgm:prSet presAssocID="{3F5B94F0-95A4-41E8-88DA-5A1761395C16}" presName="sp" presStyleCnt="0"/>
      <dgm:spPr/>
    </dgm:pt>
    <dgm:pt modelId="{5BCE0BC8-10A9-48B6-A47C-6C84D9DE0EBC}" type="pres">
      <dgm:prSet presAssocID="{C4B711B6-DD96-48D7-A5B9-69831A87C448}" presName="arrowAndChildren" presStyleCnt="0"/>
      <dgm:spPr/>
    </dgm:pt>
    <dgm:pt modelId="{408FB2DA-A166-4B91-B3B5-C19162C7FFA2}" type="pres">
      <dgm:prSet presAssocID="{C4B711B6-DD96-48D7-A5B9-69831A87C448}" presName="parentTextArrow" presStyleLbl="node1" presStyleIdx="1" presStyleCnt="2" custScaleY="2000000" custLinFactNeighborX="-1087" custLinFactNeighborY="-41727"/>
      <dgm:spPr/>
      <dgm:t>
        <a:bodyPr/>
        <a:lstStyle/>
        <a:p>
          <a:endParaRPr lang="en-US"/>
        </a:p>
      </dgm:t>
    </dgm:pt>
  </dgm:ptLst>
  <dgm:cxnLst>
    <dgm:cxn modelId="{3BB3B658-8195-4D15-B014-11691806FE03}" srcId="{ADB8E1C5-8DD0-44E3-893A-4E746D75EBFF}" destId="{C4B711B6-DD96-48D7-A5B9-69831A87C448}" srcOrd="0" destOrd="0" parTransId="{7295AB7E-1F18-404E-89B8-B5D83E9C14BB}" sibTransId="{3F5B94F0-95A4-41E8-88DA-5A1761395C16}"/>
    <dgm:cxn modelId="{594D1A76-0CB9-490C-84F0-8634A8D7300B}" type="presOf" srcId="{ADB8E1C5-8DD0-44E3-893A-4E746D75EBFF}" destId="{B49FCEF5-8097-450E-966F-7A59637B9785}" srcOrd="0" destOrd="0" presId="urn:microsoft.com/office/officeart/2005/8/layout/process4"/>
    <dgm:cxn modelId="{D8DD70DC-6F5C-4149-91AF-AB878353B29C}" srcId="{ADB8E1C5-8DD0-44E3-893A-4E746D75EBFF}" destId="{680F8E0B-D559-44F4-818E-3D2070CF884C}" srcOrd="1" destOrd="0" parTransId="{7A1B3D2F-D15C-458A-AE94-E1132C5EC855}" sibTransId="{83B488B6-AF5A-48CF-9A71-8339C925D4CC}"/>
    <dgm:cxn modelId="{AFF06C72-2AF1-4493-9EBC-5DAEC9DCD292}" type="presOf" srcId="{C4B711B6-DD96-48D7-A5B9-69831A87C448}" destId="{408FB2DA-A166-4B91-B3B5-C19162C7FFA2}" srcOrd="0" destOrd="0" presId="urn:microsoft.com/office/officeart/2005/8/layout/process4"/>
    <dgm:cxn modelId="{E21679AF-10C0-4F71-8030-42C5D054FB31}" type="presOf" srcId="{680F8E0B-D559-44F4-818E-3D2070CF884C}" destId="{F42EAD3E-C368-43C7-B6D4-61AE620B6690}" srcOrd="0" destOrd="0" presId="urn:microsoft.com/office/officeart/2005/8/layout/process4"/>
    <dgm:cxn modelId="{A9D596CE-AFC4-4061-9DD9-86A6E18F74AC}" type="presParOf" srcId="{B49FCEF5-8097-450E-966F-7A59637B9785}" destId="{579AFAAE-7C8A-4202-98A8-1F722D7C8C50}" srcOrd="0" destOrd="0" presId="urn:microsoft.com/office/officeart/2005/8/layout/process4"/>
    <dgm:cxn modelId="{B0EBF1F5-EF11-47E0-855A-6B8C00FAB8E7}" type="presParOf" srcId="{579AFAAE-7C8A-4202-98A8-1F722D7C8C50}" destId="{F42EAD3E-C368-43C7-B6D4-61AE620B6690}" srcOrd="0" destOrd="0" presId="urn:microsoft.com/office/officeart/2005/8/layout/process4"/>
    <dgm:cxn modelId="{127375E8-AA42-4019-A62C-B044660A856A}" type="presParOf" srcId="{B49FCEF5-8097-450E-966F-7A59637B9785}" destId="{F075FAB6-ADBD-4B8B-A327-D6DEF78E7BEF}" srcOrd="1" destOrd="0" presId="urn:microsoft.com/office/officeart/2005/8/layout/process4"/>
    <dgm:cxn modelId="{F9F04AAE-5BBB-49A3-AC3F-0269B7910BE3}" type="presParOf" srcId="{B49FCEF5-8097-450E-966F-7A59637B9785}" destId="{5BCE0BC8-10A9-48B6-A47C-6C84D9DE0EBC}" srcOrd="2" destOrd="0" presId="urn:microsoft.com/office/officeart/2005/8/layout/process4"/>
    <dgm:cxn modelId="{4C9605AE-B601-4F99-A241-BF3DB5BDDEDC}" type="presParOf" srcId="{5BCE0BC8-10A9-48B6-A47C-6C84D9DE0EBC}" destId="{408FB2DA-A166-4B91-B3B5-C19162C7FFA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33D07-4F60-4031-B0AC-130AD1A495E2}">
      <dsp:nvSpPr>
        <dsp:cNvPr id="0" name=""/>
        <dsp:cNvSpPr/>
      </dsp:nvSpPr>
      <dsp:spPr>
        <a:xfrm>
          <a:off x="0" y="3514480"/>
          <a:ext cx="8673383" cy="11535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With competitive advantages stemming from </a:t>
          </a:r>
          <a:r>
            <a:rPr lang="en-US" sz="2000" kern="1200" dirty="0" err="1"/>
            <a:t>agro</a:t>
          </a:r>
          <a:r>
            <a:rPr lang="en-US" sz="2000" kern="1200" dirty="0"/>
            <a:t> ecological factors, the country boasts approximately 242,000 hectares suitable for expanding macadamia production areas.</a:t>
          </a:r>
        </a:p>
      </dsp:txBody>
      <dsp:txXfrm>
        <a:off x="0" y="3514480"/>
        <a:ext cx="8673383" cy="1153531"/>
      </dsp:txXfrm>
    </dsp:sp>
    <dsp:sp modelId="{4FAE1086-523D-40F9-8516-8D01B97A5FAE}">
      <dsp:nvSpPr>
        <dsp:cNvPr id="0" name=""/>
        <dsp:cNvSpPr/>
      </dsp:nvSpPr>
      <dsp:spPr>
        <a:xfrm rot="10800000">
          <a:off x="0" y="1757652"/>
          <a:ext cx="8673383" cy="1774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Due to the trend towards healthier products, there has been notable growth in the markets of the EU, Nordic countries, and the Middle East, presenting significant potential.</a:t>
          </a:r>
        </a:p>
      </dsp:txBody>
      <dsp:txXfrm rot="10800000">
        <a:off x="0" y="1757652"/>
        <a:ext cx="8673383" cy="1152776"/>
      </dsp:txXfrm>
    </dsp:sp>
    <dsp:sp modelId="{1D6EEE92-6366-4D42-8D74-16009719E53F}">
      <dsp:nvSpPr>
        <dsp:cNvPr id="0" name=""/>
        <dsp:cNvSpPr/>
      </dsp:nvSpPr>
      <dsp:spPr>
        <a:xfrm rot="10800000">
          <a:off x="0" y="825"/>
          <a:ext cx="8673383" cy="1774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On a global level, macadamia nuts are considered one of the most highly regarded and nutritionally valuable nuts on the market,  less than 2% of global tree nut </a:t>
          </a:r>
          <a:r>
            <a:rPr lang="en-US" sz="1800" kern="1200" dirty="0" err="1"/>
            <a:t>bascet,utilized</a:t>
          </a:r>
          <a:r>
            <a:rPr lang="en-US" sz="1800" kern="1200" dirty="0"/>
            <a:t> in a multitude of applications , viewed as a Superfood, in the food, pharmaceutical, and cosmetics industries.</a:t>
          </a:r>
        </a:p>
      </dsp:txBody>
      <dsp:txXfrm rot="10800000">
        <a:off x="0" y="825"/>
        <a:ext cx="8673383" cy="1152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8D7B-6404-4F3B-BB7D-F830C4D5E423}">
      <dsp:nvSpPr>
        <dsp:cNvPr id="0" name=""/>
        <dsp:cNvSpPr/>
      </dsp:nvSpPr>
      <dsp:spPr>
        <a:xfrm>
          <a:off x="0" y="3717436"/>
          <a:ext cx="11049577" cy="635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First Commercial Production for Export October 2025, processing fully operational may 2026</a:t>
          </a:r>
        </a:p>
      </dsp:txBody>
      <dsp:txXfrm>
        <a:off x="0" y="3717436"/>
        <a:ext cx="11049577" cy="635140"/>
      </dsp:txXfrm>
    </dsp:sp>
    <dsp:sp modelId="{5BAD8D3E-4BCC-49C8-9580-198C78FBAE6B}">
      <dsp:nvSpPr>
        <dsp:cNvPr id="0" name=""/>
        <dsp:cNvSpPr/>
      </dsp:nvSpPr>
      <dsp:spPr>
        <a:xfrm rot="10800000">
          <a:off x="0" y="1935166"/>
          <a:ext cx="11049577" cy="17963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/>
            <a:t>Currently, the main commercially produced products is subsistance farming maize and beans, short term cash crops , we are intrudusing over a 8 year training period, of Macadamia Nuts Production, Uplifting Communities . Reabilitating degraded land</a:t>
          </a:r>
        </a:p>
      </dsp:txBody>
      <dsp:txXfrm rot="10800000">
        <a:off x="0" y="1935166"/>
        <a:ext cx="11049577" cy="1167227"/>
      </dsp:txXfrm>
    </dsp:sp>
    <dsp:sp modelId="{408FB2DA-A166-4B91-B3B5-C19162C7FFA2}">
      <dsp:nvSpPr>
        <dsp:cNvPr id="0" name=""/>
        <dsp:cNvSpPr/>
      </dsp:nvSpPr>
      <dsp:spPr>
        <a:xfrm rot="10800000">
          <a:off x="0" y="979628"/>
          <a:ext cx="11049577" cy="97684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/>
            <a:t>NML will build the first complete Processing Plant in Mozambique  4000 tons NIS capasity, this will be a catalyst for more development</a:t>
          </a:r>
          <a:endParaRPr lang="en-US" sz="1800" kern="1200" dirty="0"/>
        </a:p>
      </dsp:txBody>
      <dsp:txXfrm rot="10800000">
        <a:off x="0" y="979628"/>
        <a:ext cx="11049577" cy="634725"/>
      </dsp:txXfrm>
    </dsp:sp>
    <dsp:sp modelId="{667619C1-FA51-468A-ABDD-96E459061C34}">
      <dsp:nvSpPr>
        <dsp:cNvPr id="0" name=""/>
        <dsp:cNvSpPr/>
      </dsp:nvSpPr>
      <dsp:spPr>
        <a:xfrm rot="10800000">
          <a:off x="0" y="529"/>
          <a:ext cx="11049577" cy="97684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/>
            <a:t>Niassa Macadamia is a Agricaltural Enterprise established in 2016 in Niassa it already has 1233Ha planted &amp; is poised to achieve sustaiable crop production from 2027.</a:t>
          </a:r>
          <a:endParaRPr lang="en-US" sz="1800" kern="1200" dirty="0"/>
        </a:p>
      </dsp:txBody>
      <dsp:txXfrm rot="10800000">
        <a:off x="0" y="529"/>
        <a:ext cx="11049577" cy="634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8D7B-6404-4F3B-BB7D-F830C4D5E423}">
      <dsp:nvSpPr>
        <dsp:cNvPr id="0" name=""/>
        <dsp:cNvSpPr/>
      </dsp:nvSpPr>
      <dsp:spPr>
        <a:xfrm>
          <a:off x="0" y="3574240"/>
          <a:ext cx="11049577" cy="781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u="sng" kern="1200" dirty="0">
              <a:solidFill>
                <a:srgbClr val="FFFF00"/>
              </a:solidFill>
            </a:rPr>
            <a:t>Phase 3  </a:t>
          </a:r>
          <a:r>
            <a:rPr lang="en-US" sz="2000" kern="1200" dirty="0"/>
            <a:t>Expand the planted area by a further 2000Ha ones phase 2 is sustainable, government strategic plan for 10,000ha</a:t>
          </a:r>
        </a:p>
      </dsp:txBody>
      <dsp:txXfrm>
        <a:off x="0" y="3574240"/>
        <a:ext cx="11049577" cy="781956"/>
      </dsp:txXfrm>
    </dsp:sp>
    <dsp:sp modelId="{5BAD8D3E-4BCC-49C8-9580-198C78FBAE6B}">
      <dsp:nvSpPr>
        <dsp:cNvPr id="0" name=""/>
        <dsp:cNvSpPr/>
      </dsp:nvSpPr>
      <dsp:spPr>
        <a:xfrm rot="10800000">
          <a:off x="0" y="2383321"/>
          <a:ext cx="11049577" cy="120264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i="1" u="sng" kern="1200" dirty="0">
              <a:solidFill>
                <a:srgbClr val="FFFF00"/>
              </a:solidFill>
            </a:rPr>
            <a:t>Phase 2</a:t>
          </a:r>
          <a:r>
            <a:rPr lang="pt-PT" sz="1600" i="1" u="sng" kern="1200" dirty="0">
              <a:solidFill>
                <a:srgbClr val="FFFF00"/>
              </a:solidFill>
            </a:rPr>
            <a:t>b </a:t>
          </a:r>
          <a:r>
            <a:rPr lang="pt-PT" sz="1600" kern="1200" dirty="0"/>
            <a:t>(</a:t>
          </a:r>
          <a:r>
            <a:rPr lang="pt-PT" sz="2200" kern="1200" dirty="0"/>
            <a:t>Concurrent to 2</a:t>
          </a:r>
          <a:r>
            <a:rPr lang="pt-PT" sz="1800" kern="1200" dirty="0"/>
            <a:t>a</a:t>
          </a:r>
          <a:r>
            <a:rPr lang="pt-PT" sz="1600" kern="1200" dirty="0"/>
            <a:t>) </a:t>
          </a:r>
          <a:r>
            <a:rPr lang="pt-PT" sz="2200" kern="1200" dirty="0"/>
            <a:t>Build fulL macadamia Processing Plant 4000 tons NIS</a:t>
          </a:r>
        </a:p>
      </dsp:txBody>
      <dsp:txXfrm rot="10800000">
        <a:off x="0" y="2383321"/>
        <a:ext cx="11049577" cy="781445"/>
      </dsp:txXfrm>
    </dsp:sp>
    <dsp:sp modelId="{408FB2DA-A166-4B91-B3B5-C19162C7FFA2}">
      <dsp:nvSpPr>
        <dsp:cNvPr id="0" name=""/>
        <dsp:cNvSpPr/>
      </dsp:nvSpPr>
      <dsp:spPr>
        <a:xfrm rot="10800000">
          <a:off x="0" y="1192401"/>
          <a:ext cx="11049577" cy="120264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i="1" u="sng" kern="1200" dirty="0">
              <a:solidFill>
                <a:srgbClr val="FFFF00"/>
              </a:solidFill>
            </a:rPr>
            <a:t>Phase 2ª </a:t>
          </a:r>
          <a:r>
            <a:rPr lang="pt-PT" sz="2400" kern="1200" dirty="0"/>
            <a:t>establish a futher 2000Ha of Orchards aincluding Small holder farmers (Ep´s)</a:t>
          </a:r>
          <a:endParaRPr lang="en-US" sz="2400" kern="1200" dirty="0"/>
        </a:p>
      </dsp:txBody>
      <dsp:txXfrm rot="10800000">
        <a:off x="0" y="1192401"/>
        <a:ext cx="11049577" cy="781445"/>
      </dsp:txXfrm>
    </dsp:sp>
    <dsp:sp modelId="{667619C1-FA51-468A-ABDD-96E459061C34}">
      <dsp:nvSpPr>
        <dsp:cNvPr id="0" name=""/>
        <dsp:cNvSpPr/>
      </dsp:nvSpPr>
      <dsp:spPr>
        <a:xfrm rot="10800000">
          <a:off x="0" y="1481"/>
          <a:ext cx="11049577" cy="120264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u="sng" kern="1200" dirty="0">
              <a:solidFill>
                <a:srgbClr val="FFFF00"/>
              </a:solidFill>
            </a:rPr>
            <a:t>Phase 1 </a:t>
          </a:r>
          <a:r>
            <a:rPr lang="en-US" sz="2400" kern="1200" dirty="0"/>
            <a:t>initial establishment of 1000+ ha             completed</a:t>
          </a:r>
        </a:p>
      </dsp:txBody>
      <dsp:txXfrm rot="10800000">
        <a:off x="0" y="1481"/>
        <a:ext cx="11049577" cy="7814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8D7B-6404-4F3B-BB7D-F830C4D5E423}">
      <dsp:nvSpPr>
        <dsp:cNvPr id="0" name=""/>
        <dsp:cNvSpPr/>
      </dsp:nvSpPr>
      <dsp:spPr>
        <a:xfrm>
          <a:off x="0" y="3556701"/>
          <a:ext cx="11049577" cy="781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Phase 3: Expand the planted area by a further 2000Ha ones phase 2 is sustainable</a:t>
          </a:r>
        </a:p>
      </dsp:txBody>
      <dsp:txXfrm>
        <a:off x="0" y="3556701"/>
        <a:ext cx="11049577" cy="781956"/>
      </dsp:txXfrm>
    </dsp:sp>
    <dsp:sp modelId="{5BAD8D3E-4BCC-49C8-9580-198C78FBAE6B}">
      <dsp:nvSpPr>
        <dsp:cNvPr id="0" name=""/>
        <dsp:cNvSpPr/>
      </dsp:nvSpPr>
      <dsp:spPr>
        <a:xfrm rot="10800000">
          <a:off x="0" y="2383321"/>
          <a:ext cx="11049577" cy="120264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/>
            <a:t>Phase 2</a:t>
          </a:r>
          <a:r>
            <a:rPr lang="pt-PT" sz="1600" kern="1200" dirty="0"/>
            <a:t>b (</a:t>
          </a:r>
          <a:r>
            <a:rPr lang="pt-PT" sz="2200" kern="1200" dirty="0"/>
            <a:t>Concurrent to 2</a:t>
          </a:r>
          <a:r>
            <a:rPr lang="pt-PT" sz="1800" kern="1200" dirty="0"/>
            <a:t>a</a:t>
          </a:r>
          <a:r>
            <a:rPr lang="pt-PT" sz="1600" kern="1200" dirty="0"/>
            <a:t>) </a:t>
          </a:r>
          <a:r>
            <a:rPr lang="pt-PT" sz="2200" kern="1200" dirty="0"/>
            <a:t>Build fulL macadamia Processing Plant, 4000 tons NIS</a:t>
          </a:r>
        </a:p>
      </dsp:txBody>
      <dsp:txXfrm rot="10800000">
        <a:off x="0" y="2383321"/>
        <a:ext cx="11049577" cy="781445"/>
      </dsp:txXfrm>
    </dsp:sp>
    <dsp:sp modelId="{408FB2DA-A166-4B91-B3B5-C19162C7FFA2}">
      <dsp:nvSpPr>
        <dsp:cNvPr id="0" name=""/>
        <dsp:cNvSpPr/>
      </dsp:nvSpPr>
      <dsp:spPr>
        <a:xfrm rot="10800000">
          <a:off x="0" y="1192401"/>
          <a:ext cx="11049577" cy="120264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The increase in production sites are still lagging the global population growth</a:t>
          </a:r>
        </a:p>
      </dsp:txBody>
      <dsp:txXfrm rot="10800000">
        <a:off x="0" y="1192401"/>
        <a:ext cx="11049577" cy="781445"/>
      </dsp:txXfrm>
    </dsp:sp>
    <dsp:sp modelId="{667619C1-FA51-468A-ABDD-96E459061C34}">
      <dsp:nvSpPr>
        <dsp:cNvPr id="0" name=""/>
        <dsp:cNvSpPr/>
      </dsp:nvSpPr>
      <dsp:spPr>
        <a:xfrm rot="10800000">
          <a:off x="0" y="1481"/>
          <a:ext cx="11049577" cy="120264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The Global Macadamia market size was valued at U$D1,58billion in 2022and is anticipated to expand at a compound annual growth rate (CAGR) of 9,3% from 2023 to 2030</a:t>
          </a:r>
        </a:p>
      </dsp:txBody>
      <dsp:txXfrm rot="10800000">
        <a:off x="0" y="1481"/>
        <a:ext cx="11049577" cy="7814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8D7B-6404-4F3B-BB7D-F830C4D5E423}">
      <dsp:nvSpPr>
        <dsp:cNvPr id="0" name=""/>
        <dsp:cNvSpPr/>
      </dsp:nvSpPr>
      <dsp:spPr>
        <a:xfrm>
          <a:off x="0" y="3212876"/>
          <a:ext cx="11049577" cy="11278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Labour Risk , disruptive labour action is mitigated by our inclusive model that supports Smallholder Initiative were the investor and labour force will work the land as a collective.</a:t>
          </a:r>
        </a:p>
      </dsp:txBody>
      <dsp:txXfrm>
        <a:off x="0" y="3212876"/>
        <a:ext cx="11049577" cy="1127871"/>
      </dsp:txXfrm>
    </dsp:sp>
    <dsp:sp modelId="{5BAD8D3E-4BCC-49C8-9580-198C78FBAE6B}">
      <dsp:nvSpPr>
        <dsp:cNvPr id="0" name=""/>
        <dsp:cNvSpPr/>
      </dsp:nvSpPr>
      <dsp:spPr>
        <a:xfrm rot="10800000">
          <a:off x="0" y="2152843"/>
          <a:ext cx="11049577" cy="10864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/>
            <a:t>Politial Risk is minimised through strong Goverment support for Agricaltural investment with strong support from key  provincial and National departments and Key Ministries</a:t>
          </a:r>
        </a:p>
      </dsp:txBody>
      <dsp:txXfrm rot="10800000">
        <a:off x="0" y="2152843"/>
        <a:ext cx="11049577" cy="705958"/>
      </dsp:txXfrm>
    </dsp:sp>
    <dsp:sp modelId="{408FB2DA-A166-4B91-B3B5-C19162C7FFA2}">
      <dsp:nvSpPr>
        <dsp:cNvPr id="0" name=""/>
        <dsp:cNvSpPr/>
      </dsp:nvSpPr>
      <dsp:spPr>
        <a:xfrm rot="10800000">
          <a:off x="0" y="1076964"/>
          <a:ext cx="11049577" cy="10864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Access to Market, new railway connection to Nacala Port, Excellent new tar main road a access with good secondary roads to farm and processing facility.</a:t>
          </a:r>
        </a:p>
      </dsp:txBody>
      <dsp:txXfrm rot="10800000">
        <a:off x="0" y="1076964"/>
        <a:ext cx="11049577" cy="705958"/>
      </dsp:txXfrm>
    </dsp:sp>
    <dsp:sp modelId="{667619C1-FA51-468A-ABDD-96E459061C34}">
      <dsp:nvSpPr>
        <dsp:cNvPr id="0" name=""/>
        <dsp:cNvSpPr/>
      </dsp:nvSpPr>
      <dsp:spPr>
        <a:xfrm rot="10800000">
          <a:off x="0" y="1086"/>
          <a:ext cx="11049577" cy="10864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Ideal Climate and Habitat, Elevation 1200m ASL, rainfall 1100mm p.a. (50 year Ave)and very fertile soil, reliable water sources, not reliant on irrigation</a:t>
          </a:r>
        </a:p>
      </dsp:txBody>
      <dsp:txXfrm rot="10800000">
        <a:off x="0" y="1086"/>
        <a:ext cx="11049577" cy="7059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EAD3E-C368-43C7-B6D4-61AE620B6690}">
      <dsp:nvSpPr>
        <dsp:cNvPr id="0" name=""/>
        <dsp:cNvSpPr/>
      </dsp:nvSpPr>
      <dsp:spPr>
        <a:xfrm>
          <a:off x="0" y="3501168"/>
          <a:ext cx="11016636" cy="999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/>
            <a:t>Niassa Macadamia Limitada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/>
            <a:t>Izak C Holtzhausen (founder)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/>
            <a:t>William P Melendez (founder)</a:t>
          </a:r>
        </a:p>
      </dsp:txBody>
      <dsp:txXfrm>
        <a:off x="0" y="3501168"/>
        <a:ext cx="11016636" cy="999134"/>
      </dsp:txXfrm>
    </dsp:sp>
    <dsp:sp modelId="{408FB2DA-A166-4B91-B3B5-C19162C7FFA2}">
      <dsp:nvSpPr>
        <dsp:cNvPr id="0" name=""/>
        <dsp:cNvSpPr/>
      </dsp:nvSpPr>
      <dsp:spPr>
        <a:xfrm rot="10800000">
          <a:off x="0" y="0"/>
          <a:ext cx="11016636" cy="350245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Communities of Chimbunila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Provincial Government of Niassa Province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National Government of Mozambique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Key Ministries of Mozambique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APIEX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European DFIs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10800000">
        <a:off x="0" y="0"/>
        <a:ext cx="11016636" cy="2275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27C80-284A-408E-9F2D-3DACF8A96BE2}" type="datetimeFigureOut">
              <a:rPr lang="pt-PT" smtClean="0"/>
              <a:pPr/>
              <a:t>23/07/2024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89F4F-D970-4F16-B185-A6CDD6FE086E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907C1F-60A7-8219-0916-6F580E6DC9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370193-871F-BFD5-B1C7-1FAB894B4F0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8C06BE-359D-5A4B-94C7-0AC7C75EE20F}" type="datetimeFigureOut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F197A84-4150-2982-25A8-5E8572B8E5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29E3B60-C62D-B9E9-4995-4A394706D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80AAC-058E-6F2A-3A05-87153016330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ECF5F8-AD26-8A7C-2E3B-A810BE5597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321E9A2-6484-E049-BDE3-B27D9CD8111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60589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2D7B2634-39B0-FCFA-F8E4-8820126C7E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6D9DD737-73DB-ADEE-5223-AA1AC093E0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B12FD32A-FFBF-723F-55A2-F975609FE7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D84EDB5-7FF7-AC49-9A88-021972217027}" type="slidenum">
              <a:rPr lang="en-US" altLang="x-none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8089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6E85B-5FD0-F7EA-8149-DE7E0EA2C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74B7F-42C0-DF43-91DC-2D19B96A98FD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CB692-750C-7DD8-F9CF-9DC69E04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75B3F-A7F0-0CF4-5092-276596FF6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A6841-7BA9-4B4E-B3C0-DA7EA424493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3005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1DDAD-3668-4976-9648-884E6797A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1429B-CF76-7B46-BADE-5DAB4F633604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989A0-5DAB-0014-5EE0-0B554A81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1F105-8DAC-8A4E-FAAD-1CA5C47B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E0735-A2AF-BB4C-916F-1C281C0C602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86230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272E-FCBF-7F39-BBEF-44D5F912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EC6DF-9EF7-F94C-87C2-89C34F1B584E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B53EC-A0D0-B935-3480-42C5418E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E305B-66D9-505E-3771-19046F567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D6E74-5023-6D44-800A-5966574F0BA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6111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F11CE-F520-DCA0-14F0-0C9A4390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1396-9D13-0049-B791-2C8E2C291C67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8F835-9E32-7E21-35D0-E10185DC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D9491-969A-FE07-449E-2B9E1B36E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D46D8-B9F3-E94D-A7FC-D9B7A284CA1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96235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77E11-41D0-AD89-1267-A8275A007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3E5B7-2B1D-4F4F-9D54-70918BE2B8B4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3740B-E680-0666-8E8B-DFB2F2B0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CFDC3-5A02-6EB9-8363-2CE77E614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90A09-6106-354C-B6AA-41F016FEF3A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9800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C8A175-7989-060A-AF61-34772B7DC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CF56D-F802-8A4B-8EED-4EE2BCA78045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249242-FFF6-CDDF-9187-C7C7BCBA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8D4B9C-8D43-0EFB-F0F5-37424686C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65E0A-AE04-CE48-8BAC-B0DE2698B1C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5318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8B8A48-51D6-65B3-1916-ECF17E14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8331E-969A-CA41-AC35-D4981CA5ED54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9BEAE-0D11-58D6-41F5-915C43D44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43E8F0-64D1-DF0C-8FC1-CAA5B1B1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01015-1A80-664A-8DFA-D8F33DD6681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96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42308C-CB7B-847B-1E37-E2830DC44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19F29-FAC4-7B4D-98F5-8D41416EC8C2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4EA4D05-705A-001E-FEB0-BE3F9A3B5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FF7D25-4E58-005E-904E-304280B0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191B5-3FF2-D340-9330-45C0CA5A91B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1357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FEE235B-3A3D-9BF8-05A4-31283994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D83A5-65F8-8E46-8FE4-88265699A199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A53DB57-163F-151A-361E-77004DB4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DA1D2E5-917A-00BB-7A20-CDE946241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B7BFB-07A9-EE42-8748-7EEDF80C138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5292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C1F410-12FD-D2C3-E703-B7D7E2EAD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19D7-8943-404E-B516-49CA8E1EB8FD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BC899E-ECB1-9377-A458-889083AD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0491CC-A881-5291-13ED-F5729A7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E3C1C-34E5-2D4A-8EA8-8C1A92E42FC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2902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5F8ECB-1C63-36DB-68C1-4BF73126A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1E5C7-5D9C-9B4F-AF99-A268578D12A2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CE09D1-A690-FA5C-C929-B04F17707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57EFB1-2938-6EFB-38F6-69DE4033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8E1CF-2D16-0349-A824-521BCC61F46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595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9ED8CE0-9D2F-0227-73A4-6A81E3F554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0B92B09-3862-B720-2EB3-5963B61588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054E0-3B10-4667-CFFE-712FBF68F9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9D6214-6BA2-EB4D-81E7-9885DD984616}" type="datetime1">
              <a:rPr lang="en-US"/>
              <a:pPr>
                <a:defRPr/>
              </a:pPr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82312-1E34-809B-E71D-B8207B099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60A47-9E5E-489C-1676-1BCE3B66F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76CA464-32BC-DE44-BB1B-C52358775B88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zak@smops.co.m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DCAE63-A538-498D-03BA-7CDC3EBB9DCB}"/>
              </a:ext>
            </a:extLst>
          </p:cNvPr>
          <p:cNvCxnSpPr/>
          <p:nvPr/>
        </p:nvCxnSpPr>
        <p:spPr>
          <a:xfrm>
            <a:off x="660400" y="6088063"/>
            <a:ext cx="10774363" cy="0"/>
          </a:xfrm>
          <a:prstGeom prst="line">
            <a:avLst/>
          </a:prstGeom>
          <a:ln w="41275">
            <a:solidFill>
              <a:srgbClr val="544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11" descr="moz logo">
            <a:extLst>
              <a:ext uri="{FF2B5EF4-FFF2-40B4-BE49-F238E27FC236}">
                <a16:creationId xmlns:a16="http://schemas.microsoft.com/office/drawing/2014/main" id="{5A902B0A-B6B5-56B1-2481-751BAF5FE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57200"/>
            <a:ext cx="8572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>
            <a:extLst>
              <a:ext uri="{FF2B5EF4-FFF2-40B4-BE49-F238E27FC236}">
                <a16:creationId xmlns:a16="http://schemas.microsoft.com/office/drawing/2014/main" id="{B09023FB-BFB2-4187-3C66-BA9E924E2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1411288"/>
            <a:ext cx="106060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x-none" sz="1400" dirty="0">
                <a:latin typeface="Tahoma" panose="020B0604030504040204" pitchFamily="34" charset="0"/>
                <a:cs typeface="Tahoma" panose="020B0604030504040204" pitchFamily="34" charset="0"/>
              </a:rPr>
              <a:t>REPÚBLICA DE MOÇAMBIQUE</a:t>
            </a:r>
            <a:endParaRPr lang="pt-BR" altLang="x-none" sz="14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pt-BR" altLang="x-none" sz="14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t-BR" altLang="x-none" sz="2800" b="1" dirty="0">
                <a:latin typeface="Tahoma" panose="020B0604030504040204" pitchFamily="34" charset="0"/>
                <a:cs typeface="Tahoma" panose="020B0604030504040204" pitchFamily="34" charset="0"/>
              </a:rPr>
              <a:t>Niassa Macadamia Limitada</a:t>
            </a:r>
            <a:endParaRPr lang="pt-BR" altLang="x-none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8875BE2E-E7C0-CA19-2470-0DF4796F2EA5}"/>
              </a:ext>
            </a:extLst>
          </p:cNvPr>
          <p:cNvSpPr/>
          <p:nvPr/>
        </p:nvSpPr>
        <p:spPr>
          <a:xfrm>
            <a:off x="890588" y="4048125"/>
            <a:ext cx="10696575" cy="1562100"/>
          </a:xfrm>
          <a:prstGeom prst="round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8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Niassa Macadamia Experience as a investor developer to include the small growers with a core project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10221E04-5552-3AA4-52AC-66F9EDC7DBDE}"/>
              </a:ext>
            </a:extLst>
          </p:cNvPr>
          <p:cNvSpPr txBox="1">
            <a:spLocks/>
          </p:cNvSpPr>
          <p:nvPr/>
        </p:nvSpPr>
        <p:spPr>
          <a:xfrm>
            <a:off x="660400" y="6115050"/>
            <a:ext cx="10748963" cy="55721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24th July 2024, Maputo</a:t>
            </a:r>
          </a:p>
        </p:txBody>
      </p:sp>
      <p:sp>
        <p:nvSpPr>
          <p:cNvPr id="8" name="Rounded Rectangle 18">
            <a:extLst>
              <a:ext uri="{FF2B5EF4-FFF2-40B4-BE49-F238E27FC236}">
                <a16:creationId xmlns:a16="http://schemas.microsoft.com/office/drawing/2014/main" id="{8875BE2E-E7C0-CA19-2470-0DF4796F2EA5}"/>
              </a:ext>
            </a:extLst>
          </p:cNvPr>
          <p:cNvSpPr/>
          <p:nvPr/>
        </p:nvSpPr>
        <p:spPr>
          <a:xfrm>
            <a:off x="558511" y="2911476"/>
            <a:ext cx="11360727" cy="828674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t-BR" sz="2800" b="1" dirty="0">
                <a:solidFill>
                  <a:srgbClr val="602E0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Arab Forum For investment promotion in Mozambique</a:t>
            </a:r>
            <a:endParaRPr lang="en-US" sz="2800" dirty="0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C4397898-14F8-E391-4D75-2F2863EE9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438" y="2365395"/>
            <a:ext cx="4313651" cy="82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0C5C56F-4238-F59E-8581-57D0783C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46D8-B9F3-E94D-A7FC-D9B7A284CA15}" type="slidenum">
              <a:rPr lang="en-US" altLang="x-none" smtClean="0"/>
              <a:pPr/>
              <a:t>2</a:t>
            </a:fld>
            <a:endParaRPr lang="en-US" altLang="x-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9FBEBC-3E86-0996-72A3-21DECA12DCFB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496490" y="0"/>
            <a:ext cx="11199019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x-none" sz="3200" b="1" dirty="0"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x-none" sz="3200" b="1" dirty="0"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en-US" altLang="x-none" sz="32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88A36BA6-05A9-02C9-50FC-55F1E001E899}"/>
              </a:ext>
            </a:extLst>
          </p:cNvPr>
          <p:cNvCxnSpPr/>
          <p:nvPr/>
        </p:nvCxnSpPr>
        <p:spPr>
          <a:xfrm>
            <a:off x="647700" y="1149350"/>
            <a:ext cx="109855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FC26585A-A9C4-8830-6F3C-7378558D0D10}"/>
              </a:ext>
            </a:extLst>
          </p:cNvPr>
          <p:cNvSpPr txBox="1">
            <a:spLocks/>
          </p:cNvSpPr>
          <p:nvPr/>
        </p:nvSpPr>
        <p:spPr>
          <a:xfrm>
            <a:off x="813302" y="6245440"/>
            <a:ext cx="10972801" cy="4324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rgbClr val="544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Niassa Macadamia Limitada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F5542E9C-6C97-E3AD-59D8-B83D22880F69}"/>
              </a:ext>
            </a:extLst>
          </p:cNvPr>
          <p:cNvCxnSpPr/>
          <p:nvPr/>
        </p:nvCxnSpPr>
        <p:spPr>
          <a:xfrm>
            <a:off x="647700" y="6108700"/>
            <a:ext cx="10985500" cy="0"/>
          </a:xfrm>
          <a:prstGeom prst="line">
            <a:avLst/>
          </a:prstGeom>
          <a:ln w="41275">
            <a:solidFill>
              <a:srgbClr val="756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>
            <a:extLst>
              <a:ext uri="{FF2B5EF4-FFF2-40B4-BE49-F238E27FC236}">
                <a16:creationId xmlns:a16="http://schemas.microsoft.com/office/drawing/2014/main" id="{FEE8A004-D201-86E4-57EB-84BC108D9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60" y="253196"/>
            <a:ext cx="3560313" cy="6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1046">
            <a:extLst>
              <a:ext uri="{FF2B5EF4-FFF2-40B4-BE49-F238E27FC236}">
                <a16:creationId xmlns:a16="http://schemas.microsoft.com/office/drawing/2014/main" id="{B919B131-D838-56D5-66D0-45A1C0A706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424" t="57723"/>
          <a:stretch/>
        </p:blipFill>
        <p:spPr>
          <a:xfrm>
            <a:off x="1432793" y="1721329"/>
            <a:ext cx="10090850" cy="3952133"/>
          </a:xfrm>
          <a:prstGeom prst="rect">
            <a:avLst/>
          </a:prstGeom>
        </p:spPr>
      </p:pic>
      <p:sp>
        <p:nvSpPr>
          <p:cNvPr id="1048" name="TextBox 1047">
            <a:extLst>
              <a:ext uri="{FF2B5EF4-FFF2-40B4-BE49-F238E27FC236}">
                <a16:creationId xmlns:a16="http://schemas.microsoft.com/office/drawing/2014/main" id="{E4D76F58-1F9F-0F51-8DA1-FCF188F7945D}"/>
              </a:ext>
            </a:extLst>
          </p:cNvPr>
          <p:cNvSpPr txBox="1"/>
          <p:nvPr/>
        </p:nvSpPr>
        <p:spPr>
          <a:xfrm>
            <a:off x="647700" y="253196"/>
            <a:ext cx="7604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GROWING THE SINGLE BIGGEST MACADAMIA LOCAL INTERGRATED VALUE CHAIN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34577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1D8EB64-ADC1-CE72-E581-C28F07B9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18" y="188606"/>
            <a:ext cx="9598786" cy="8905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x-none" sz="2800" b="1" dirty="0">
                <a:latin typeface="Tahoma" panose="020B0604030504040204" pitchFamily="34" charset="0"/>
                <a:cs typeface="Tahoma" panose="020B0604030504040204" pitchFamily="34" charset="0"/>
              </a:rPr>
              <a:t>What is Macadamia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AF1202-DC76-1ED8-3DD7-62DDB156DD83}"/>
              </a:ext>
            </a:extLst>
          </p:cNvPr>
          <p:cNvCxnSpPr/>
          <p:nvPr/>
        </p:nvCxnSpPr>
        <p:spPr>
          <a:xfrm>
            <a:off x="647700" y="1149350"/>
            <a:ext cx="109855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340" name="Content Placeholder 2">
            <a:extLst>
              <a:ext uri="{FF2B5EF4-FFF2-40B4-BE49-F238E27FC236}">
                <a16:creationId xmlns:a16="http://schemas.microsoft.com/office/drawing/2014/main" id="{52D812C0-A2BA-508E-FA63-25C1A6BFF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063680"/>
              </p:ext>
            </p:extLst>
          </p:nvPr>
        </p:nvGraphicFramePr>
        <p:xfrm>
          <a:off x="2681554" y="1344613"/>
          <a:ext cx="8673383" cy="4668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D67AAA-F8F2-7FB8-A6B6-0F744A3913B1}"/>
              </a:ext>
            </a:extLst>
          </p:cNvPr>
          <p:cNvCxnSpPr/>
          <p:nvPr/>
        </p:nvCxnSpPr>
        <p:spPr>
          <a:xfrm>
            <a:off x="647700" y="6108700"/>
            <a:ext cx="10985500" cy="0"/>
          </a:xfrm>
          <a:prstGeom prst="line">
            <a:avLst/>
          </a:prstGeom>
          <a:ln w="41275">
            <a:solidFill>
              <a:srgbClr val="756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44251541-5726-C55E-8C5C-D7D799E0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613" y="6356350"/>
            <a:ext cx="5095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E53F182-DDC9-0A43-8964-6534ECC1C209}" type="slidenum">
              <a:rPr lang="en-US" altLang="x-none" sz="1800" b="1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/>
              <a:t>3</a:t>
            </a:fld>
            <a:endParaRPr lang="en-US" altLang="x-none" sz="1800" b="1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B65A9E98-4617-7D65-B729-FD01868D458F}"/>
              </a:ext>
            </a:extLst>
          </p:cNvPr>
          <p:cNvSpPr txBox="1">
            <a:spLocks/>
          </p:cNvSpPr>
          <p:nvPr/>
        </p:nvSpPr>
        <p:spPr>
          <a:xfrm>
            <a:off x="660902" y="6178858"/>
            <a:ext cx="10972801" cy="61256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000" b="1" dirty="0">
                <a:solidFill>
                  <a:srgbClr val="544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Niassa Macadamia Limitada</a:t>
            </a:r>
          </a:p>
        </p:txBody>
      </p:sp>
      <p:pic>
        <p:nvPicPr>
          <p:cNvPr id="13" name="Picture 22" descr="Macadamia 4 Bolsas Con Empaque Ecologico Greenlife Natural ...">
            <a:extLst>
              <a:ext uri="{FF2B5EF4-FFF2-40B4-BE49-F238E27FC236}">
                <a16:creationId xmlns:a16="http://schemas.microsoft.com/office/drawing/2014/main" id="{4E0828BC-32F6-FB6E-03EB-AEFD2F067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297" y="1755599"/>
            <a:ext cx="2103257" cy="26462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12874CFE-7991-6D83-2319-9FBA4706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483" y="282170"/>
            <a:ext cx="3627298" cy="69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7" name="Marcador de Posição de Conteúdo 2">
            <a:extLst>
              <a:ext uri="{FF2B5EF4-FFF2-40B4-BE49-F238E27FC236}">
                <a16:creationId xmlns:a16="http://schemas.microsoft.com/office/drawing/2014/main" id="{73C864DB-4636-E135-5400-A8EC56DAF1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678005"/>
              </p:ext>
            </p:extLst>
          </p:nvPr>
        </p:nvGraphicFramePr>
        <p:xfrm>
          <a:off x="678873" y="1460348"/>
          <a:ext cx="11049577" cy="435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0C5C56F-4238-F59E-8581-57D0783C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46D8-B9F3-E94D-A7FC-D9B7A284CA15}" type="slidenum">
              <a:rPr lang="en-US" altLang="x-none" smtClean="0"/>
              <a:pPr/>
              <a:t>4</a:t>
            </a:fld>
            <a:endParaRPr lang="en-US" altLang="x-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9FBEBC-3E86-0996-72A3-21DECA12DCFB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496490" y="0"/>
            <a:ext cx="11199019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x-none" sz="3200" b="1" dirty="0">
                <a:latin typeface="Tahoma" panose="020B0604030504040204" pitchFamily="34" charset="0"/>
                <a:cs typeface="Tahoma" panose="020B0604030504040204" pitchFamily="34" charset="0"/>
              </a:rPr>
              <a:t>About Us</a:t>
            </a:r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88A36BA6-05A9-02C9-50FC-55F1E001E899}"/>
              </a:ext>
            </a:extLst>
          </p:cNvPr>
          <p:cNvCxnSpPr/>
          <p:nvPr/>
        </p:nvCxnSpPr>
        <p:spPr>
          <a:xfrm>
            <a:off x="647700" y="1149350"/>
            <a:ext cx="109855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FC26585A-A9C4-8830-6F3C-7378558D0D10}"/>
              </a:ext>
            </a:extLst>
          </p:cNvPr>
          <p:cNvSpPr txBox="1">
            <a:spLocks/>
          </p:cNvSpPr>
          <p:nvPr/>
        </p:nvSpPr>
        <p:spPr>
          <a:xfrm>
            <a:off x="813302" y="6245440"/>
            <a:ext cx="10972801" cy="4324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rgbClr val="544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Niassa Macadamia Limitada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F5542E9C-6C97-E3AD-59D8-B83D22880F69}"/>
              </a:ext>
            </a:extLst>
          </p:cNvPr>
          <p:cNvCxnSpPr/>
          <p:nvPr/>
        </p:nvCxnSpPr>
        <p:spPr>
          <a:xfrm>
            <a:off x="647700" y="6108700"/>
            <a:ext cx="10985500" cy="0"/>
          </a:xfrm>
          <a:prstGeom prst="line">
            <a:avLst/>
          </a:prstGeom>
          <a:ln w="41275">
            <a:solidFill>
              <a:srgbClr val="756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>
            <a:extLst>
              <a:ext uri="{FF2B5EF4-FFF2-40B4-BE49-F238E27FC236}">
                <a16:creationId xmlns:a16="http://schemas.microsoft.com/office/drawing/2014/main" id="{FEE8A004-D201-86E4-57EB-84BC108D9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60" y="253196"/>
            <a:ext cx="3560313" cy="6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363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7" name="Marcador de Posição de Conteúdo 2">
            <a:extLst>
              <a:ext uri="{FF2B5EF4-FFF2-40B4-BE49-F238E27FC236}">
                <a16:creationId xmlns:a16="http://schemas.microsoft.com/office/drawing/2014/main" id="{73C864DB-4636-E135-5400-A8EC56DAF1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69838"/>
              </p:ext>
            </p:extLst>
          </p:nvPr>
        </p:nvGraphicFramePr>
        <p:xfrm>
          <a:off x="678873" y="1460348"/>
          <a:ext cx="11049577" cy="435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0C5C56F-4238-F59E-8581-57D0783C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46D8-B9F3-E94D-A7FC-D9B7A284CA15}" type="slidenum">
              <a:rPr lang="en-US" altLang="x-none" smtClean="0"/>
              <a:pPr/>
              <a:t>5</a:t>
            </a:fld>
            <a:endParaRPr lang="en-US" altLang="x-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9FBEBC-3E86-0996-72A3-21DECA12DCFB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496490" y="0"/>
            <a:ext cx="11199019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x-none" sz="3200" b="1" dirty="0">
                <a:latin typeface="Tahoma" panose="020B0604030504040204" pitchFamily="34" charset="0"/>
                <a:cs typeface="Tahoma" panose="020B0604030504040204" pitchFamily="34" charset="0"/>
              </a:rPr>
              <a:t>About Us</a:t>
            </a:r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88A36BA6-05A9-02C9-50FC-55F1E001E899}"/>
              </a:ext>
            </a:extLst>
          </p:cNvPr>
          <p:cNvCxnSpPr/>
          <p:nvPr/>
        </p:nvCxnSpPr>
        <p:spPr>
          <a:xfrm>
            <a:off x="647700" y="1149350"/>
            <a:ext cx="109855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FC26585A-A9C4-8830-6F3C-7378558D0D10}"/>
              </a:ext>
            </a:extLst>
          </p:cNvPr>
          <p:cNvSpPr txBox="1">
            <a:spLocks/>
          </p:cNvSpPr>
          <p:nvPr/>
        </p:nvSpPr>
        <p:spPr>
          <a:xfrm>
            <a:off x="813302" y="6245440"/>
            <a:ext cx="10972801" cy="4324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rgbClr val="544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Niassa Macadamia Limitada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F5542E9C-6C97-E3AD-59D8-B83D22880F69}"/>
              </a:ext>
            </a:extLst>
          </p:cNvPr>
          <p:cNvCxnSpPr/>
          <p:nvPr/>
        </p:nvCxnSpPr>
        <p:spPr>
          <a:xfrm>
            <a:off x="647700" y="6108700"/>
            <a:ext cx="10985500" cy="0"/>
          </a:xfrm>
          <a:prstGeom prst="line">
            <a:avLst/>
          </a:prstGeom>
          <a:ln w="41275">
            <a:solidFill>
              <a:srgbClr val="756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>
            <a:extLst>
              <a:ext uri="{FF2B5EF4-FFF2-40B4-BE49-F238E27FC236}">
                <a16:creationId xmlns:a16="http://schemas.microsoft.com/office/drawing/2014/main" id="{FEE8A004-D201-86E4-57EB-84BC108D9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60" y="253196"/>
            <a:ext cx="3560313" cy="6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370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7" name="Marcador de Posição de Conteúdo 2">
            <a:extLst>
              <a:ext uri="{FF2B5EF4-FFF2-40B4-BE49-F238E27FC236}">
                <a16:creationId xmlns:a16="http://schemas.microsoft.com/office/drawing/2014/main" id="{73C864DB-4636-E135-5400-A8EC56DAF1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485025"/>
              </p:ext>
            </p:extLst>
          </p:nvPr>
        </p:nvGraphicFramePr>
        <p:xfrm>
          <a:off x="678873" y="1460348"/>
          <a:ext cx="11049577" cy="435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0C5C56F-4238-F59E-8581-57D0783C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46D8-B9F3-E94D-A7FC-D9B7A284CA15}" type="slidenum">
              <a:rPr lang="en-US" altLang="x-none" smtClean="0"/>
              <a:pPr/>
              <a:t>6</a:t>
            </a:fld>
            <a:endParaRPr lang="en-US" altLang="x-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9FBEBC-3E86-0996-72A3-21DECA12DCFB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496490" y="0"/>
            <a:ext cx="11199019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x-none" sz="3200" b="1" dirty="0">
                <a:latin typeface="Tahoma" panose="020B0604030504040204" pitchFamily="34" charset="0"/>
                <a:cs typeface="Tahoma" panose="020B0604030504040204" pitchFamily="34" charset="0"/>
              </a:rPr>
              <a:t>Market</a:t>
            </a:r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88A36BA6-05A9-02C9-50FC-55F1E001E899}"/>
              </a:ext>
            </a:extLst>
          </p:cNvPr>
          <p:cNvCxnSpPr/>
          <p:nvPr/>
        </p:nvCxnSpPr>
        <p:spPr>
          <a:xfrm>
            <a:off x="647700" y="1149350"/>
            <a:ext cx="109855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FC26585A-A9C4-8830-6F3C-7378558D0D10}"/>
              </a:ext>
            </a:extLst>
          </p:cNvPr>
          <p:cNvSpPr txBox="1">
            <a:spLocks/>
          </p:cNvSpPr>
          <p:nvPr/>
        </p:nvSpPr>
        <p:spPr>
          <a:xfrm>
            <a:off x="813302" y="6245440"/>
            <a:ext cx="10972801" cy="4324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rgbClr val="544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Niassa Macadamia Limitada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F5542E9C-6C97-E3AD-59D8-B83D22880F69}"/>
              </a:ext>
            </a:extLst>
          </p:cNvPr>
          <p:cNvCxnSpPr/>
          <p:nvPr/>
        </p:nvCxnSpPr>
        <p:spPr>
          <a:xfrm>
            <a:off x="647700" y="6108700"/>
            <a:ext cx="10985500" cy="0"/>
          </a:xfrm>
          <a:prstGeom prst="line">
            <a:avLst/>
          </a:prstGeom>
          <a:ln w="41275">
            <a:solidFill>
              <a:srgbClr val="756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>
            <a:extLst>
              <a:ext uri="{FF2B5EF4-FFF2-40B4-BE49-F238E27FC236}">
                <a16:creationId xmlns:a16="http://schemas.microsoft.com/office/drawing/2014/main" id="{FEE8A004-D201-86E4-57EB-84BC108D9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60" y="253196"/>
            <a:ext cx="3560313" cy="6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48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FEE8A004-D201-86E4-57EB-84BC108D9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60" y="253196"/>
            <a:ext cx="3560313" cy="6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37" name="Marcador de Posição de Conteúdo 2">
            <a:extLst>
              <a:ext uri="{FF2B5EF4-FFF2-40B4-BE49-F238E27FC236}">
                <a16:creationId xmlns:a16="http://schemas.microsoft.com/office/drawing/2014/main" id="{73C864DB-4636-E135-5400-A8EC56DAF1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962651"/>
              </p:ext>
            </p:extLst>
          </p:nvPr>
        </p:nvGraphicFramePr>
        <p:xfrm>
          <a:off x="678873" y="1460348"/>
          <a:ext cx="11049577" cy="435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0C5C56F-4238-F59E-8581-57D0783C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46D8-B9F3-E94D-A7FC-D9B7A284CA15}" type="slidenum">
              <a:rPr lang="en-US" altLang="x-none" smtClean="0"/>
              <a:pPr/>
              <a:t>7</a:t>
            </a:fld>
            <a:endParaRPr lang="en-US" altLang="x-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9FBEBC-3E86-0996-72A3-21DECA12DCFB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496490" y="0"/>
            <a:ext cx="11199019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x-none" sz="3200" b="1" dirty="0">
                <a:latin typeface="Tahoma" panose="020B0604030504040204" pitchFamily="34" charset="0"/>
                <a:cs typeface="Tahoma" panose="020B0604030504040204" pitchFamily="34" charset="0"/>
              </a:rPr>
              <a:t>Risks are minimized by the following Factors</a:t>
            </a:r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88A36BA6-05A9-02C9-50FC-55F1E001E899}"/>
              </a:ext>
            </a:extLst>
          </p:cNvPr>
          <p:cNvCxnSpPr/>
          <p:nvPr/>
        </p:nvCxnSpPr>
        <p:spPr>
          <a:xfrm>
            <a:off x="647700" y="1149350"/>
            <a:ext cx="109855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FC26585A-A9C4-8830-6F3C-7378558D0D10}"/>
              </a:ext>
            </a:extLst>
          </p:cNvPr>
          <p:cNvSpPr txBox="1">
            <a:spLocks/>
          </p:cNvSpPr>
          <p:nvPr/>
        </p:nvSpPr>
        <p:spPr>
          <a:xfrm>
            <a:off x="813302" y="6245440"/>
            <a:ext cx="10972801" cy="4324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rgbClr val="544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Niassa Macadamia Limitada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F5542E9C-6C97-E3AD-59D8-B83D22880F69}"/>
              </a:ext>
            </a:extLst>
          </p:cNvPr>
          <p:cNvCxnSpPr/>
          <p:nvPr/>
        </p:nvCxnSpPr>
        <p:spPr>
          <a:xfrm>
            <a:off x="647700" y="6108700"/>
            <a:ext cx="10985500" cy="0"/>
          </a:xfrm>
          <a:prstGeom prst="line">
            <a:avLst/>
          </a:prstGeom>
          <a:ln w="41275">
            <a:solidFill>
              <a:srgbClr val="756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27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FEE8A004-D201-86E4-57EB-84BC108D9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60" y="253196"/>
            <a:ext cx="3560313" cy="6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37" name="Marcador de Posição de Conteúdo 2">
            <a:extLst>
              <a:ext uri="{FF2B5EF4-FFF2-40B4-BE49-F238E27FC236}">
                <a16:creationId xmlns:a16="http://schemas.microsoft.com/office/drawing/2014/main" id="{73C864DB-4636-E135-5400-A8EC56DAF1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649158"/>
              </p:ext>
            </p:extLst>
          </p:nvPr>
        </p:nvGraphicFramePr>
        <p:xfrm>
          <a:off x="678874" y="1564395"/>
          <a:ext cx="11016636" cy="4500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0C5C56F-4238-F59E-8581-57D0783C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46D8-B9F3-E94D-A7FC-D9B7A284CA15}" type="slidenum">
              <a:rPr lang="en-US" altLang="x-none" smtClean="0"/>
              <a:pPr/>
              <a:t>8</a:t>
            </a:fld>
            <a:endParaRPr lang="en-US" altLang="x-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9FBEBC-3E86-0996-72A3-21DECA12DCFB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496490" y="0"/>
            <a:ext cx="11199019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x-none" sz="3600" b="1" dirty="0">
                <a:latin typeface="Tahoma" panose="020B0604030504040204" pitchFamily="34" charset="0"/>
                <a:cs typeface="Tahoma" panose="020B0604030504040204" pitchFamily="34" charset="0"/>
              </a:rPr>
              <a:t>Winners</a:t>
            </a:r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88A36BA6-05A9-02C9-50FC-55F1E001E899}"/>
              </a:ext>
            </a:extLst>
          </p:cNvPr>
          <p:cNvCxnSpPr/>
          <p:nvPr/>
        </p:nvCxnSpPr>
        <p:spPr>
          <a:xfrm>
            <a:off x="647700" y="1149350"/>
            <a:ext cx="109855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>
            <a:extLst>
              <a:ext uri="{FF2B5EF4-FFF2-40B4-BE49-F238E27FC236}">
                <a16:creationId xmlns:a16="http://schemas.microsoft.com/office/drawing/2014/main" id="{FC26585A-A9C4-8830-6F3C-7378558D0D10}"/>
              </a:ext>
            </a:extLst>
          </p:cNvPr>
          <p:cNvSpPr txBox="1">
            <a:spLocks/>
          </p:cNvSpPr>
          <p:nvPr/>
        </p:nvSpPr>
        <p:spPr>
          <a:xfrm>
            <a:off x="813302" y="6245440"/>
            <a:ext cx="10972801" cy="4324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srgbClr val="544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Niassa Macadamia Limitada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F5542E9C-6C97-E3AD-59D8-B83D22880F69}"/>
              </a:ext>
            </a:extLst>
          </p:cNvPr>
          <p:cNvCxnSpPr/>
          <p:nvPr/>
        </p:nvCxnSpPr>
        <p:spPr>
          <a:xfrm>
            <a:off x="647700" y="6108700"/>
            <a:ext cx="10985500" cy="0"/>
          </a:xfrm>
          <a:prstGeom prst="line">
            <a:avLst/>
          </a:prstGeom>
          <a:ln w="41275">
            <a:solidFill>
              <a:srgbClr val="756D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247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E8967-EBB4-C4EB-A065-49A4BB27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D46D8-B9F3-E94D-A7FC-D9B7A284CA15}" type="slidenum">
              <a:rPr lang="en-US" altLang="x-none" smtClean="0"/>
              <a:pPr/>
              <a:t>9</a:t>
            </a:fld>
            <a:endParaRPr lang="en-US" altLang="x-none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3E53A2C-CC92-04F5-85F6-9B018559735A}"/>
              </a:ext>
            </a:extLst>
          </p:cNvPr>
          <p:cNvGrpSpPr>
            <a:grpSpLocks/>
          </p:cNvGrpSpPr>
          <p:nvPr/>
        </p:nvGrpSpPr>
        <p:grpSpPr bwMode="auto">
          <a:xfrm>
            <a:off x="1" y="616945"/>
            <a:ext cx="12191999" cy="5131106"/>
            <a:chOff x="986" y="6935"/>
            <a:chExt cx="3710" cy="325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8ADBFCC0-2992-9455-F36E-F4F98A75D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" y="6935"/>
              <a:ext cx="3710" cy="3250"/>
            </a:xfrm>
            <a:custGeom>
              <a:avLst/>
              <a:gdLst>
                <a:gd name="T0" fmla="+- 0 4272 986"/>
                <a:gd name="T1" fmla="*/ T0 w 3710"/>
                <a:gd name="T2" fmla="+- 0 6935 6935"/>
                <a:gd name="T3" fmla="*/ 6935 h 3250"/>
                <a:gd name="T4" fmla="+- 0 1410 986"/>
                <a:gd name="T5" fmla="*/ T4 w 3710"/>
                <a:gd name="T6" fmla="+- 0 6935 6935"/>
                <a:gd name="T7" fmla="*/ 6935 h 3250"/>
                <a:gd name="T8" fmla="+- 0 1375 986"/>
                <a:gd name="T9" fmla="*/ T8 w 3710"/>
                <a:gd name="T10" fmla="+- 0 6937 6935"/>
                <a:gd name="T11" fmla="*/ 6937 h 3250"/>
                <a:gd name="T12" fmla="+- 0 1308 986"/>
                <a:gd name="T13" fmla="*/ T12 w 3710"/>
                <a:gd name="T14" fmla="+- 0 6948 6935"/>
                <a:gd name="T15" fmla="*/ 6948 h 3250"/>
                <a:gd name="T16" fmla="+- 0 1245 986"/>
                <a:gd name="T17" fmla="*/ T16 w 3710"/>
                <a:gd name="T18" fmla="+- 0 6968 6935"/>
                <a:gd name="T19" fmla="*/ 6968 h 3250"/>
                <a:gd name="T20" fmla="+- 0 1186 986"/>
                <a:gd name="T21" fmla="*/ T20 w 3710"/>
                <a:gd name="T22" fmla="+- 0 6999 6935"/>
                <a:gd name="T23" fmla="*/ 6999 h 3250"/>
                <a:gd name="T24" fmla="+- 0 1134 986"/>
                <a:gd name="T25" fmla="*/ T24 w 3710"/>
                <a:gd name="T26" fmla="+- 0 7037 6935"/>
                <a:gd name="T27" fmla="*/ 7037 h 3250"/>
                <a:gd name="T28" fmla="+- 0 1088 986"/>
                <a:gd name="T29" fmla="*/ T28 w 3710"/>
                <a:gd name="T30" fmla="+- 0 7083 6935"/>
                <a:gd name="T31" fmla="*/ 7083 h 3250"/>
                <a:gd name="T32" fmla="+- 0 1049 986"/>
                <a:gd name="T33" fmla="*/ T32 w 3710"/>
                <a:gd name="T34" fmla="+- 0 7136 6935"/>
                <a:gd name="T35" fmla="*/ 7136 h 3250"/>
                <a:gd name="T36" fmla="+- 0 1019 986"/>
                <a:gd name="T37" fmla="*/ T36 w 3710"/>
                <a:gd name="T38" fmla="+- 0 7194 6935"/>
                <a:gd name="T39" fmla="*/ 7194 h 3250"/>
                <a:gd name="T40" fmla="+- 0 998 986"/>
                <a:gd name="T41" fmla="*/ T40 w 3710"/>
                <a:gd name="T42" fmla="+- 0 7257 6935"/>
                <a:gd name="T43" fmla="*/ 7257 h 3250"/>
                <a:gd name="T44" fmla="+- 0 987 986"/>
                <a:gd name="T45" fmla="*/ T44 w 3710"/>
                <a:gd name="T46" fmla="+- 0 7324 6935"/>
                <a:gd name="T47" fmla="*/ 7324 h 3250"/>
                <a:gd name="T48" fmla="+- 0 986 986"/>
                <a:gd name="T49" fmla="*/ T48 w 3710"/>
                <a:gd name="T50" fmla="+- 0 7359 6935"/>
                <a:gd name="T51" fmla="*/ 7359 h 3250"/>
                <a:gd name="T52" fmla="+- 0 986 986"/>
                <a:gd name="T53" fmla="*/ T52 w 3710"/>
                <a:gd name="T54" fmla="+- 0 9762 6935"/>
                <a:gd name="T55" fmla="*/ 9762 h 3250"/>
                <a:gd name="T56" fmla="+- 0 992 986"/>
                <a:gd name="T57" fmla="*/ T56 w 3710"/>
                <a:gd name="T58" fmla="+- 0 9830 6935"/>
                <a:gd name="T59" fmla="*/ 9830 h 3250"/>
                <a:gd name="T60" fmla="+- 0 1008 986"/>
                <a:gd name="T61" fmla="*/ T60 w 3710"/>
                <a:gd name="T62" fmla="+- 0 9895 6935"/>
                <a:gd name="T63" fmla="*/ 9895 h 3250"/>
                <a:gd name="T64" fmla="+- 0 1033 986"/>
                <a:gd name="T65" fmla="*/ T64 w 3710"/>
                <a:gd name="T66" fmla="+- 0 9956 6935"/>
                <a:gd name="T67" fmla="*/ 9956 h 3250"/>
                <a:gd name="T68" fmla="+- 0 1068 986"/>
                <a:gd name="T69" fmla="*/ T68 w 3710"/>
                <a:gd name="T70" fmla="+- 0 10012 6935"/>
                <a:gd name="T71" fmla="*/ 10012 h 3250"/>
                <a:gd name="T72" fmla="+- 0 1110 986"/>
                <a:gd name="T73" fmla="*/ T72 w 3710"/>
                <a:gd name="T74" fmla="+- 0 10061 6935"/>
                <a:gd name="T75" fmla="*/ 10061 h 3250"/>
                <a:gd name="T76" fmla="+- 0 1159 986"/>
                <a:gd name="T77" fmla="*/ T76 w 3710"/>
                <a:gd name="T78" fmla="+- 0 10103 6935"/>
                <a:gd name="T79" fmla="*/ 10103 h 3250"/>
                <a:gd name="T80" fmla="+- 0 1215 986"/>
                <a:gd name="T81" fmla="*/ T80 w 3710"/>
                <a:gd name="T82" fmla="+- 0 10138 6935"/>
                <a:gd name="T83" fmla="*/ 10138 h 3250"/>
                <a:gd name="T84" fmla="+- 0 1276 986"/>
                <a:gd name="T85" fmla="*/ T84 w 3710"/>
                <a:gd name="T86" fmla="+- 0 10164 6935"/>
                <a:gd name="T87" fmla="*/ 10164 h 3250"/>
                <a:gd name="T88" fmla="+- 0 1341 986"/>
                <a:gd name="T89" fmla="*/ T88 w 3710"/>
                <a:gd name="T90" fmla="+- 0 10180 6935"/>
                <a:gd name="T91" fmla="*/ 10180 h 3250"/>
                <a:gd name="T92" fmla="+- 0 1410 986"/>
                <a:gd name="T93" fmla="*/ T92 w 3710"/>
                <a:gd name="T94" fmla="+- 0 10185 6935"/>
                <a:gd name="T95" fmla="*/ 10185 h 3250"/>
                <a:gd name="T96" fmla="+- 0 4272 986"/>
                <a:gd name="T97" fmla="*/ T96 w 3710"/>
                <a:gd name="T98" fmla="+- 0 10185 6935"/>
                <a:gd name="T99" fmla="*/ 10185 h 3250"/>
                <a:gd name="T100" fmla="+- 0 4341 986"/>
                <a:gd name="T101" fmla="*/ T100 w 3710"/>
                <a:gd name="T102" fmla="+- 0 10180 6935"/>
                <a:gd name="T103" fmla="*/ 10180 h 3250"/>
                <a:gd name="T104" fmla="+- 0 4406 986"/>
                <a:gd name="T105" fmla="*/ T104 w 3710"/>
                <a:gd name="T106" fmla="+- 0 10164 6935"/>
                <a:gd name="T107" fmla="*/ 10164 h 3250"/>
                <a:gd name="T108" fmla="+- 0 4467 986"/>
                <a:gd name="T109" fmla="*/ T108 w 3710"/>
                <a:gd name="T110" fmla="+- 0 10138 6935"/>
                <a:gd name="T111" fmla="*/ 10138 h 3250"/>
                <a:gd name="T112" fmla="+- 0 4523 986"/>
                <a:gd name="T113" fmla="*/ T112 w 3710"/>
                <a:gd name="T114" fmla="+- 0 10103 6935"/>
                <a:gd name="T115" fmla="*/ 10103 h 3250"/>
                <a:gd name="T116" fmla="+- 0 4572 986"/>
                <a:gd name="T117" fmla="*/ T116 w 3710"/>
                <a:gd name="T118" fmla="+- 0 10061 6935"/>
                <a:gd name="T119" fmla="*/ 10061 h 3250"/>
                <a:gd name="T120" fmla="+- 0 4614 986"/>
                <a:gd name="T121" fmla="*/ T120 w 3710"/>
                <a:gd name="T122" fmla="+- 0 10012 6935"/>
                <a:gd name="T123" fmla="*/ 10012 h 3250"/>
                <a:gd name="T124" fmla="+- 0 4649 986"/>
                <a:gd name="T125" fmla="*/ T124 w 3710"/>
                <a:gd name="T126" fmla="+- 0 9956 6935"/>
                <a:gd name="T127" fmla="*/ 9956 h 3250"/>
                <a:gd name="T128" fmla="+- 0 4674 986"/>
                <a:gd name="T129" fmla="*/ T128 w 3710"/>
                <a:gd name="T130" fmla="+- 0 9895 6935"/>
                <a:gd name="T131" fmla="*/ 9895 h 3250"/>
                <a:gd name="T132" fmla="+- 0 4690 986"/>
                <a:gd name="T133" fmla="*/ T132 w 3710"/>
                <a:gd name="T134" fmla="+- 0 9830 6935"/>
                <a:gd name="T135" fmla="*/ 9830 h 3250"/>
                <a:gd name="T136" fmla="+- 0 4696 986"/>
                <a:gd name="T137" fmla="*/ T136 w 3710"/>
                <a:gd name="T138" fmla="+- 0 9762 6935"/>
                <a:gd name="T139" fmla="*/ 9762 h 3250"/>
                <a:gd name="T140" fmla="+- 0 4696 986"/>
                <a:gd name="T141" fmla="*/ T140 w 3710"/>
                <a:gd name="T142" fmla="+- 0 7359 6935"/>
                <a:gd name="T143" fmla="*/ 7359 h 3250"/>
                <a:gd name="T144" fmla="+- 0 4690 986"/>
                <a:gd name="T145" fmla="*/ T144 w 3710"/>
                <a:gd name="T146" fmla="+- 0 7290 6935"/>
                <a:gd name="T147" fmla="*/ 7290 h 3250"/>
                <a:gd name="T148" fmla="+- 0 4674 986"/>
                <a:gd name="T149" fmla="*/ T148 w 3710"/>
                <a:gd name="T150" fmla="+- 0 7225 6935"/>
                <a:gd name="T151" fmla="*/ 7225 h 3250"/>
                <a:gd name="T152" fmla="+- 0 4649 986"/>
                <a:gd name="T153" fmla="*/ T152 w 3710"/>
                <a:gd name="T154" fmla="+- 0 7164 6935"/>
                <a:gd name="T155" fmla="*/ 7164 h 3250"/>
                <a:gd name="T156" fmla="+- 0 4614 986"/>
                <a:gd name="T157" fmla="*/ T156 w 3710"/>
                <a:gd name="T158" fmla="+- 0 7109 6935"/>
                <a:gd name="T159" fmla="*/ 7109 h 3250"/>
                <a:gd name="T160" fmla="+- 0 4572 986"/>
                <a:gd name="T161" fmla="*/ T160 w 3710"/>
                <a:gd name="T162" fmla="+- 0 7059 6935"/>
                <a:gd name="T163" fmla="*/ 7059 h 3250"/>
                <a:gd name="T164" fmla="+- 0 4523 986"/>
                <a:gd name="T165" fmla="*/ T164 w 3710"/>
                <a:gd name="T166" fmla="+- 0 7017 6935"/>
                <a:gd name="T167" fmla="*/ 7017 h 3250"/>
                <a:gd name="T168" fmla="+- 0 4467 986"/>
                <a:gd name="T169" fmla="*/ T168 w 3710"/>
                <a:gd name="T170" fmla="+- 0 6982 6935"/>
                <a:gd name="T171" fmla="*/ 6982 h 3250"/>
                <a:gd name="T172" fmla="+- 0 4406 986"/>
                <a:gd name="T173" fmla="*/ T172 w 3710"/>
                <a:gd name="T174" fmla="+- 0 6957 6935"/>
                <a:gd name="T175" fmla="*/ 6957 h 3250"/>
                <a:gd name="T176" fmla="+- 0 4341 986"/>
                <a:gd name="T177" fmla="*/ T176 w 3710"/>
                <a:gd name="T178" fmla="+- 0 6941 6935"/>
                <a:gd name="T179" fmla="*/ 6941 h 3250"/>
                <a:gd name="T180" fmla="+- 0 4272 986"/>
                <a:gd name="T181" fmla="*/ T180 w 3710"/>
                <a:gd name="T182" fmla="+- 0 6935 6935"/>
                <a:gd name="T183" fmla="*/ 6935 h 32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</a:cxnLst>
              <a:rect l="0" t="0" r="r" b="b"/>
              <a:pathLst>
                <a:path w="3710" h="3250">
                  <a:moveTo>
                    <a:pt x="3286" y="0"/>
                  </a:moveTo>
                  <a:lnTo>
                    <a:pt x="424" y="0"/>
                  </a:lnTo>
                  <a:lnTo>
                    <a:pt x="389" y="2"/>
                  </a:lnTo>
                  <a:lnTo>
                    <a:pt x="322" y="13"/>
                  </a:lnTo>
                  <a:lnTo>
                    <a:pt x="259" y="33"/>
                  </a:lnTo>
                  <a:lnTo>
                    <a:pt x="200" y="64"/>
                  </a:lnTo>
                  <a:lnTo>
                    <a:pt x="148" y="102"/>
                  </a:lnTo>
                  <a:lnTo>
                    <a:pt x="102" y="148"/>
                  </a:lnTo>
                  <a:lnTo>
                    <a:pt x="63" y="201"/>
                  </a:lnTo>
                  <a:lnTo>
                    <a:pt x="33" y="259"/>
                  </a:lnTo>
                  <a:lnTo>
                    <a:pt x="12" y="322"/>
                  </a:lnTo>
                  <a:lnTo>
                    <a:pt x="1" y="389"/>
                  </a:lnTo>
                  <a:lnTo>
                    <a:pt x="0" y="424"/>
                  </a:lnTo>
                  <a:lnTo>
                    <a:pt x="0" y="2827"/>
                  </a:lnTo>
                  <a:lnTo>
                    <a:pt x="6" y="2895"/>
                  </a:lnTo>
                  <a:lnTo>
                    <a:pt x="22" y="2960"/>
                  </a:lnTo>
                  <a:lnTo>
                    <a:pt x="47" y="3021"/>
                  </a:lnTo>
                  <a:lnTo>
                    <a:pt x="82" y="3077"/>
                  </a:lnTo>
                  <a:lnTo>
                    <a:pt x="124" y="3126"/>
                  </a:lnTo>
                  <a:lnTo>
                    <a:pt x="173" y="3168"/>
                  </a:lnTo>
                  <a:lnTo>
                    <a:pt x="229" y="3203"/>
                  </a:lnTo>
                  <a:lnTo>
                    <a:pt x="290" y="3229"/>
                  </a:lnTo>
                  <a:lnTo>
                    <a:pt x="355" y="3245"/>
                  </a:lnTo>
                  <a:lnTo>
                    <a:pt x="424" y="3250"/>
                  </a:lnTo>
                  <a:lnTo>
                    <a:pt x="3286" y="3250"/>
                  </a:lnTo>
                  <a:lnTo>
                    <a:pt x="3355" y="3245"/>
                  </a:lnTo>
                  <a:lnTo>
                    <a:pt x="3420" y="3229"/>
                  </a:lnTo>
                  <a:lnTo>
                    <a:pt x="3481" y="3203"/>
                  </a:lnTo>
                  <a:lnTo>
                    <a:pt x="3537" y="3168"/>
                  </a:lnTo>
                  <a:lnTo>
                    <a:pt x="3586" y="3126"/>
                  </a:lnTo>
                  <a:lnTo>
                    <a:pt x="3628" y="3077"/>
                  </a:lnTo>
                  <a:lnTo>
                    <a:pt x="3663" y="3021"/>
                  </a:lnTo>
                  <a:lnTo>
                    <a:pt x="3688" y="2960"/>
                  </a:lnTo>
                  <a:lnTo>
                    <a:pt x="3704" y="2895"/>
                  </a:lnTo>
                  <a:lnTo>
                    <a:pt x="3710" y="2827"/>
                  </a:lnTo>
                  <a:lnTo>
                    <a:pt x="3710" y="424"/>
                  </a:lnTo>
                  <a:lnTo>
                    <a:pt x="3704" y="355"/>
                  </a:lnTo>
                  <a:lnTo>
                    <a:pt x="3688" y="290"/>
                  </a:lnTo>
                  <a:lnTo>
                    <a:pt x="3663" y="229"/>
                  </a:lnTo>
                  <a:lnTo>
                    <a:pt x="3628" y="174"/>
                  </a:lnTo>
                  <a:lnTo>
                    <a:pt x="3586" y="124"/>
                  </a:lnTo>
                  <a:lnTo>
                    <a:pt x="3537" y="82"/>
                  </a:lnTo>
                  <a:lnTo>
                    <a:pt x="3481" y="47"/>
                  </a:lnTo>
                  <a:lnTo>
                    <a:pt x="3420" y="22"/>
                  </a:lnTo>
                  <a:lnTo>
                    <a:pt x="3355" y="6"/>
                  </a:lnTo>
                  <a:lnTo>
                    <a:pt x="3286" y="0"/>
                  </a:lnTo>
                  <a:close/>
                </a:path>
              </a:pathLst>
            </a:custGeom>
            <a:solidFill>
              <a:srgbClr val="A0A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6C89791-137E-5DB5-B2E3-F855C0025FD5}"/>
              </a:ext>
            </a:extLst>
          </p:cNvPr>
          <p:cNvSpPr txBox="1"/>
          <p:nvPr/>
        </p:nvSpPr>
        <p:spPr>
          <a:xfrm>
            <a:off x="2203373" y="1410159"/>
            <a:ext cx="64072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Thank You</a:t>
            </a:r>
          </a:p>
          <a:p>
            <a:pPr algn="ctr"/>
            <a:r>
              <a:rPr lang="en-US" dirty="0"/>
              <a:t>For More Information: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Izak C Holtzhausen</a:t>
            </a:r>
          </a:p>
          <a:p>
            <a:pPr algn="ctr"/>
            <a:r>
              <a:rPr lang="en-US" dirty="0"/>
              <a:t>Niassa Macadamia Limitada</a:t>
            </a:r>
          </a:p>
          <a:p>
            <a:pPr algn="ctr"/>
            <a:r>
              <a:rPr lang="en-US" dirty="0"/>
              <a:t>Lichinga</a:t>
            </a:r>
          </a:p>
          <a:p>
            <a:pPr algn="ctr"/>
            <a:r>
              <a:rPr lang="en-US" dirty="0">
                <a:hlinkClick r:id="rId2"/>
              </a:rPr>
              <a:t>izak@smops.co.mz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+258 843033780</a:t>
            </a:r>
            <a:endParaRPr lang="en-GB" dirty="0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FB896580-71E2-AFA9-1F6B-2440DFB17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829" y="4402306"/>
            <a:ext cx="3560313" cy="68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128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21283</TotalTime>
  <Words>596</Words>
  <Application>Microsoft Office PowerPoint</Application>
  <PresentationFormat>Widescreen</PresentationFormat>
  <Paragraphs>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Office Theme</vt:lpstr>
      <vt:lpstr>PowerPoint Presentation</vt:lpstr>
      <vt:lpstr> </vt:lpstr>
      <vt:lpstr>What is Macadamia</vt:lpstr>
      <vt:lpstr>About Us</vt:lpstr>
      <vt:lpstr>About Us</vt:lpstr>
      <vt:lpstr>Market</vt:lpstr>
      <vt:lpstr>Risks are minimized by the following Factors</vt:lpstr>
      <vt:lpstr>Winners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Upgrading Plan para os centros de investigação</dc:title>
  <dc:creator>IAM - Uaciquete</dc:creator>
  <cp:lastModifiedBy>vanessa</cp:lastModifiedBy>
  <cp:revision>699</cp:revision>
  <dcterms:created xsi:type="dcterms:W3CDTF">2021-09-26T07:56:45Z</dcterms:created>
  <dcterms:modified xsi:type="dcterms:W3CDTF">2024-07-23T19:54:22Z</dcterms:modified>
</cp:coreProperties>
</file>