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654" r:id="rId6"/>
    <p:sldId id="479" r:id="rId7"/>
    <p:sldId id="480" r:id="rId8"/>
    <p:sldId id="275" r:id="rId9"/>
    <p:sldId id="645" r:id="rId10"/>
    <p:sldId id="644" r:id="rId11"/>
    <p:sldId id="648" r:id="rId12"/>
    <p:sldId id="646" r:id="rId13"/>
    <p:sldId id="652" r:id="rId14"/>
    <p:sldId id="653" r:id="rId15"/>
    <p:sldId id="280" r:id="rId16"/>
    <p:sldId id="647" r:id="rId17"/>
    <p:sldId id="650" r:id="rId18"/>
    <p:sldId id="649" r:id="rId19"/>
    <p:sldId id="651" r:id="rId20"/>
    <p:sldId id="65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8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7"/>
    <p:restoredTop sz="94691"/>
  </p:normalViewPr>
  <p:slideViewPr>
    <p:cSldViewPr snapToGrid="0" snapToObjects="1">
      <p:cViewPr varScale="1">
        <p:scale>
          <a:sx n="102" d="100"/>
          <a:sy n="102" d="100"/>
        </p:scale>
        <p:origin x="20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0070191\AppData\Local\Microsoft\Windows\INetCache\Content.Outlook\AJS0AJIA\Book2%20(002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0070191\AppData\Local\Microsoft\Windows\INetCache\Content.Outlook\AJS0AJIA\Copy%20of%20FSI%202013-2024%20Sistema%20Banc&#225;rio%20-%20Mar&#231;o%20de%20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gmap004\dsp_users\20230006\Application%20Data\Microsoft\Excel\Participa&#231;&#227;o%20de%20capital%20no%20sistema%20financeiro%20nacional%20(version%201)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sng" strike="noStrike" kern="1200" spc="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740573277535514E-2"/>
          <c:y val="6.2783031331689595E-2"/>
          <c:w val="0.90825942672246451"/>
          <c:h val="0.88860449065238178"/>
        </c:manualLayout>
      </c:layout>
      <c:lineChart>
        <c:grouping val="standard"/>
        <c:varyColors val="0"/>
        <c:ser>
          <c:idx val="0"/>
          <c:order val="0"/>
          <c:tx>
            <c:strRef>
              <c:f>PIB!$D$4</c:f>
              <c:strCache>
                <c:ptCount val="1"/>
                <c:pt idx="0">
                  <c:v>Taxa de Crescimento do PIB Real </c:v>
                </c:pt>
              </c:strCache>
            </c:strRef>
          </c:tx>
          <c:spPr>
            <a:ln w="349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PIB!$C$5:$C$14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PIB!$D$5:$D$14</c:f>
              <c:numCache>
                <c:formatCode>0.0%</c:formatCode>
                <c:ptCount val="10"/>
                <c:pt idx="0">
                  <c:v>7.3985074410846133E-2</c:v>
                </c:pt>
                <c:pt idx="1">
                  <c:v>6.7232895402625364E-2</c:v>
                </c:pt>
                <c:pt idx="2">
                  <c:v>3.8242063698648215E-2</c:v>
                </c:pt>
                <c:pt idx="3">
                  <c:v>3.7413190418151124E-2</c:v>
                </c:pt>
                <c:pt idx="4">
                  <c:v>3.4281727709337961E-2</c:v>
                </c:pt>
                <c:pt idx="5" formatCode="0.00%">
                  <c:v>1.7999999999999999E-2</c:v>
                </c:pt>
                <c:pt idx="6" formatCode="0.00%">
                  <c:v>-1.2E-2</c:v>
                </c:pt>
                <c:pt idx="7" formatCode="0.00%">
                  <c:v>2.3800000000000002E-2</c:v>
                </c:pt>
                <c:pt idx="8" formatCode="0.00%">
                  <c:v>4.1599999999999998E-2</c:v>
                </c:pt>
                <c:pt idx="9" formatCode="0.00%">
                  <c:v>5.0099999999999999E-2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1C-432A-BA31-2CCCF30E2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956895"/>
        <c:axId val="248890063"/>
      </c:lineChart>
      <c:catAx>
        <c:axId val="186956895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8890063"/>
        <c:crosses val="autoZero"/>
        <c:auto val="1"/>
        <c:lblAlgn val="ctr"/>
        <c:lblOffset val="100"/>
        <c:noMultiLvlLbl val="0"/>
      </c:catAx>
      <c:valAx>
        <c:axId val="248890063"/>
        <c:scaling>
          <c:orientation val="minMax"/>
        </c:scaling>
        <c:delete val="0"/>
        <c:axPos val="l"/>
        <c:numFmt formatCode="0.0%" sourceLinked="1"/>
        <c:majorTickMark val="cross"/>
        <c:minorTickMark val="none"/>
        <c:tickLblPos val="nextTo"/>
        <c:spPr>
          <a:noFill/>
          <a:ln w="15875"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695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sng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Inflação</a:t>
            </a:r>
            <a:r>
              <a:rPr lang="en-US" sz="1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</a:p>
        </c:rich>
      </c:tx>
      <c:layout>
        <c:manualLayout>
          <c:xMode val="edge"/>
          <c:yMode val="edge"/>
          <c:x val="0.53918222324806397"/>
          <c:y val="3.71766781707094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sng" strike="noStrike" kern="1200" spc="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284637947092601E-2"/>
          <c:y val="8.0912853182136438E-2"/>
          <c:w val="0.90771530672090417"/>
          <c:h val="0.78175096328742344"/>
        </c:manualLayout>
      </c:layout>
      <c:lineChart>
        <c:grouping val="standard"/>
        <c:varyColors val="0"/>
        <c:ser>
          <c:idx val="0"/>
          <c:order val="0"/>
          <c:tx>
            <c:strRef>
              <c:f>Inflação!$C$3</c:f>
              <c:strCache>
                <c:ptCount val="1"/>
                <c:pt idx="0">
                  <c:v>Inflação</c:v>
                </c:pt>
              </c:strCache>
            </c:strRef>
          </c:tx>
          <c:spPr>
            <a:ln w="349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Inflação!$B$4:$B$126</c:f>
              <c:numCache>
                <c:formatCode>[$-816]mmm/yy;@</c:formatCode>
                <c:ptCount val="123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44744</c:v>
                </c:pt>
                <c:pt idx="103">
                  <c:v>44775</c:v>
                </c:pt>
                <c:pt idx="104">
                  <c:v>44806</c:v>
                </c:pt>
                <c:pt idx="105">
                  <c:v>44836</c:v>
                </c:pt>
                <c:pt idx="106">
                  <c:v>44867</c:v>
                </c:pt>
                <c:pt idx="107">
                  <c:v>44897</c:v>
                </c:pt>
                <c:pt idx="108">
                  <c:v>44928</c:v>
                </c:pt>
                <c:pt idx="109">
                  <c:v>44959</c:v>
                </c:pt>
                <c:pt idx="110">
                  <c:v>44987</c:v>
                </c:pt>
                <c:pt idx="111">
                  <c:v>45018</c:v>
                </c:pt>
                <c:pt idx="112">
                  <c:v>45048</c:v>
                </c:pt>
                <c:pt idx="113">
                  <c:v>45079</c:v>
                </c:pt>
                <c:pt idx="114">
                  <c:v>45109</c:v>
                </c:pt>
                <c:pt idx="115">
                  <c:v>45140</c:v>
                </c:pt>
                <c:pt idx="116">
                  <c:v>45172</c:v>
                </c:pt>
                <c:pt idx="117">
                  <c:v>45201</c:v>
                </c:pt>
                <c:pt idx="118">
                  <c:v>45233</c:v>
                </c:pt>
                <c:pt idx="119">
                  <c:v>45265</c:v>
                </c:pt>
                <c:pt idx="120">
                  <c:v>45297</c:v>
                </c:pt>
                <c:pt idx="121">
                  <c:v>45329</c:v>
                </c:pt>
                <c:pt idx="122">
                  <c:v>45361</c:v>
                </c:pt>
              </c:numCache>
            </c:numRef>
          </c:cat>
          <c:val>
            <c:numRef>
              <c:f>Inflação!$C$4:$C$126</c:f>
              <c:numCache>
                <c:formatCode>0.0</c:formatCode>
                <c:ptCount val="123"/>
                <c:pt idx="0">
                  <c:v>3.1678382059547205</c:v>
                </c:pt>
                <c:pt idx="1">
                  <c:v>2.3777238482920904</c:v>
                </c:pt>
                <c:pt idx="2">
                  <c:v>3.000244580748257</c:v>
                </c:pt>
                <c:pt idx="3">
                  <c:v>2.8604903550544902</c:v>
                </c:pt>
                <c:pt idx="4">
                  <c:v>2.9081080899550971</c:v>
                </c:pt>
                <c:pt idx="5">
                  <c:v>2.7578552294083902</c:v>
                </c:pt>
                <c:pt idx="6">
                  <c:v>2.949719358049685</c:v>
                </c:pt>
                <c:pt idx="7">
                  <c:v>2.6446280393438881</c:v>
                </c:pt>
                <c:pt idx="8">
                  <c:v>2.2287730938868044</c:v>
                </c:pt>
                <c:pt idx="9">
                  <c:v>2.1241230472633266</c:v>
                </c:pt>
                <c:pt idx="10">
                  <c:v>1.7924059848933638</c:v>
                </c:pt>
                <c:pt idx="11">
                  <c:v>1.9340301091275158</c:v>
                </c:pt>
                <c:pt idx="12">
                  <c:v>2.7903536388071082</c:v>
                </c:pt>
                <c:pt idx="13">
                  <c:v>3.9874932582591116</c:v>
                </c:pt>
                <c:pt idx="14">
                  <c:v>3.1101794575798758</c:v>
                </c:pt>
                <c:pt idx="15">
                  <c:v>1.9754305663570282</c:v>
                </c:pt>
                <c:pt idx="16">
                  <c:v>1.289902918327579</c:v>
                </c:pt>
                <c:pt idx="17">
                  <c:v>1.3634253229861004</c:v>
                </c:pt>
                <c:pt idx="18">
                  <c:v>1.5097169111937925</c:v>
                </c:pt>
                <c:pt idx="19">
                  <c:v>2.2813331517446578</c:v>
                </c:pt>
                <c:pt idx="20">
                  <c:v>2.7239615525382677</c:v>
                </c:pt>
                <c:pt idx="21">
                  <c:v>4.737113819440375</c:v>
                </c:pt>
                <c:pt idx="22">
                  <c:v>6.2820956119984839</c:v>
                </c:pt>
                <c:pt idx="23">
                  <c:v>10.546145515490068</c:v>
                </c:pt>
                <c:pt idx="24">
                  <c:v>13.749579623583298</c:v>
                </c:pt>
                <c:pt idx="25">
                  <c:v>13.103185541632921</c:v>
                </c:pt>
                <c:pt idx="26">
                  <c:v>13.349619938222212</c:v>
                </c:pt>
                <c:pt idx="27">
                  <c:v>16.068586819657082</c:v>
                </c:pt>
                <c:pt idx="28">
                  <c:v>17.650040218809227</c:v>
                </c:pt>
                <c:pt idx="29">
                  <c:v>19.084318801811229</c:v>
                </c:pt>
                <c:pt idx="30">
                  <c:v>20.350278036425728</c:v>
                </c:pt>
                <c:pt idx="31">
                  <c:v>22.222449130711432</c:v>
                </c:pt>
                <c:pt idx="32">
                  <c:v>25.904005597029567</c:v>
                </c:pt>
                <c:pt idx="33">
                  <c:v>26.327297540773031</c:v>
                </c:pt>
                <c:pt idx="34">
                  <c:v>26.343841857438257</c:v>
                </c:pt>
                <c:pt idx="35">
                  <c:v>23.672472563117086</c:v>
                </c:pt>
                <c:pt idx="36">
                  <c:v>20.563139931740682</c:v>
                </c:pt>
                <c:pt idx="37">
                  <c:v>20.880861850443665</c:v>
                </c:pt>
                <c:pt idx="38">
                  <c:v>21.571518854013092</c:v>
                </c:pt>
                <c:pt idx="39">
                  <c:v>21.265323083316034</c:v>
                </c:pt>
                <c:pt idx="40">
                  <c:v>20.445365095805279</c:v>
                </c:pt>
                <c:pt idx="41">
                  <c:v>18.102384868421019</c:v>
                </c:pt>
                <c:pt idx="42">
                  <c:v>16.167056193476228</c:v>
                </c:pt>
                <c:pt idx="43">
                  <c:v>14.128806789815229</c:v>
                </c:pt>
                <c:pt idx="44">
                  <c:v>10.759860788863085</c:v>
                </c:pt>
                <c:pt idx="45">
                  <c:v>8.3522083805209313</c:v>
                </c:pt>
                <c:pt idx="46">
                  <c:v>7.1534469977761139</c:v>
                </c:pt>
                <c:pt idx="47">
                  <c:v>5.6479305982287897</c:v>
                </c:pt>
                <c:pt idx="48">
                  <c:v>3.8393489030431605</c:v>
                </c:pt>
                <c:pt idx="49">
                  <c:v>2.9270423765836551</c:v>
                </c:pt>
                <c:pt idx="50">
                  <c:v>3.0497314156991973</c:v>
                </c:pt>
                <c:pt idx="51">
                  <c:v>2.3301636254604796</c:v>
                </c:pt>
                <c:pt idx="52">
                  <c:v>3.2590936451973862</c:v>
                </c:pt>
                <c:pt idx="53">
                  <c:v>4.3955087474976562</c:v>
                </c:pt>
                <c:pt idx="54">
                  <c:v>4.7323303009098039</c:v>
                </c:pt>
                <c:pt idx="55">
                  <c:v>5.0218722659668202</c:v>
                </c:pt>
                <c:pt idx="56">
                  <c:v>4.8878414942830517</c:v>
                </c:pt>
                <c:pt idx="57">
                  <c:v>4.7469732601690628</c:v>
                </c:pt>
                <c:pt idx="58">
                  <c:v>4.2731391525761664</c:v>
                </c:pt>
                <c:pt idx="59">
                  <c:v>3.5240783508682538</c:v>
                </c:pt>
                <c:pt idx="60">
                  <c:v>3.7825864712898838</c:v>
                </c:pt>
                <c:pt idx="61">
                  <c:v>3.7181663837012602</c:v>
                </c:pt>
                <c:pt idx="62">
                  <c:v>3.4134857911552574</c:v>
                </c:pt>
                <c:pt idx="63">
                  <c:v>3.2733361239012604</c:v>
                </c:pt>
                <c:pt idx="64">
                  <c:v>2.4150566289141029</c:v>
                </c:pt>
                <c:pt idx="65">
                  <c:v>2.3011505752877026</c:v>
                </c:pt>
                <c:pt idx="66">
                  <c:v>2.1632005345360916</c:v>
                </c:pt>
                <c:pt idx="67">
                  <c:v>2.0159946684438879</c:v>
                </c:pt>
                <c:pt idx="68">
                  <c:v>2.005492219355931</c:v>
                </c:pt>
                <c:pt idx="69">
                  <c:v>2.2451355396641004</c:v>
                </c:pt>
                <c:pt idx="70">
                  <c:v>2.5779601047530853</c:v>
                </c:pt>
                <c:pt idx="71">
                  <c:v>3.5032636536396433</c:v>
                </c:pt>
                <c:pt idx="72">
                  <c:v>3.4805450664916027</c:v>
                </c:pt>
                <c:pt idx="73">
                  <c:v>3.5521361925028971</c:v>
                </c:pt>
                <c:pt idx="74">
                  <c:v>3.0894308943089976</c:v>
                </c:pt>
                <c:pt idx="75">
                  <c:v>3.3236057068742442</c:v>
                </c:pt>
                <c:pt idx="76">
                  <c:v>3.0248820946495947</c:v>
                </c:pt>
                <c:pt idx="77">
                  <c:v>2.6894865525672884</c:v>
                </c:pt>
                <c:pt idx="78">
                  <c:v>2.8041203400916093</c:v>
                </c:pt>
                <c:pt idx="79">
                  <c:v>2.7519189939572364</c:v>
                </c:pt>
                <c:pt idx="80">
                  <c:v>2.9776472507750507</c:v>
                </c:pt>
                <c:pt idx="81">
                  <c:v>3.204294079375436</c:v>
                </c:pt>
                <c:pt idx="82">
                  <c:v>3.2743148193063787</c:v>
                </c:pt>
                <c:pt idx="83">
                  <c:v>3.5203959447593469</c:v>
                </c:pt>
                <c:pt idx="84">
                  <c:v>4.0853561795970439</c:v>
                </c:pt>
                <c:pt idx="85">
                  <c:v>5.0980082200442922</c:v>
                </c:pt>
                <c:pt idx="86">
                  <c:v>5.7649842271293661</c:v>
                </c:pt>
                <c:pt idx="87">
                  <c:v>5.1859406872744485</c:v>
                </c:pt>
                <c:pt idx="88">
                  <c:v>5.493291239147613</c:v>
                </c:pt>
                <c:pt idx="89">
                  <c:v>5.523809523809553</c:v>
                </c:pt>
                <c:pt idx="90">
                  <c:v>5.4791252485089537</c:v>
                </c:pt>
                <c:pt idx="91">
                  <c:v>5.6107446554875873</c:v>
                </c:pt>
                <c:pt idx="92">
                  <c:v>6.0445219044601428</c:v>
                </c:pt>
                <c:pt idx="93">
                  <c:v>6.4223798266351606</c:v>
                </c:pt>
                <c:pt idx="94">
                  <c:v>6.7715672459683462</c:v>
                </c:pt>
                <c:pt idx="95">
                  <c:v>6.7396668723010089</c:v>
                </c:pt>
                <c:pt idx="96">
                  <c:v>7.7966618397987686</c:v>
                </c:pt>
                <c:pt idx="97">
                  <c:v>6.836128450026302</c:v>
                </c:pt>
                <c:pt idx="98">
                  <c:v>6.6661695622995731</c:v>
                </c:pt>
                <c:pt idx="99">
                  <c:v>7.8988588051017938</c:v>
                </c:pt>
                <c:pt idx="100">
                  <c:v>9.3146790363608964</c:v>
                </c:pt>
                <c:pt idx="101">
                  <c:v>10.807761732851962</c:v>
                </c:pt>
                <c:pt idx="102">
                  <c:v>11.768697225572989</c:v>
                </c:pt>
                <c:pt idx="103">
                  <c:v>12.100233275641493</c:v>
                </c:pt>
                <c:pt idx="104">
                  <c:v>12.005079934259676</c:v>
                </c:pt>
                <c:pt idx="105">
                  <c:v>11.084783413550547</c:v>
                </c:pt>
                <c:pt idx="106">
                  <c:v>10.616614121269929</c:v>
                </c:pt>
                <c:pt idx="107">
                  <c:v>10.287530703655579</c:v>
                </c:pt>
                <c:pt idx="108">
                  <c:v>8.4558823529411917</c:v>
                </c:pt>
                <c:pt idx="109">
                  <c:v>9.0454737434886745</c:v>
                </c:pt>
                <c:pt idx="110">
                  <c:v>9.332401258301303</c:v>
                </c:pt>
                <c:pt idx="111">
                  <c:v>8.3920918014655186</c:v>
                </c:pt>
                <c:pt idx="112">
                  <c:v>7.0631715830538733</c:v>
                </c:pt>
                <c:pt idx="113">
                  <c:v>5.8440236204438945</c:v>
                </c:pt>
                <c:pt idx="114">
                  <c:v>4.890387858347367</c:v>
                </c:pt>
                <c:pt idx="115">
                  <c:v>4.2156138819896549</c:v>
                </c:pt>
                <c:pt idx="116">
                  <c:v>3.91</c:v>
                </c:pt>
                <c:pt idx="117">
                  <c:v>4.16</c:v>
                </c:pt>
                <c:pt idx="118">
                  <c:v>5.36</c:v>
                </c:pt>
                <c:pt idx="119">
                  <c:v>5.3</c:v>
                </c:pt>
                <c:pt idx="120">
                  <c:v>4.1900000000000004</c:v>
                </c:pt>
                <c:pt idx="121">
                  <c:v>4</c:v>
                </c:pt>
                <c:pt idx="122">
                  <c:v>3.03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D0-4FB2-B132-EEFC217034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7369679"/>
        <c:axId val="1449480815"/>
      </c:lineChart>
      <c:dateAx>
        <c:axId val="287369679"/>
        <c:scaling>
          <c:orientation val="minMax"/>
        </c:scaling>
        <c:delete val="0"/>
        <c:axPos val="b"/>
        <c:numFmt formatCode="[$-816]mmm/yy;@" sourceLinked="1"/>
        <c:majorTickMark val="cross"/>
        <c:minorTickMark val="none"/>
        <c:tickLblPos val="nextTo"/>
        <c:spPr>
          <a:noFill/>
          <a:ln w="1587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49480815"/>
        <c:crosses val="autoZero"/>
        <c:auto val="1"/>
        <c:lblOffset val="100"/>
        <c:baseTimeUnit val="months"/>
      </c:dateAx>
      <c:valAx>
        <c:axId val="1449480815"/>
        <c:scaling>
          <c:orientation val="minMax"/>
        </c:scaling>
        <c:delete val="0"/>
        <c:axPos val="l"/>
        <c:numFmt formatCode="0.0" sourceLinked="1"/>
        <c:majorTickMark val="cross"/>
        <c:minorTickMark val="none"/>
        <c:tickLblPos val="nextTo"/>
        <c:spPr>
          <a:noFill/>
          <a:ln w="15875"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7369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341967876174E-2"/>
          <c:y val="4.0998950696578704E-2"/>
          <c:w val="0.83333470518443808"/>
          <c:h val="0.874586232500957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CC/PIB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Sheet1!$C$4:$C$13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Sheet1!$D$4:$D$13</c:f>
              <c:numCache>
                <c:formatCode>0.0%</c:formatCode>
                <c:ptCount val="10"/>
                <c:pt idx="0">
                  <c:v>-0.32030846191446311</c:v>
                </c:pt>
                <c:pt idx="1">
                  <c:v>-0.35250423980646894</c:v>
                </c:pt>
                <c:pt idx="2">
                  <c:v>-0.3162090347790445</c:v>
                </c:pt>
                <c:pt idx="3">
                  <c:v>-0.19499798530372334</c:v>
                </c:pt>
                <c:pt idx="4">
                  <c:v>-0.2995723318680979</c:v>
                </c:pt>
                <c:pt idx="5">
                  <c:v>-0.19436772448231598</c:v>
                </c:pt>
                <c:pt idx="6">
                  <c:v>-0.27638018668198067</c:v>
                </c:pt>
                <c:pt idx="7">
                  <c:v>-0.23786931631243008</c:v>
                </c:pt>
                <c:pt idx="8">
                  <c:v>-0.34677609586728719</c:v>
                </c:pt>
                <c:pt idx="9">
                  <c:v>-0.10485922035813801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FF-4D60-8AF6-5270A9657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987135"/>
        <c:axId val="187009247"/>
      </c:barChart>
      <c:lineChart>
        <c:grouping val="standard"/>
        <c:varyColors val="0"/>
        <c:ser>
          <c:idx val="1"/>
          <c:order val="1"/>
          <c:tx>
            <c:strRef>
              <c:f>Sheet1!$E$3</c:f>
              <c:strCache>
                <c:ptCount val="1"/>
                <c:pt idx="0">
                  <c:v>IDE/PIB</c:v>
                </c:pt>
              </c:strCache>
            </c:strRef>
          </c:tx>
          <c:spPr>
            <a:ln w="412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Sheet1!$C$4:$C$13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Sheet1!$E$4:$E$13</c:f>
              <c:numCache>
                <c:formatCode>0%</c:formatCode>
                <c:ptCount val="10"/>
                <c:pt idx="0">
                  <c:v>0.27083757556305649</c:v>
                </c:pt>
                <c:pt idx="1">
                  <c:v>0.23826058578737938</c:v>
                </c:pt>
                <c:pt idx="2">
                  <c:v>0.25433444821062806</c:v>
                </c:pt>
                <c:pt idx="3">
                  <c:v>0.17294207560490832</c:v>
                </c:pt>
                <c:pt idx="4">
                  <c:v>0.17919999919868079</c:v>
                </c:pt>
                <c:pt idx="5">
                  <c:v>0.14223191980167799</c:v>
                </c:pt>
                <c:pt idx="6">
                  <c:v>0.16692727231924237</c:v>
                </c:pt>
                <c:pt idx="7">
                  <c:v>0.33601157824115691</c:v>
                </c:pt>
                <c:pt idx="8">
                  <c:v>0.10731171375530799</c:v>
                </c:pt>
                <c:pt idx="9">
                  <c:v>0.11974502019870205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FF-4D60-8AF6-5270A9657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987135"/>
        <c:axId val="187009247"/>
      </c:lineChart>
      <c:lineChart>
        <c:grouping val="standard"/>
        <c:varyColors val="0"/>
        <c:ser>
          <c:idx val="2"/>
          <c:order val="2"/>
          <c:tx>
            <c:strRef>
              <c:f>Sheet1!$F$3</c:f>
              <c:strCache>
                <c:ptCount val="1"/>
                <c:pt idx="0">
                  <c:v>ITCER (Eixo Dtº)</c:v>
                </c:pt>
              </c:strCache>
            </c:strRef>
          </c:tx>
          <c:spPr>
            <a:ln w="412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Sheet1!$C$4:$C$13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Sheet1!$F$4:$F$13</c:f>
              <c:numCache>
                <c:formatCode>0.00</c:formatCode>
                <c:ptCount val="10"/>
                <c:pt idx="0">
                  <c:v>0.36590293367153581</c:v>
                </c:pt>
                <c:pt idx="1">
                  <c:v>12.050524964432107</c:v>
                </c:pt>
                <c:pt idx="2">
                  <c:v>24.357097154164475</c:v>
                </c:pt>
                <c:pt idx="3">
                  <c:v>-9.4479804037498223</c:v>
                </c:pt>
                <c:pt idx="4">
                  <c:v>-5.0404665231903456</c:v>
                </c:pt>
                <c:pt idx="5">
                  <c:v>-1.196408959480455</c:v>
                </c:pt>
                <c:pt idx="6">
                  <c:v>22.312586946313107</c:v>
                </c:pt>
                <c:pt idx="7">
                  <c:v>-21.280957612660867</c:v>
                </c:pt>
                <c:pt idx="8">
                  <c:v>-8.2924896854154042</c:v>
                </c:pt>
                <c:pt idx="9">
                  <c:v>-3.8370791763499446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FF-4D60-8AF6-5270A96571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374959"/>
        <c:axId val="233768111"/>
      </c:lineChart>
      <c:catAx>
        <c:axId val="186987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7009247"/>
        <c:crosses val="autoZero"/>
        <c:auto val="1"/>
        <c:lblAlgn val="ctr"/>
        <c:lblOffset val="100"/>
        <c:noMultiLvlLbl val="0"/>
      </c:catAx>
      <c:valAx>
        <c:axId val="18700924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 do PIB</a:t>
                </a:r>
              </a:p>
            </c:rich>
          </c:tx>
          <c:layout>
            <c:manualLayout>
              <c:xMode val="edge"/>
              <c:yMode val="edge"/>
              <c:x val="5.3334211318040387E-3"/>
              <c:y val="0.415225260014466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%" sourceLinked="1"/>
        <c:majorTickMark val="cross"/>
        <c:minorTickMark val="none"/>
        <c:tickLblPos val="nextTo"/>
        <c:spPr>
          <a:noFill/>
          <a:ln w="15875"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6987135"/>
        <c:crosses val="autoZero"/>
        <c:crossBetween val="between"/>
      </c:valAx>
      <c:valAx>
        <c:axId val="233768111"/>
        <c:scaling>
          <c:orientation val="minMax"/>
          <c:max val="25"/>
          <c:min val="-2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Variação Anual do ITCER (%)</a:t>
                </a:r>
              </a:p>
            </c:rich>
          </c:tx>
          <c:layout>
            <c:manualLayout>
              <c:xMode val="edge"/>
              <c:yMode val="edge"/>
              <c:x val="0.972047497852773"/>
              <c:y val="6.7025460590048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" sourceLinked="1"/>
        <c:majorTickMark val="cross"/>
        <c:minorTickMark val="none"/>
        <c:tickLblPos val="nextTo"/>
        <c:spPr>
          <a:noFill/>
          <a:ln w="15875"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7374959"/>
        <c:crosses val="max"/>
        <c:crossBetween val="between"/>
        <c:majorUnit val="2"/>
      </c:valAx>
      <c:catAx>
        <c:axId val="2873749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337681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398502812098784"/>
          <c:y val="0.89035251806909999"/>
          <c:w val="0.46136301750353226"/>
          <c:h val="4.11944336750473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'Saude do Sector Financeiro'!$C$2:$C$3</c:f>
              <c:strCache>
                <c:ptCount val="2"/>
                <c:pt idx="1">
                  <c:v>Rácio de Solvabilidade Efectivo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590770574601808E-3"/>
                  <c:y val="-7.5091886604080449E-2"/>
                </c:manualLayout>
              </c:layout>
              <c:numFmt formatCode="0.0%" sourceLinked="0"/>
              <c:spPr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427854610131041E-2"/>
                      <c:h val="6.96758103734239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4E6-4911-AA35-7A933AD74537}"/>
                </c:ext>
              </c:extLst>
            </c:dLbl>
            <c:dLbl>
              <c:idx val="9"/>
              <c:layout>
                <c:manualLayout>
                  <c:x val="1.0795385287300903E-2"/>
                  <c:y val="-2.5563195439686964E-2"/>
                </c:manualLayout>
              </c:layout>
              <c:numFmt formatCode="0.0%" sourceLinked="0"/>
              <c:spPr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rgbClr val="00206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427854610131041E-2"/>
                      <c:h val="9.20436063831500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4E6-4911-AA35-7A933AD7453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'Saude do Sector Financeiro'!$B$4:$B$13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'Saude do Sector Financeiro'!$C$4:$C$13</c:f>
              <c:numCache>
                <c:formatCode>0.00%</c:formatCode>
                <c:ptCount val="10"/>
                <c:pt idx="0">
                  <c:v>0.15137379771308737</c:v>
                </c:pt>
                <c:pt idx="1">
                  <c:v>0.17012352037833808</c:v>
                </c:pt>
                <c:pt idx="2">
                  <c:v>8.8023123869523365E-2</c:v>
                </c:pt>
                <c:pt idx="3">
                  <c:v>0.21527734783766816</c:v>
                </c:pt>
                <c:pt idx="4">
                  <c:v>0.23794065530278558</c:v>
                </c:pt>
                <c:pt idx="5">
                  <c:v>0.28777594654342337</c:v>
                </c:pt>
                <c:pt idx="6">
                  <c:v>0.25888756194597706</c:v>
                </c:pt>
                <c:pt idx="7">
                  <c:v>0.26195677599911527</c:v>
                </c:pt>
                <c:pt idx="8">
                  <c:v>0.26695565302023649</c:v>
                </c:pt>
                <c:pt idx="9">
                  <c:v>0.25681213295596411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DB-4A95-9F4A-D0EA8B270499}"/>
            </c:ext>
          </c:extLst>
        </c:ser>
        <c:ser>
          <c:idx val="1"/>
          <c:order val="1"/>
          <c:tx>
            <c:strRef>
              <c:f>'Saude do Sector Financeiro'!$D$2:$D$3</c:f>
              <c:strCache>
                <c:ptCount val="2"/>
                <c:pt idx="1">
                  <c:v>Rácio Mínilo exigível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'Saude do Sector Financeiro'!$B$4:$B$13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'Saude do Sector Financeiro'!$D$4:$D$13</c:f>
              <c:numCache>
                <c:formatCode>0%</c:formatCode>
                <c:ptCount val="10"/>
                <c:pt idx="0">
                  <c:v>0.12</c:v>
                </c:pt>
                <c:pt idx="1">
                  <c:v>0.12</c:v>
                </c:pt>
                <c:pt idx="2">
                  <c:v>0.12</c:v>
                </c:pt>
                <c:pt idx="3">
                  <c:v>0.12</c:v>
                </c:pt>
                <c:pt idx="4">
                  <c:v>0.12</c:v>
                </c:pt>
                <c:pt idx="5">
                  <c:v>0.12</c:v>
                </c:pt>
                <c:pt idx="6">
                  <c:v>0.12</c:v>
                </c:pt>
                <c:pt idx="7">
                  <c:v>0.12</c:v>
                </c:pt>
                <c:pt idx="8">
                  <c:v>0.12</c:v>
                </c:pt>
                <c:pt idx="9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DB-4A95-9F4A-D0EA8B270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384040751"/>
        <c:axId val="61726687"/>
      </c:barChart>
      <c:catAx>
        <c:axId val="384040751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26687"/>
        <c:crosses val="autoZero"/>
        <c:auto val="1"/>
        <c:lblAlgn val="ctr"/>
        <c:lblOffset val="100"/>
        <c:noMultiLvlLbl val="0"/>
      </c:catAx>
      <c:valAx>
        <c:axId val="61726687"/>
        <c:scaling>
          <c:orientation val="minMax"/>
          <c:max val="0.30000000000000004"/>
        </c:scaling>
        <c:delete val="0"/>
        <c:axPos val="l"/>
        <c:numFmt formatCode="0.00%" sourceLinked="1"/>
        <c:majorTickMark val="cross"/>
        <c:minorTickMark val="none"/>
        <c:tickLblPos val="nextTo"/>
        <c:spPr>
          <a:noFill/>
          <a:ln w="15875"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84040751"/>
        <c:crosses val="autoZero"/>
        <c:crossBetween val="between"/>
        <c:majorUnit val="6.000000000000001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376344301728129E-2"/>
          <c:y val="0.849919888568622"/>
          <c:w val="0.96514992342043593"/>
          <c:h val="0.13741403190824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78112096270343"/>
          <c:y val="4.2966692475192581E-2"/>
          <c:w val="0.86800841060760281"/>
          <c:h val="0.8650860034020769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Sheet1!$J$2</c:f>
              <c:strCache>
                <c:ptCount val="1"/>
                <c:pt idx="0">
                  <c:v>Rácio de Cobertura de Liquidez de Curto Prazo (LG)</c:v>
                </c:pt>
              </c:strCache>
            </c:strRef>
          </c:tx>
          <c:spPr>
            <a:solidFill>
              <a:srgbClr val="002060"/>
            </a:solidFill>
            <a:ln w="34925"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Sheet1!$J$3:$J$12</c:f>
              <c:numCache>
                <c:formatCode>0.0%</c:formatCode>
                <c:ptCount val="10"/>
                <c:pt idx="0">
                  <c:v>0.36751245622956102</c:v>
                </c:pt>
                <c:pt idx="1">
                  <c:v>0.43094937124027</c:v>
                </c:pt>
                <c:pt idx="2">
                  <c:v>0.43783417127382601</c:v>
                </c:pt>
                <c:pt idx="3">
                  <c:v>0.51331612543101801</c:v>
                </c:pt>
                <c:pt idx="4">
                  <c:v>0.56231624530716495</c:v>
                </c:pt>
                <c:pt idx="5">
                  <c:v>0.56127800277862805</c:v>
                </c:pt>
                <c:pt idx="6">
                  <c:v>0.58542317107499398</c:v>
                </c:pt>
                <c:pt idx="7">
                  <c:v>0.68296823684072805</c:v>
                </c:pt>
                <c:pt idx="8">
                  <c:v>0.69789719508619397</c:v>
                </c:pt>
                <c:pt idx="9">
                  <c:v>0.474208586614765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A4-4605-AB08-BD6BE71FF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83859919"/>
        <c:axId val="358918479"/>
      </c:barChart>
      <c:lineChart>
        <c:grouping val="standard"/>
        <c:varyColors val="0"/>
        <c:ser>
          <c:idx val="0"/>
          <c:order val="0"/>
          <c:tx>
            <c:strRef>
              <c:f>Sheet1!$K$2</c:f>
              <c:strCache>
                <c:ptCount val="1"/>
                <c:pt idx="0">
                  <c:v>Mínimo Regulamentar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Sheet1!$I$3:$I$13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 formatCode="mmm\-yy">
                  <c:v>45352</c:v>
                </c:pt>
              </c:numCache>
            </c:numRef>
          </c:cat>
          <c:val>
            <c:numRef>
              <c:f>Sheet1!$K$3:$K$12</c:f>
              <c:numCache>
                <c:formatCode>0%</c:formatCode>
                <c:ptCount val="10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EA4-4605-AB08-BD6BE71FF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859919"/>
        <c:axId val="358918479"/>
      </c:lineChart>
      <c:catAx>
        <c:axId val="83859919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8918479"/>
        <c:crosses val="autoZero"/>
        <c:auto val="1"/>
        <c:lblAlgn val="ctr"/>
        <c:lblOffset val="100"/>
        <c:noMultiLvlLbl val="0"/>
      </c:catAx>
      <c:valAx>
        <c:axId val="358918479"/>
        <c:scaling>
          <c:orientation val="minMax"/>
        </c:scaling>
        <c:delete val="0"/>
        <c:axPos val="l"/>
        <c:numFmt formatCode="0.0%" sourceLinked="1"/>
        <c:majorTickMark val="cross"/>
        <c:minorTickMark val="none"/>
        <c:tickLblPos val="nextTo"/>
        <c:spPr>
          <a:noFill/>
          <a:ln w="15875"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3859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1" i="0" u="none" strike="noStrike" kern="1200" spc="0" baseline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400" b="1" i="0" u="none" strike="noStrike" kern="1200" spc="0" baseline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Estrutura de Capital por País de Origem (milhões de MZN) - 2023</a:t>
            </a:r>
          </a:p>
        </c:rich>
      </c:tx>
      <c:layout>
        <c:manualLayout>
          <c:xMode val="edge"/>
          <c:yMode val="edge"/>
          <c:x val="0.18660331306368907"/>
          <c:y val="4.47476041261636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1" i="0" u="none" strike="noStrike" kern="1200" spc="0" baseline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6277232614121229E-2"/>
          <c:y val="0.17079108211110414"/>
          <c:w val="0.96744553477175754"/>
          <c:h val="0.54337498055661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Sheet1!$G$19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Sheet1!$H$18:$S$18</c:f>
              <c:strCache>
                <c:ptCount val="12"/>
                <c:pt idx="0">
                  <c:v>África do Sul</c:v>
                </c:pt>
                <c:pt idx="1">
                  <c:v>Portugal</c:v>
                </c:pt>
                <c:pt idx="2">
                  <c:v>Moçambique</c:v>
                </c:pt>
                <c:pt idx="3">
                  <c:v>Nigéria</c:v>
                </c:pt>
                <c:pt idx="4">
                  <c:v>Holanda</c:v>
                </c:pt>
                <c:pt idx="5">
                  <c:v>Togo</c:v>
                </c:pt>
                <c:pt idx="6">
                  <c:v>França</c:v>
                </c:pt>
                <c:pt idx="7">
                  <c:v>Botswana</c:v>
                </c:pt>
                <c:pt idx="8">
                  <c:v>Malawi</c:v>
                </c:pt>
                <c:pt idx="9">
                  <c:v>Maurícias</c:v>
                </c:pt>
                <c:pt idx="10">
                  <c:v>Quénia</c:v>
                </c:pt>
                <c:pt idx="11">
                  <c:v>Namíbia</c:v>
                </c:pt>
              </c:strCache>
              <c:extLst/>
            </c:strRef>
          </c:cat>
          <c:val>
            <c:numRef>
              <c:f>Sheet1!$H$19:$S$19</c:f>
              <c:numCache>
                <c:formatCode>#,##0.00</c:formatCode>
                <c:ptCount val="12"/>
                <c:pt idx="0">
                  <c:v>16462.21732</c:v>
                </c:pt>
                <c:pt idx="1">
                  <c:v>14123.93619</c:v>
                </c:pt>
                <c:pt idx="2">
                  <c:v>9712.1829899999993</c:v>
                </c:pt>
                <c:pt idx="3">
                  <c:v>5347.0293000000001</c:v>
                </c:pt>
                <c:pt idx="4">
                  <c:v>2156.48</c:v>
                </c:pt>
                <c:pt idx="5">
                  <c:v>1988.173245</c:v>
                </c:pt>
                <c:pt idx="6">
                  <c:v>1720.68</c:v>
                </c:pt>
                <c:pt idx="7">
                  <c:v>1695.5948100000001</c:v>
                </c:pt>
                <c:pt idx="8">
                  <c:v>1360</c:v>
                </c:pt>
                <c:pt idx="9">
                  <c:v>1181.52</c:v>
                </c:pt>
                <c:pt idx="10">
                  <c:v>85</c:v>
                </c:pt>
                <c:pt idx="11">
                  <c:v>0.90749999999999997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07E-4C30-A28E-C92CE21D7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1880511103"/>
        <c:axId val="1877190191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Sheet1!$G$20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Sheet1!$H$18:$S$18</c15:sqref>
                        </c15:formulaRef>
                      </c:ext>
                    </c:extLst>
                    <c:strCache>
                      <c:ptCount val="12"/>
                      <c:pt idx="0">
                        <c:v>África do Sul</c:v>
                      </c:pt>
                      <c:pt idx="1">
                        <c:v>Portugal</c:v>
                      </c:pt>
                      <c:pt idx="2">
                        <c:v>Moçambique</c:v>
                      </c:pt>
                      <c:pt idx="3">
                        <c:v>Nigéria</c:v>
                      </c:pt>
                      <c:pt idx="4">
                        <c:v>Holanda</c:v>
                      </c:pt>
                      <c:pt idx="5">
                        <c:v>Togo</c:v>
                      </c:pt>
                      <c:pt idx="6">
                        <c:v>França</c:v>
                      </c:pt>
                      <c:pt idx="7">
                        <c:v>Botswana</c:v>
                      </c:pt>
                      <c:pt idx="8">
                        <c:v>Malawi</c:v>
                      </c:pt>
                      <c:pt idx="9">
                        <c:v>Maurícias</c:v>
                      </c:pt>
                      <c:pt idx="10">
                        <c:v>Quénia</c:v>
                      </c:pt>
                      <c:pt idx="11">
                        <c:v>Namíbia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Sheet1!$H$20:$S$20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E07E-4C30-A28E-C92CE21D7337}"/>
                  </c:ext>
                </c:extLst>
              </c15:ser>
            </c15:filteredBarSeries>
          </c:ext>
        </c:extLst>
      </c:barChart>
      <c:catAx>
        <c:axId val="1880511103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77190191"/>
        <c:crosses val="autoZero"/>
        <c:auto val="1"/>
        <c:lblAlgn val="ctr"/>
        <c:lblOffset val="100"/>
        <c:noMultiLvlLbl val="0"/>
      </c:catAx>
      <c:valAx>
        <c:axId val="1877190191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880511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Capital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9D-4724-851A-2AF92E647EF7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9D-4724-851A-2AF92E647EF7}"/>
              </c:ext>
            </c:extLst>
          </c:dPt>
          <c:dLbls>
            <c:dLbl>
              <c:idx val="0"/>
              <c:layout>
                <c:manualLayout>
                  <c:x val="0.23677808085311461"/>
                  <c:y val="4.77942314436475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45806692665042"/>
                      <c:h val="0.169509754749657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39D-4724-851A-2AF92E647EF7}"/>
                </c:ext>
              </c:extLst>
            </c:dLbl>
            <c:dLbl>
              <c:idx val="1"/>
              <c:layout>
                <c:manualLayout>
                  <c:x val="-0.22889236454003198"/>
                  <c:y val="-6.56132420829121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19489799528483"/>
                      <c:h val="0.163043405998953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39D-4724-851A-2AF92E647E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15875" cap="flat" cmpd="sng" algn="ctr">
                  <a:solidFill>
                    <a:srgbClr val="00206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Sheet5!$D$7:$D$8</c:f>
              <c:strCache>
                <c:ptCount val="2"/>
                <c:pt idx="0">
                  <c:v>Capital Estrangeiro</c:v>
                </c:pt>
                <c:pt idx="1">
                  <c:v>Capital Nacional</c:v>
                </c:pt>
              </c:strCache>
            </c:strRef>
          </c:cat>
          <c:val>
            <c:numRef>
              <c:f>Sheet5!$E$7:$E$8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9D-4724-851A-2AF92E647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 a Economia &amp;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Depósitos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Totais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 do PIB)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050011860606314E-2"/>
          <c:y val="9.1361610977841554E-2"/>
          <c:w val="0.93394998813939367"/>
          <c:h val="0.788421751547096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Sheet1!$O$28</c:f>
              <c:strCache>
                <c:ptCount val="1"/>
                <c:pt idx="0">
                  <c:v>CE/PIB)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Sheet1!$N$29:$N$38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Sheet1!$O$29:$O$38</c:f>
              <c:numCache>
                <c:formatCode>0%</c:formatCode>
                <c:ptCount val="10"/>
                <c:pt idx="0">
                  <c:v>0.35035801811833489</c:v>
                </c:pt>
                <c:pt idx="1">
                  <c:v>0.35818014285221805</c:v>
                </c:pt>
                <c:pt idx="2">
                  <c:v>0.34306804397638702</c:v>
                </c:pt>
                <c:pt idx="3">
                  <c:v>0.2675838951185589</c:v>
                </c:pt>
                <c:pt idx="4">
                  <c:v>0.24282189492432465</c:v>
                </c:pt>
                <c:pt idx="5">
                  <c:v>0.23836643605802096</c:v>
                </c:pt>
                <c:pt idx="6">
                  <c:v>0.26846887250832918</c:v>
                </c:pt>
                <c:pt idx="7">
                  <c:v>0.25759465959930061</c:v>
                </c:pt>
                <c:pt idx="8">
                  <c:v>0.24124020365331639</c:v>
                </c:pt>
                <c:pt idx="9">
                  <c:v>0.20703913453662248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5-4731-B4DE-35F33ACBD9B9}"/>
            </c:ext>
          </c:extLst>
        </c:ser>
        <c:ser>
          <c:idx val="1"/>
          <c:order val="1"/>
          <c:tx>
            <c:strRef>
              <c:f>Sheet1!$P$28</c:f>
              <c:strCache>
                <c:ptCount val="1"/>
                <c:pt idx="0">
                  <c:v>DT/PIB</c:v>
                </c:pt>
              </c:strCache>
            </c:strRef>
          </c:tx>
          <c:spPr>
            <a:solidFill>
              <a:srgbClr val="EAB20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Sheet1!$N$29:$N$38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Sheet1!$P$29:$P$38</c:f>
              <c:numCache>
                <c:formatCode>0%</c:formatCode>
                <c:ptCount val="10"/>
                <c:pt idx="0">
                  <c:v>0.4269196943654015</c:v>
                </c:pt>
                <c:pt idx="1">
                  <c:v>0.46821909691969471</c:v>
                </c:pt>
                <c:pt idx="2">
                  <c:v>0.43479924641551682</c:v>
                </c:pt>
                <c:pt idx="3">
                  <c:v>0.41442203084438378</c:v>
                </c:pt>
                <c:pt idx="4">
                  <c:v>0.4204116917011082</c:v>
                </c:pt>
                <c:pt idx="5">
                  <c:v>0.43953486565344829</c:v>
                </c:pt>
                <c:pt idx="6">
                  <c:v>0.53392004754166722</c:v>
                </c:pt>
                <c:pt idx="7">
                  <c:v>0.50958122634888237</c:v>
                </c:pt>
                <c:pt idx="8">
                  <c:v>0.49625904311108582</c:v>
                </c:pt>
                <c:pt idx="9">
                  <c:v>0.45184117518354588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35-4731-B4DE-35F33ACBD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7415279"/>
        <c:axId val="214425311"/>
      </c:barChart>
      <c:catAx>
        <c:axId val="287415279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4425311"/>
        <c:crosses val="autoZero"/>
        <c:auto val="1"/>
        <c:lblAlgn val="ctr"/>
        <c:lblOffset val="100"/>
        <c:noMultiLvlLbl val="0"/>
      </c:catAx>
      <c:valAx>
        <c:axId val="214425311"/>
        <c:scaling>
          <c:orientation val="minMax"/>
        </c:scaling>
        <c:delete val="0"/>
        <c:axPos val="l"/>
        <c:numFmt formatCode="0%" sourceLinked="1"/>
        <c:majorTickMark val="cross"/>
        <c:minorTickMark val="none"/>
        <c:tickLblPos val="nextTo"/>
        <c:spPr>
          <a:noFill/>
          <a:ln w="15875"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87415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0186839006959"/>
          <c:y val="0.95811068260272225"/>
          <c:w val="0.6184347916922075"/>
          <c:h val="4.18893173972777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 a Economia Por Sector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Sheet1!$A$36</c:f>
              <c:strCache>
                <c:ptCount val="1"/>
                <c:pt idx="0">
                  <c:v>7. ELECTRICIDADE GÁS E AGUA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Sheet1!$B$35:$K$35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Sheet1!$B$36:$K$36</c:f>
              <c:numCache>
                <c:formatCode>0%</c:formatCode>
                <c:ptCount val="10"/>
                <c:pt idx="0">
                  <c:v>2.4114396349864564E-2</c:v>
                </c:pt>
                <c:pt idx="1">
                  <c:v>2.6196483890299445E-2</c:v>
                </c:pt>
                <c:pt idx="2">
                  <c:v>2.7205539503700346E-2</c:v>
                </c:pt>
                <c:pt idx="3">
                  <c:v>2.6639368161531164E-2</c:v>
                </c:pt>
                <c:pt idx="4">
                  <c:v>8.0757392554591089E-3</c:v>
                </c:pt>
                <c:pt idx="5">
                  <c:v>5.158550045649129E-3</c:v>
                </c:pt>
                <c:pt idx="6">
                  <c:v>6.5792327823548441E-3</c:v>
                </c:pt>
                <c:pt idx="7">
                  <c:v>9.3280349896710715E-3</c:v>
                </c:pt>
                <c:pt idx="8">
                  <c:v>6.7970123039815776E-3</c:v>
                </c:pt>
                <c:pt idx="9">
                  <c:v>7.0328934399413422E-3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96-42A0-A5BC-AEC58AB9216C}"/>
            </c:ext>
          </c:extLst>
        </c:ser>
        <c:ser>
          <c:idx val="1"/>
          <c:order val="1"/>
          <c:tx>
            <c:strRef>
              <c:f>Sheet1!$A$37</c:f>
              <c:strCache>
                <c:ptCount val="1"/>
                <c:pt idx="0">
                  <c:v>9. INDÚSTRIA  DE TURISMO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Sheet1!$B$35:$K$35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Sheet1!$B$37:$K$37</c:f>
              <c:numCache>
                <c:formatCode>0%</c:formatCode>
                <c:ptCount val="10"/>
                <c:pt idx="0">
                  <c:v>1.3741761139084223E-2</c:v>
                </c:pt>
                <c:pt idx="1">
                  <c:v>1.755494974640201E-2</c:v>
                </c:pt>
                <c:pt idx="2">
                  <c:v>1.3909383689982513E-2</c:v>
                </c:pt>
                <c:pt idx="3">
                  <c:v>1.5849465210214849E-2</c:v>
                </c:pt>
                <c:pt idx="4">
                  <c:v>1.8268953315295652E-2</c:v>
                </c:pt>
                <c:pt idx="5">
                  <c:v>1.5155022347308339E-2</c:v>
                </c:pt>
                <c:pt idx="6">
                  <c:v>1.5363162498349254E-2</c:v>
                </c:pt>
                <c:pt idx="7">
                  <c:v>1.3873041637001451E-2</c:v>
                </c:pt>
                <c:pt idx="8">
                  <c:v>9.6295115196601659E-3</c:v>
                </c:pt>
                <c:pt idx="9">
                  <c:v>7.998662583270295E-3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96-42A0-A5BC-AEC58AB9216C}"/>
            </c:ext>
          </c:extLst>
        </c:ser>
        <c:ser>
          <c:idx val="2"/>
          <c:order val="2"/>
          <c:tx>
            <c:strRef>
              <c:f>Sheet1!$A$38</c:f>
              <c:strCache>
                <c:ptCount val="1"/>
                <c:pt idx="0">
                  <c:v>12. INST. FINANC.N/ MONETÁRIAS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Sheet1!$B$35:$K$35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Sheet1!$B$38:$K$38</c:f>
              <c:numCache>
                <c:formatCode>0%</c:formatCode>
                <c:ptCount val="10"/>
                <c:pt idx="0">
                  <c:v>2.7818409519012174E-3</c:v>
                </c:pt>
                <c:pt idx="1">
                  <c:v>2.5352688105488982E-3</c:v>
                </c:pt>
                <c:pt idx="2">
                  <c:v>2.7357547088611486E-3</c:v>
                </c:pt>
                <c:pt idx="3">
                  <c:v>4.2772014163980259E-3</c:v>
                </c:pt>
                <c:pt idx="4">
                  <c:v>4.5998156609297495E-3</c:v>
                </c:pt>
                <c:pt idx="5">
                  <c:v>8.0480540292168397E-3</c:v>
                </c:pt>
                <c:pt idx="6">
                  <c:v>5.6641107404984152E-3</c:v>
                </c:pt>
                <c:pt idx="7">
                  <c:v>7.1262391671261501E-3</c:v>
                </c:pt>
                <c:pt idx="8">
                  <c:v>1.548640835833499E-2</c:v>
                </c:pt>
                <c:pt idx="9">
                  <c:v>1.0691529594175908E-2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96-42A0-A5BC-AEC58AB9216C}"/>
            </c:ext>
          </c:extLst>
        </c:ser>
        <c:ser>
          <c:idx val="3"/>
          <c:order val="3"/>
          <c:tx>
            <c:strRef>
              <c:f>Sheet1!$A$39</c:f>
              <c:strCache>
                <c:ptCount val="1"/>
                <c:pt idx="0">
                  <c:v>AGRIC. PEC.SILV.&amp; EXPLO.FLORESTAL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Sheet1!$B$35:$K$35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Sheet1!$B$39:$K$39</c:f>
              <c:numCache>
                <c:formatCode>0%</c:formatCode>
                <c:ptCount val="10"/>
                <c:pt idx="0">
                  <c:v>2.1154134028337608E-2</c:v>
                </c:pt>
                <c:pt idx="1">
                  <c:v>4.2577325090510321E-2</c:v>
                </c:pt>
                <c:pt idx="2">
                  <c:v>3.9719141578018147E-2</c:v>
                </c:pt>
                <c:pt idx="3">
                  <c:v>3.6419158451601687E-2</c:v>
                </c:pt>
                <c:pt idx="4">
                  <c:v>3.5583584604744103E-2</c:v>
                </c:pt>
                <c:pt idx="5">
                  <c:v>3.7082214226661518E-2</c:v>
                </c:pt>
                <c:pt idx="6">
                  <c:v>3.4860876662774785E-2</c:v>
                </c:pt>
                <c:pt idx="7">
                  <c:v>2.7294592274171723E-2</c:v>
                </c:pt>
                <c:pt idx="8">
                  <c:v>2.6246764726552827E-2</c:v>
                </c:pt>
                <c:pt idx="9">
                  <c:v>2.0744958547654999E-2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96-42A0-A5BC-AEC58AB9216C}"/>
            </c:ext>
          </c:extLst>
        </c:ser>
        <c:ser>
          <c:idx val="4"/>
          <c:order val="4"/>
          <c:tx>
            <c:strRef>
              <c:f>Sheet1!$A$40</c:f>
              <c:strCache>
                <c:ptCount val="1"/>
                <c:pt idx="0">
                  <c:v>5. INDUSTRIA EXTRACTIVA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Sheet1!$B$35:$K$35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Sheet1!$B$40:$K$40</c:f>
              <c:numCache>
                <c:formatCode>0%</c:formatCode>
                <c:ptCount val="10"/>
                <c:pt idx="0">
                  <c:v>1.8123929941712566E-2</c:v>
                </c:pt>
                <c:pt idx="1">
                  <c:v>2.426204089691783E-2</c:v>
                </c:pt>
                <c:pt idx="2">
                  <c:v>2.1617608905643682E-2</c:v>
                </c:pt>
                <c:pt idx="3">
                  <c:v>2.3383766073000335E-2</c:v>
                </c:pt>
                <c:pt idx="4">
                  <c:v>2.4724914329608324E-2</c:v>
                </c:pt>
                <c:pt idx="5">
                  <c:v>2.611762694836553E-2</c:v>
                </c:pt>
                <c:pt idx="6">
                  <c:v>4.0404479658053528E-2</c:v>
                </c:pt>
                <c:pt idx="7">
                  <c:v>3.7033001924398547E-2</c:v>
                </c:pt>
                <c:pt idx="8">
                  <c:v>2.4765590198089899E-2</c:v>
                </c:pt>
                <c:pt idx="9">
                  <c:v>2.3652465537097135E-2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96-42A0-A5BC-AEC58AB9216C}"/>
            </c:ext>
          </c:extLst>
        </c:ser>
        <c:ser>
          <c:idx val="5"/>
          <c:order val="5"/>
          <c:tx>
            <c:strRef>
              <c:f>Sheet1!$A$41</c:f>
              <c:strCache>
                <c:ptCount val="1"/>
                <c:pt idx="0">
                  <c:v>8. CONSTRUÇÃO E OBRAS PÚBLICAS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Sheet1!$B$35:$K$35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Sheet1!$B$41:$K$41</c:f>
              <c:numCache>
                <c:formatCode>0%</c:formatCode>
                <c:ptCount val="10"/>
                <c:pt idx="0">
                  <c:v>8.6134563847661771E-2</c:v>
                </c:pt>
                <c:pt idx="1">
                  <c:v>0.13459372020444274</c:v>
                </c:pt>
                <c:pt idx="2">
                  <c:v>0.13083744300873557</c:v>
                </c:pt>
                <c:pt idx="3">
                  <c:v>0.1328980937492425</c:v>
                </c:pt>
                <c:pt idx="4">
                  <c:v>0.10688038018647211</c:v>
                </c:pt>
                <c:pt idx="5">
                  <c:v>9.1638541844087498E-2</c:v>
                </c:pt>
                <c:pt idx="6">
                  <c:v>6.7467284856020132E-2</c:v>
                </c:pt>
                <c:pt idx="7">
                  <c:v>5.7848289837200667E-2</c:v>
                </c:pt>
                <c:pt idx="8">
                  <c:v>5.5277617926619053E-2</c:v>
                </c:pt>
                <c:pt idx="9">
                  <c:v>5.290549012091661E-2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96-42A0-A5BC-AEC58AB9216C}"/>
            </c:ext>
          </c:extLst>
        </c:ser>
        <c:ser>
          <c:idx val="6"/>
          <c:order val="6"/>
          <c:tx>
            <c:strRef>
              <c:f>Sheet1!$A$42</c:f>
              <c:strCache>
                <c:ptCount val="1"/>
                <c:pt idx="0">
                  <c:v>6. INDÚSTRIAS TRANSFORMAD.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Sheet1!$B$35:$K$35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Sheet1!$B$42:$K$42</c:f>
              <c:numCache>
                <c:formatCode>0%</c:formatCode>
                <c:ptCount val="10"/>
                <c:pt idx="0">
                  <c:v>7.1266781563742637E-2</c:v>
                </c:pt>
                <c:pt idx="1">
                  <c:v>9.2037399179471235E-2</c:v>
                </c:pt>
                <c:pt idx="2">
                  <c:v>9.2697965464612661E-2</c:v>
                </c:pt>
                <c:pt idx="3">
                  <c:v>7.2137127525945435E-2</c:v>
                </c:pt>
                <c:pt idx="4">
                  <c:v>9.5542427684250267E-2</c:v>
                </c:pt>
                <c:pt idx="5">
                  <c:v>0.13277838665381878</c:v>
                </c:pt>
                <c:pt idx="6">
                  <c:v>0.1370369155009668</c:v>
                </c:pt>
                <c:pt idx="7">
                  <c:v>0.12622382169579044</c:v>
                </c:pt>
                <c:pt idx="8">
                  <c:v>0.13226253991534567</c:v>
                </c:pt>
                <c:pt idx="9">
                  <c:v>9.5489391127475259E-2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96-42A0-A5BC-AEC58AB9216C}"/>
            </c:ext>
          </c:extLst>
        </c:ser>
        <c:ser>
          <c:idx val="7"/>
          <c:order val="7"/>
          <c:tx>
            <c:strRef>
              <c:f>Sheet1!$A$43</c:f>
              <c:strCache>
                <c:ptCount val="1"/>
                <c:pt idx="0">
                  <c:v>10. COMÉRCIO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Sheet1!$B$35:$K$35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Sheet1!$B$43:$K$43</c:f>
              <c:numCache>
                <c:formatCode>0%</c:formatCode>
                <c:ptCount val="10"/>
                <c:pt idx="0">
                  <c:v>0.14848624363650256</c:v>
                </c:pt>
                <c:pt idx="1">
                  <c:v>0.13414117093680511</c:v>
                </c:pt>
                <c:pt idx="2">
                  <c:v>0.13467650977947809</c:v>
                </c:pt>
                <c:pt idx="3">
                  <c:v>0.13992095672497992</c:v>
                </c:pt>
                <c:pt idx="4">
                  <c:v>0.12271719490598625</c:v>
                </c:pt>
                <c:pt idx="5">
                  <c:v>0.10937977599042907</c:v>
                </c:pt>
                <c:pt idx="6">
                  <c:v>0.11260354202512224</c:v>
                </c:pt>
                <c:pt idx="7">
                  <c:v>0.11764465227674371</c:v>
                </c:pt>
                <c:pt idx="8">
                  <c:v>0.11725238298392465</c:v>
                </c:pt>
                <c:pt idx="9">
                  <c:v>0.11475894231274275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096-42A0-A5BC-AEC58AB9216C}"/>
            </c:ext>
          </c:extLst>
        </c:ser>
        <c:ser>
          <c:idx val="8"/>
          <c:order val="8"/>
          <c:tx>
            <c:strRef>
              <c:f>Sheet1!$A$44</c:f>
              <c:strCache>
                <c:ptCount val="1"/>
                <c:pt idx="0">
                  <c:v>11. TRANSPORTES E COMUNICAÇÕES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Sheet1!$B$35:$K$35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Sheet1!$B$44:$K$44</c:f>
              <c:numCache>
                <c:formatCode>0%</c:formatCode>
                <c:ptCount val="10"/>
                <c:pt idx="0">
                  <c:v>4.6377650447651374E-2</c:v>
                </c:pt>
                <c:pt idx="1">
                  <c:v>0.10299051126435826</c:v>
                </c:pt>
                <c:pt idx="2">
                  <c:v>0.10342826238390487</c:v>
                </c:pt>
                <c:pt idx="3">
                  <c:v>0.10195779420451423</c:v>
                </c:pt>
                <c:pt idx="4">
                  <c:v>0.10609939900621278</c:v>
                </c:pt>
                <c:pt idx="5">
                  <c:v>9.9770872166822164E-2</c:v>
                </c:pt>
                <c:pt idx="6">
                  <c:v>9.8753247492272073E-2</c:v>
                </c:pt>
                <c:pt idx="7">
                  <c:v>0.1046602846682527</c:v>
                </c:pt>
                <c:pt idx="8">
                  <c:v>0.12973926173276809</c:v>
                </c:pt>
                <c:pt idx="9">
                  <c:v>0.11573066174786786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96-42A0-A5BC-AEC58AB9216C}"/>
            </c:ext>
          </c:extLst>
        </c:ser>
        <c:ser>
          <c:idx val="9"/>
          <c:order val="9"/>
          <c:tx>
            <c:strRef>
              <c:f>Sheet1!$A$45</c:f>
              <c:strCache>
                <c:ptCount val="1"/>
                <c:pt idx="0">
                  <c:v>13. OUTROS SECTORES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Sheet1!$B$35:$K$35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Sheet1!$B$45:$K$45</c:f>
              <c:numCache>
                <c:formatCode>0%</c:formatCode>
                <c:ptCount val="10"/>
                <c:pt idx="0">
                  <c:v>0.56781869809354157</c:v>
                </c:pt>
                <c:pt idx="1">
                  <c:v>0.42311112998024414</c:v>
                </c:pt>
                <c:pt idx="2">
                  <c:v>0.433172390977063</c:v>
                </c:pt>
                <c:pt idx="3">
                  <c:v>0.44651706848257189</c:v>
                </c:pt>
                <c:pt idx="4">
                  <c:v>0.47750759105104157</c:v>
                </c:pt>
                <c:pt idx="5">
                  <c:v>0.4748709557476411</c:v>
                </c:pt>
                <c:pt idx="6">
                  <c:v>0.48126714778358781</c:v>
                </c:pt>
                <c:pt idx="7">
                  <c:v>0.49896804152964364</c:v>
                </c:pt>
                <c:pt idx="8">
                  <c:v>0.48254291033472307</c:v>
                </c:pt>
                <c:pt idx="9">
                  <c:v>0.55099500498885778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096-42A0-A5BC-AEC58AB92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4003791"/>
        <c:axId val="534661071"/>
      </c:barChart>
      <c:catAx>
        <c:axId val="384003791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587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4661071"/>
        <c:crosses val="autoZero"/>
        <c:auto val="1"/>
        <c:lblAlgn val="ctr"/>
        <c:lblOffset val="100"/>
        <c:noMultiLvlLbl val="0"/>
      </c:catAx>
      <c:valAx>
        <c:axId val="534661071"/>
        <c:scaling>
          <c:orientation val="minMax"/>
        </c:scaling>
        <c:delete val="0"/>
        <c:axPos val="l"/>
        <c:numFmt formatCode="0%" sourceLinked="1"/>
        <c:majorTickMark val="cross"/>
        <c:minorTickMark val="none"/>
        <c:tickLblPos val="nextTo"/>
        <c:spPr>
          <a:noFill/>
          <a:ln w="15875"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003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818515231775635E-3"/>
          <c:y val="0.80626819441564013"/>
          <c:w val="0.977440180532133"/>
          <c:h val="0.133925919757603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0F8E1-3EDF-40F2-90F6-448B1EA404BD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E85B79-914C-4C9D-AE46-BABAB3B5E80E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pt-PT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QUADRO ANALÍTICO DE RBS</a:t>
          </a:r>
          <a:endParaRPr lang="en-US" sz="20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C2B1F1-2E01-4F47-8645-545E749CC52A}" type="parTrans" cxnId="{7524E79A-1D1B-4B1A-B15E-38B0B5436580}">
      <dgm:prSet/>
      <dgm:spPr/>
      <dgm:t>
        <a:bodyPr/>
        <a:lstStyle/>
        <a:p>
          <a:endParaRPr lang="en-US" sz="3600" b="1">
            <a:solidFill>
              <a:srgbClr val="003366"/>
            </a:solidFill>
          </a:endParaRPr>
        </a:p>
      </dgm:t>
    </dgm:pt>
    <dgm:pt modelId="{D28D811B-5E9A-492A-953E-4688406A40B8}" type="sibTrans" cxnId="{7524E79A-1D1B-4B1A-B15E-38B0B5436580}">
      <dgm:prSet/>
      <dgm:spPr/>
      <dgm:t>
        <a:bodyPr/>
        <a:lstStyle/>
        <a:p>
          <a:endParaRPr lang="en-US" sz="3600" b="1">
            <a:solidFill>
              <a:srgbClr val="003366"/>
            </a:solidFill>
          </a:endParaRPr>
        </a:p>
      </dgm:t>
    </dgm:pt>
    <dgm:pt modelId="{7CBE20BA-A179-40AB-A5F7-EC4DAE621088}">
      <dgm:prSet phldrT="[Text]" custT="1"/>
      <dgm:spPr>
        <a:solidFill>
          <a:schemeClr val="bg2">
            <a:lumMod val="9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pt-BR" sz="1200" b="1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rPr>
            <a:t>AVALIAÇÃO</a:t>
          </a:r>
          <a:r>
            <a:rPr lang="pt-BR" sz="12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2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do nível de risco e das tendências associadas às actividades</a:t>
          </a:r>
          <a:endParaRPr lang="en-US" sz="1200" b="1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1481AF-7FEE-409D-A0F2-C26324325D11}" type="parTrans" cxnId="{F8459CBB-F94A-4D27-8B59-7D3264320DE4}">
      <dgm:prSet/>
      <dgm:spPr/>
      <dgm:t>
        <a:bodyPr/>
        <a:lstStyle/>
        <a:p>
          <a:endParaRPr lang="en-US" sz="3600" b="1">
            <a:solidFill>
              <a:srgbClr val="003366"/>
            </a:solidFill>
          </a:endParaRPr>
        </a:p>
      </dgm:t>
    </dgm:pt>
    <dgm:pt modelId="{80BE62A1-B43C-4A7F-BA8B-71C256B1236D}" type="sibTrans" cxnId="{F8459CBB-F94A-4D27-8B59-7D3264320DE4}">
      <dgm:prSet/>
      <dgm:spPr/>
      <dgm:t>
        <a:bodyPr/>
        <a:lstStyle/>
        <a:p>
          <a:endParaRPr lang="en-US" sz="3600" b="1">
            <a:solidFill>
              <a:srgbClr val="003366"/>
            </a:solidFill>
          </a:endParaRPr>
        </a:p>
      </dgm:t>
    </dgm:pt>
    <dgm:pt modelId="{ADB31482-D481-46D7-AEED-FE61C00AC220}">
      <dgm:prSet phldrT="[Text]" custT="1"/>
      <dgm:spPr>
        <a:solidFill>
          <a:schemeClr val="bg2">
            <a:lumMod val="9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pt-BR" sz="1200" b="1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rPr>
            <a:t>AVALIAÇÃO</a:t>
          </a:r>
          <a:r>
            <a:rPr lang="pt-BR" sz="12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2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dos processos de gestão</a:t>
          </a:r>
          <a:endParaRPr lang="en-US" sz="1200" b="1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DC82AE-D0A4-49F4-9B4E-AF6255EA0AD9}" type="parTrans" cxnId="{99229887-9A80-4A1A-80C8-6C5095584B9F}">
      <dgm:prSet/>
      <dgm:spPr/>
      <dgm:t>
        <a:bodyPr/>
        <a:lstStyle/>
        <a:p>
          <a:endParaRPr lang="en-US" sz="3600" b="1">
            <a:solidFill>
              <a:srgbClr val="003366"/>
            </a:solidFill>
          </a:endParaRPr>
        </a:p>
      </dgm:t>
    </dgm:pt>
    <dgm:pt modelId="{4C23EE08-3DA1-4602-B6DF-7C552128C620}" type="sibTrans" cxnId="{99229887-9A80-4A1A-80C8-6C5095584B9F}">
      <dgm:prSet/>
      <dgm:spPr/>
      <dgm:t>
        <a:bodyPr/>
        <a:lstStyle/>
        <a:p>
          <a:endParaRPr lang="en-US" sz="3600" b="1">
            <a:solidFill>
              <a:srgbClr val="003366"/>
            </a:solidFill>
          </a:endParaRPr>
        </a:p>
      </dgm:t>
    </dgm:pt>
    <dgm:pt modelId="{2218CD6D-A72E-4399-9FFF-C3622033B8FB}">
      <dgm:prSet phldrT="[Text]" custT="1"/>
      <dgm:spPr>
        <a:solidFill>
          <a:schemeClr val="bg2">
            <a:lumMod val="9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pt-BR" sz="1200" b="1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rPr>
            <a:t>AVALIAÇÃO</a:t>
          </a:r>
          <a:r>
            <a:rPr lang="pt-BR" sz="12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2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das condições financeiras das instituições</a:t>
          </a:r>
          <a:endParaRPr lang="en-US" sz="1200" b="1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8D1E52-70E6-4A0E-9B70-1C31D2D13C67}" type="parTrans" cxnId="{D97BB4D1-2C57-4E3E-BEA2-BBE099E3A025}">
      <dgm:prSet/>
      <dgm:spPr/>
      <dgm:t>
        <a:bodyPr/>
        <a:lstStyle/>
        <a:p>
          <a:endParaRPr lang="en-US" sz="3600" b="1">
            <a:solidFill>
              <a:srgbClr val="003366"/>
            </a:solidFill>
          </a:endParaRPr>
        </a:p>
      </dgm:t>
    </dgm:pt>
    <dgm:pt modelId="{7C4F994D-0FE1-4AFF-8BA4-EFDA9CC7DEFD}" type="sibTrans" cxnId="{D97BB4D1-2C57-4E3E-BEA2-BBE099E3A025}">
      <dgm:prSet/>
      <dgm:spPr/>
      <dgm:t>
        <a:bodyPr/>
        <a:lstStyle/>
        <a:p>
          <a:endParaRPr lang="en-US" sz="3600" b="1">
            <a:solidFill>
              <a:srgbClr val="003366"/>
            </a:solidFill>
          </a:endParaRPr>
        </a:p>
      </dgm:t>
    </dgm:pt>
    <dgm:pt modelId="{08E7DD52-3890-4D21-AA66-AE8FC15A0035}">
      <dgm:prSet phldrT="[Text]" custT="1"/>
      <dgm:spPr>
        <a:solidFill>
          <a:schemeClr val="bg2">
            <a:lumMod val="9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pt-BR" sz="1200" b="1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rPr>
            <a:t>AVALIAÇÃO</a:t>
          </a:r>
          <a:r>
            <a:rPr lang="pt-BR" sz="12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 da conformidade</a:t>
          </a:r>
          <a:endParaRPr lang="en-US" sz="1200" b="1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621902-8CCE-4B6F-BB63-522C5EF53A5A}" type="parTrans" cxnId="{3971BF1A-894D-4B06-84CD-98FE751C0455}">
      <dgm:prSet/>
      <dgm:spPr/>
      <dgm:t>
        <a:bodyPr/>
        <a:lstStyle/>
        <a:p>
          <a:endParaRPr lang="en-US" sz="3600" b="1">
            <a:solidFill>
              <a:srgbClr val="003366"/>
            </a:solidFill>
          </a:endParaRPr>
        </a:p>
      </dgm:t>
    </dgm:pt>
    <dgm:pt modelId="{D24C5AFE-3A7A-49B2-A37E-34001511C0BC}" type="sibTrans" cxnId="{3971BF1A-894D-4B06-84CD-98FE751C0455}">
      <dgm:prSet/>
      <dgm:spPr/>
      <dgm:t>
        <a:bodyPr/>
        <a:lstStyle/>
        <a:p>
          <a:endParaRPr lang="en-US" sz="3600" b="1">
            <a:solidFill>
              <a:srgbClr val="003366"/>
            </a:solidFill>
          </a:endParaRPr>
        </a:p>
      </dgm:t>
    </dgm:pt>
    <dgm:pt modelId="{8FAF97E6-16E7-4097-9456-EDA6EA9EE508}">
      <dgm:prSet phldrT="[Text]" custT="1"/>
      <dgm:spPr>
        <a:solidFill>
          <a:schemeClr val="bg2">
            <a:lumMod val="9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pt-BR" sz="1200" b="1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rPr>
            <a:t>COMUNICAÇÃO</a:t>
          </a:r>
          <a:r>
            <a:rPr lang="pt-BR" sz="12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 de constatações, determinações especificas</a:t>
          </a:r>
          <a:endParaRPr lang="en-US" sz="1200" b="1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DAACD9-CC89-484D-BE13-519E15DA4F5C}" type="parTrans" cxnId="{4E79533D-0490-4C63-B7EA-FFD32279C3F9}">
      <dgm:prSet/>
      <dgm:spPr/>
      <dgm:t>
        <a:bodyPr/>
        <a:lstStyle/>
        <a:p>
          <a:endParaRPr lang="en-US" sz="3600" b="1">
            <a:solidFill>
              <a:srgbClr val="003366"/>
            </a:solidFill>
          </a:endParaRPr>
        </a:p>
      </dgm:t>
    </dgm:pt>
    <dgm:pt modelId="{7A30EBA5-2B36-4F4E-88CE-AAE98A41CAAD}" type="sibTrans" cxnId="{4E79533D-0490-4C63-B7EA-FFD32279C3F9}">
      <dgm:prSet/>
      <dgm:spPr/>
      <dgm:t>
        <a:bodyPr/>
        <a:lstStyle/>
        <a:p>
          <a:endParaRPr lang="en-US" sz="3600" b="1">
            <a:solidFill>
              <a:srgbClr val="003366"/>
            </a:solidFill>
          </a:endParaRPr>
        </a:p>
      </dgm:t>
    </dgm:pt>
    <dgm:pt modelId="{F6FF1723-784A-49FA-AE48-1CF10A40D92C}">
      <dgm:prSet phldrT="[Text]" custT="1"/>
      <dgm:spPr>
        <a:solidFill>
          <a:schemeClr val="bg2">
            <a:lumMod val="90000"/>
          </a:schemeClr>
        </a:solidFill>
        <a:ln>
          <a:solidFill>
            <a:srgbClr val="FFC000"/>
          </a:solidFill>
        </a:ln>
      </dgm:spPr>
      <dgm:t>
        <a:bodyPr/>
        <a:lstStyle/>
        <a:p>
          <a:r>
            <a:rPr lang="pt-BR" sz="1200" b="1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rPr>
            <a:t>ACOMPANHAMENTO</a:t>
          </a:r>
          <a:r>
            <a:rPr lang="pt-BR" sz="12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2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da implementação das acções de regularização</a:t>
          </a:r>
          <a:endParaRPr lang="en-US" sz="1200" b="1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5A0B2D-B582-4D61-889B-8D3E9583630D}" type="parTrans" cxnId="{65FD59AB-566E-4816-9DD5-C7AFC12789D2}">
      <dgm:prSet/>
      <dgm:spPr/>
      <dgm:t>
        <a:bodyPr/>
        <a:lstStyle/>
        <a:p>
          <a:endParaRPr lang="en-US" sz="3600" b="1">
            <a:solidFill>
              <a:srgbClr val="003366"/>
            </a:solidFill>
          </a:endParaRPr>
        </a:p>
      </dgm:t>
    </dgm:pt>
    <dgm:pt modelId="{BDED87D8-BE62-442D-B45F-C0E969615CF8}" type="sibTrans" cxnId="{65FD59AB-566E-4816-9DD5-C7AFC12789D2}">
      <dgm:prSet/>
      <dgm:spPr/>
      <dgm:t>
        <a:bodyPr/>
        <a:lstStyle/>
        <a:p>
          <a:endParaRPr lang="en-US" sz="3600" b="1">
            <a:solidFill>
              <a:srgbClr val="003366"/>
            </a:solidFill>
          </a:endParaRPr>
        </a:p>
      </dgm:t>
    </dgm:pt>
    <dgm:pt modelId="{416084C5-678D-4DA9-BC79-D01941C6EEB9}" type="pres">
      <dgm:prSet presAssocID="{FFC0F8E1-3EDF-40F2-90F6-448B1EA404B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BC9FEE2-246F-44B0-B308-FD703BC7CC89}" type="pres">
      <dgm:prSet presAssocID="{2EE85B79-914C-4C9D-AE46-BABAB3B5E80E}" presName="Parent" presStyleLbl="node0" presStyleIdx="0" presStyleCnt="1">
        <dgm:presLayoutVars>
          <dgm:chMax val="6"/>
          <dgm:chPref val="6"/>
        </dgm:presLayoutVars>
      </dgm:prSet>
      <dgm:spPr/>
    </dgm:pt>
    <dgm:pt modelId="{9111CED9-04ED-4636-932E-8B1C869268A7}" type="pres">
      <dgm:prSet presAssocID="{7CBE20BA-A179-40AB-A5F7-EC4DAE621088}" presName="Accent1" presStyleCnt="0"/>
      <dgm:spPr/>
    </dgm:pt>
    <dgm:pt modelId="{54443650-5233-4EDD-B1C0-46DE14BC6A6A}" type="pres">
      <dgm:prSet presAssocID="{7CBE20BA-A179-40AB-A5F7-EC4DAE621088}" presName="Accent" presStyleLbl="bgShp" presStyleIdx="0" presStyleCnt="6"/>
      <dgm:spPr/>
    </dgm:pt>
    <dgm:pt modelId="{2B97FBEB-5893-4B13-8AEF-227563206D1D}" type="pres">
      <dgm:prSet presAssocID="{7CBE20BA-A179-40AB-A5F7-EC4DAE62108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CFD6A09-D963-4823-8330-BF989953D253}" type="pres">
      <dgm:prSet presAssocID="{ADB31482-D481-46D7-AEED-FE61C00AC220}" presName="Accent2" presStyleCnt="0"/>
      <dgm:spPr/>
    </dgm:pt>
    <dgm:pt modelId="{865718F4-B1AE-4F8F-BC35-19CA573059DA}" type="pres">
      <dgm:prSet presAssocID="{ADB31482-D481-46D7-AEED-FE61C00AC220}" presName="Accent" presStyleLbl="bgShp" presStyleIdx="1" presStyleCnt="6"/>
      <dgm:spPr/>
    </dgm:pt>
    <dgm:pt modelId="{EBD7E08B-BE51-4A9C-BBB1-7319F115E44F}" type="pres">
      <dgm:prSet presAssocID="{ADB31482-D481-46D7-AEED-FE61C00AC22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422A309-9D28-4B7A-AEDB-4E68D9CCC9E8}" type="pres">
      <dgm:prSet presAssocID="{2218CD6D-A72E-4399-9FFF-C3622033B8FB}" presName="Accent3" presStyleCnt="0"/>
      <dgm:spPr/>
    </dgm:pt>
    <dgm:pt modelId="{0EF2F2A7-A9AD-4E78-944D-C648343F3922}" type="pres">
      <dgm:prSet presAssocID="{2218CD6D-A72E-4399-9FFF-C3622033B8FB}" presName="Accent" presStyleLbl="bgShp" presStyleIdx="2" presStyleCnt="6"/>
      <dgm:spPr/>
    </dgm:pt>
    <dgm:pt modelId="{4BDA3EB8-7701-43B9-B748-C4006672607D}" type="pres">
      <dgm:prSet presAssocID="{2218CD6D-A72E-4399-9FFF-C3622033B8F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8D6CA0D-8416-4B3E-9EFA-87ECDD6DC9F2}" type="pres">
      <dgm:prSet presAssocID="{08E7DD52-3890-4D21-AA66-AE8FC15A0035}" presName="Accent4" presStyleCnt="0"/>
      <dgm:spPr/>
    </dgm:pt>
    <dgm:pt modelId="{7581956A-14E9-43EB-B215-9C45691D3807}" type="pres">
      <dgm:prSet presAssocID="{08E7DD52-3890-4D21-AA66-AE8FC15A0035}" presName="Accent" presStyleLbl="bgShp" presStyleIdx="3" presStyleCnt="6"/>
      <dgm:spPr/>
    </dgm:pt>
    <dgm:pt modelId="{DE86ECCA-2978-4F41-95EE-F829D37611F7}" type="pres">
      <dgm:prSet presAssocID="{08E7DD52-3890-4D21-AA66-AE8FC15A003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C3DD499-2F4A-4C3F-AEB9-4CF0800F3BAF}" type="pres">
      <dgm:prSet presAssocID="{8FAF97E6-16E7-4097-9456-EDA6EA9EE508}" presName="Accent5" presStyleCnt="0"/>
      <dgm:spPr/>
    </dgm:pt>
    <dgm:pt modelId="{CBC226A6-1E24-45BF-8B9D-31C084C77666}" type="pres">
      <dgm:prSet presAssocID="{8FAF97E6-16E7-4097-9456-EDA6EA9EE508}" presName="Accent" presStyleLbl="bgShp" presStyleIdx="4" presStyleCnt="6"/>
      <dgm:spPr/>
    </dgm:pt>
    <dgm:pt modelId="{86308AF5-4D34-40F6-BFE1-7C4045BD4696}" type="pres">
      <dgm:prSet presAssocID="{8FAF97E6-16E7-4097-9456-EDA6EA9EE50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485F0E3-00D7-4F9E-A019-36287C03A1E9}" type="pres">
      <dgm:prSet presAssocID="{F6FF1723-784A-49FA-AE48-1CF10A40D92C}" presName="Accent6" presStyleCnt="0"/>
      <dgm:spPr/>
    </dgm:pt>
    <dgm:pt modelId="{1BECDD3F-3EE2-49DB-8A3F-2B01158AF579}" type="pres">
      <dgm:prSet presAssocID="{F6FF1723-784A-49FA-AE48-1CF10A40D92C}" presName="Accent" presStyleLbl="bgShp" presStyleIdx="5" presStyleCnt="6"/>
      <dgm:spPr/>
    </dgm:pt>
    <dgm:pt modelId="{1FBE686E-B2DB-4001-AAD8-D8EEF4CFEFC2}" type="pres">
      <dgm:prSet presAssocID="{F6FF1723-784A-49FA-AE48-1CF10A40D92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2F99D10-3ACE-4410-8549-7CCB7D9FF118}" type="presOf" srcId="{F6FF1723-784A-49FA-AE48-1CF10A40D92C}" destId="{1FBE686E-B2DB-4001-AAD8-D8EEF4CFEFC2}" srcOrd="0" destOrd="0" presId="urn:microsoft.com/office/officeart/2011/layout/HexagonRadial"/>
    <dgm:cxn modelId="{3971BF1A-894D-4B06-84CD-98FE751C0455}" srcId="{2EE85B79-914C-4C9D-AE46-BABAB3B5E80E}" destId="{08E7DD52-3890-4D21-AA66-AE8FC15A0035}" srcOrd="3" destOrd="0" parTransId="{0A621902-8CCE-4B6F-BB63-522C5EF53A5A}" sibTransId="{D24C5AFE-3A7A-49B2-A37E-34001511C0BC}"/>
    <dgm:cxn modelId="{4E79533D-0490-4C63-B7EA-FFD32279C3F9}" srcId="{2EE85B79-914C-4C9D-AE46-BABAB3B5E80E}" destId="{8FAF97E6-16E7-4097-9456-EDA6EA9EE508}" srcOrd="4" destOrd="0" parTransId="{09DAACD9-CC89-484D-BE13-519E15DA4F5C}" sibTransId="{7A30EBA5-2B36-4F4E-88CE-AAE98A41CAAD}"/>
    <dgm:cxn modelId="{99229887-9A80-4A1A-80C8-6C5095584B9F}" srcId="{2EE85B79-914C-4C9D-AE46-BABAB3B5E80E}" destId="{ADB31482-D481-46D7-AEED-FE61C00AC220}" srcOrd="1" destOrd="0" parTransId="{E8DC82AE-D0A4-49F4-9B4E-AF6255EA0AD9}" sibTransId="{4C23EE08-3DA1-4602-B6DF-7C552128C620}"/>
    <dgm:cxn modelId="{142FBD8C-65B4-49F8-BDFC-FF25644473C1}" type="presOf" srcId="{2EE85B79-914C-4C9D-AE46-BABAB3B5E80E}" destId="{3BC9FEE2-246F-44B0-B308-FD703BC7CC89}" srcOrd="0" destOrd="0" presId="urn:microsoft.com/office/officeart/2011/layout/HexagonRadial"/>
    <dgm:cxn modelId="{7D11CC91-F9AE-4D00-BADA-5DED2EE27504}" type="presOf" srcId="{FFC0F8E1-3EDF-40F2-90F6-448B1EA404BD}" destId="{416084C5-678D-4DA9-BC79-D01941C6EEB9}" srcOrd="0" destOrd="0" presId="urn:microsoft.com/office/officeart/2011/layout/HexagonRadial"/>
    <dgm:cxn modelId="{7524E79A-1D1B-4B1A-B15E-38B0B5436580}" srcId="{FFC0F8E1-3EDF-40F2-90F6-448B1EA404BD}" destId="{2EE85B79-914C-4C9D-AE46-BABAB3B5E80E}" srcOrd="0" destOrd="0" parTransId="{5AC2B1F1-2E01-4F47-8645-545E749CC52A}" sibTransId="{D28D811B-5E9A-492A-953E-4688406A40B8}"/>
    <dgm:cxn modelId="{F8BCAD9D-6D0B-4D44-A845-A399275C2AC4}" type="presOf" srcId="{08E7DD52-3890-4D21-AA66-AE8FC15A0035}" destId="{DE86ECCA-2978-4F41-95EE-F829D37611F7}" srcOrd="0" destOrd="0" presId="urn:microsoft.com/office/officeart/2011/layout/HexagonRadial"/>
    <dgm:cxn modelId="{65FD59AB-566E-4816-9DD5-C7AFC12789D2}" srcId="{2EE85B79-914C-4C9D-AE46-BABAB3B5E80E}" destId="{F6FF1723-784A-49FA-AE48-1CF10A40D92C}" srcOrd="5" destOrd="0" parTransId="{415A0B2D-B582-4D61-889B-8D3E9583630D}" sibTransId="{BDED87D8-BE62-442D-B45F-C0E969615CF8}"/>
    <dgm:cxn modelId="{F8459CBB-F94A-4D27-8B59-7D3264320DE4}" srcId="{2EE85B79-914C-4C9D-AE46-BABAB3B5E80E}" destId="{7CBE20BA-A179-40AB-A5F7-EC4DAE621088}" srcOrd="0" destOrd="0" parTransId="{0A1481AF-7FEE-409D-A0F2-C26324325D11}" sibTransId="{80BE62A1-B43C-4A7F-BA8B-71C256B1236D}"/>
    <dgm:cxn modelId="{82495DBF-C645-44FF-ADC3-F31ECA4A54A8}" type="presOf" srcId="{8FAF97E6-16E7-4097-9456-EDA6EA9EE508}" destId="{86308AF5-4D34-40F6-BFE1-7C4045BD4696}" srcOrd="0" destOrd="0" presId="urn:microsoft.com/office/officeart/2011/layout/HexagonRadial"/>
    <dgm:cxn modelId="{D97BB4D1-2C57-4E3E-BEA2-BBE099E3A025}" srcId="{2EE85B79-914C-4C9D-AE46-BABAB3B5E80E}" destId="{2218CD6D-A72E-4399-9FFF-C3622033B8FB}" srcOrd="2" destOrd="0" parTransId="{D28D1E52-70E6-4A0E-9B70-1C31D2D13C67}" sibTransId="{7C4F994D-0FE1-4AFF-8BA4-EFDA9CC7DEFD}"/>
    <dgm:cxn modelId="{954091E4-C24A-4570-9109-248D140E6288}" type="presOf" srcId="{2218CD6D-A72E-4399-9FFF-C3622033B8FB}" destId="{4BDA3EB8-7701-43B9-B748-C4006672607D}" srcOrd="0" destOrd="0" presId="urn:microsoft.com/office/officeart/2011/layout/HexagonRadial"/>
    <dgm:cxn modelId="{F9EB5FEB-B5E5-4DCD-97B0-E2C2B459BBD1}" type="presOf" srcId="{7CBE20BA-A179-40AB-A5F7-EC4DAE621088}" destId="{2B97FBEB-5893-4B13-8AEF-227563206D1D}" srcOrd="0" destOrd="0" presId="urn:microsoft.com/office/officeart/2011/layout/HexagonRadial"/>
    <dgm:cxn modelId="{1B0688F2-5385-4D5B-9290-4BE8578CA97E}" type="presOf" srcId="{ADB31482-D481-46D7-AEED-FE61C00AC220}" destId="{EBD7E08B-BE51-4A9C-BBB1-7319F115E44F}" srcOrd="0" destOrd="0" presId="urn:microsoft.com/office/officeart/2011/layout/HexagonRadial"/>
    <dgm:cxn modelId="{8FA15B4F-C31F-4FED-BA85-768A2104C174}" type="presParOf" srcId="{416084C5-678D-4DA9-BC79-D01941C6EEB9}" destId="{3BC9FEE2-246F-44B0-B308-FD703BC7CC89}" srcOrd="0" destOrd="0" presId="urn:microsoft.com/office/officeart/2011/layout/HexagonRadial"/>
    <dgm:cxn modelId="{DCCB2D95-2D1F-44B3-8DD8-8947CC40592C}" type="presParOf" srcId="{416084C5-678D-4DA9-BC79-D01941C6EEB9}" destId="{9111CED9-04ED-4636-932E-8B1C869268A7}" srcOrd="1" destOrd="0" presId="urn:microsoft.com/office/officeart/2011/layout/HexagonRadial"/>
    <dgm:cxn modelId="{BF3F2384-898D-4B38-A955-8E1929A3F258}" type="presParOf" srcId="{9111CED9-04ED-4636-932E-8B1C869268A7}" destId="{54443650-5233-4EDD-B1C0-46DE14BC6A6A}" srcOrd="0" destOrd="0" presId="urn:microsoft.com/office/officeart/2011/layout/HexagonRadial"/>
    <dgm:cxn modelId="{CB23028C-272C-4D5A-ABF7-00B857C99AFA}" type="presParOf" srcId="{416084C5-678D-4DA9-BC79-D01941C6EEB9}" destId="{2B97FBEB-5893-4B13-8AEF-227563206D1D}" srcOrd="2" destOrd="0" presId="urn:microsoft.com/office/officeart/2011/layout/HexagonRadial"/>
    <dgm:cxn modelId="{E92FF001-81FC-437E-9F18-454FE8015664}" type="presParOf" srcId="{416084C5-678D-4DA9-BC79-D01941C6EEB9}" destId="{0CFD6A09-D963-4823-8330-BF989953D253}" srcOrd="3" destOrd="0" presId="urn:microsoft.com/office/officeart/2011/layout/HexagonRadial"/>
    <dgm:cxn modelId="{D0F6B603-6354-47E7-B797-CE76748D24F3}" type="presParOf" srcId="{0CFD6A09-D963-4823-8330-BF989953D253}" destId="{865718F4-B1AE-4F8F-BC35-19CA573059DA}" srcOrd="0" destOrd="0" presId="urn:microsoft.com/office/officeart/2011/layout/HexagonRadial"/>
    <dgm:cxn modelId="{4235C932-EFA1-4372-B45D-8C7F63C421F0}" type="presParOf" srcId="{416084C5-678D-4DA9-BC79-D01941C6EEB9}" destId="{EBD7E08B-BE51-4A9C-BBB1-7319F115E44F}" srcOrd="4" destOrd="0" presId="urn:microsoft.com/office/officeart/2011/layout/HexagonRadial"/>
    <dgm:cxn modelId="{B06A527B-2196-4B43-97D1-1B3B3CBFBAC0}" type="presParOf" srcId="{416084C5-678D-4DA9-BC79-D01941C6EEB9}" destId="{A422A309-9D28-4B7A-AEDB-4E68D9CCC9E8}" srcOrd="5" destOrd="0" presId="urn:microsoft.com/office/officeart/2011/layout/HexagonRadial"/>
    <dgm:cxn modelId="{CA388E75-C5F1-4458-AC81-DC4755E4DD6A}" type="presParOf" srcId="{A422A309-9D28-4B7A-AEDB-4E68D9CCC9E8}" destId="{0EF2F2A7-A9AD-4E78-944D-C648343F3922}" srcOrd="0" destOrd="0" presId="urn:microsoft.com/office/officeart/2011/layout/HexagonRadial"/>
    <dgm:cxn modelId="{E4A49568-CF73-4EF3-96E6-D73C0E55DB9D}" type="presParOf" srcId="{416084C5-678D-4DA9-BC79-D01941C6EEB9}" destId="{4BDA3EB8-7701-43B9-B748-C4006672607D}" srcOrd="6" destOrd="0" presId="urn:microsoft.com/office/officeart/2011/layout/HexagonRadial"/>
    <dgm:cxn modelId="{163E1B55-545E-4779-B726-93EE9ECA370D}" type="presParOf" srcId="{416084C5-678D-4DA9-BC79-D01941C6EEB9}" destId="{B8D6CA0D-8416-4B3E-9EFA-87ECDD6DC9F2}" srcOrd="7" destOrd="0" presId="urn:microsoft.com/office/officeart/2011/layout/HexagonRadial"/>
    <dgm:cxn modelId="{50C47525-FF15-41BF-B930-B802389FE65F}" type="presParOf" srcId="{B8D6CA0D-8416-4B3E-9EFA-87ECDD6DC9F2}" destId="{7581956A-14E9-43EB-B215-9C45691D3807}" srcOrd="0" destOrd="0" presId="urn:microsoft.com/office/officeart/2011/layout/HexagonRadial"/>
    <dgm:cxn modelId="{B0149560-84CB-453F-AEE7-67E5FFBEF6DE}" type="presParOf" srcId="{416084C5-678D-4DA9-BC79-D01941C6EEB9}" destId="{DE86ECCA-2978-4F41-95EE-F829D37611F7}" srcOrd="8" destOrd="0" presId="urn:microsoft.com/office/officeart/2011/layout/HexagonRadial"/>
    <dgm:cxn modelId="{7189A291-BC51-4C11-8608-AB3AFD8C4A29}" type="presParOf" srcId="{416084C5-678D-4DA9-BC79-D01941C6EEB9}" destId="{EC3DD499-2F4A-4C3F-AEB9-4CF0800F3BAF}" srcOrd="9" destOrd="0" presId="urn:microsoft.com/office/officeart/2011/layout/HexagonRadial"/>
    <dgm:cxn modelId="{445125CC-0A1C-4EE0-A2A9-5A415511D1DA}" type="presParOf" srcId="{EC3DD499-2F4A-4C3F-AEB9-4CF0800F3BAF}" destId="{CBC226A6-1E24-45BF-8B9D-31C084C77666}" srcOrd="0" destOrd="0" presId="urn:microsoft.com/office/officeart/2011/layout/HexagonRadial"/>
    <dgm:cxn modelId="{8E941BC0-974B-4640-83B3-72F61EF78B2E}" type="presParOf" srcId="{416084C5-678D-4DA9-BC79-D01941C6EEB9}" destId="{86308AF5-4D34-40F6-BFE1-7C4045BD4696}" srcOrd="10" destOrd="0" presId="urn:microsoft.com/office/officeart/2011/layout/HexagonRadial"/>
    <dgm:cxn modelId="{585249AB-3ECD-4604-9987-56A2404F0B02}" type="presParOf" srcId="{416084C5-678D-4DA9-BC79-D01941C6EEB9}" destId="{7485F0E3-00D7-4F9E-A019-36287C03A1E9}" srcOrd="11" destOrd="0" presId="urn:microsoft.com/office/officeart/2011/layout/HexagonRadial"/>
    <dgm:cxn modelId="{CD039C0C-E9A1-4120-9B52-18E1CD0E033D}" type="presParOf" srcId="{7485F0E3-00D7-4F9E-A019-36287C03A1E9}" destId="{1BECDD3F-3EE2-49DB-8A3F-2B01158AF579}" srcOrd="0" destOrd="0" presId="urn:microsoft.com/office/officeart/2011/layout/HexagonRadial"/>
    <dgm:cxn modelId="{CDD2E58D-31BA-48FA-99E7-254A2DE2D657}" type="presParOf" srcId="{416084C5-678D-4DA9-BC79-D01941C6EEB9}" destId="{1FBE686E-B2DB-4001-AAD8-D8EEF4CFEFC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9974EB-D4BB-408D-899C-C2E4474B1F99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21D0D0-DD20-47C5-8CF7-A23A6096234C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PT" dirty="0"/>
            <a:t>RISCOS EMERGENTES</a:t>
          </a:r>
          <a:endParaRPr lang="en-US" dirty="0"/>
        </a:p>
      </dgm:t>
    </dgm:pt>
    <dgm:pt modelId="{67C6AC4D-4728-4C87-8026-77FE70099F39}" type="parTrans" cxnId="{376D1193-6CCE-45EA-9B10-0E90ACA9A547}">
      <dgm:prSet/>
      <dgm:spPr/>
      <dgm:t>
        <a:bodyPr/>
        <a:lstStyle/>
        <a:p>
          <a:endParaRPr lang="en-US"/>
        </a:p>
      </dgm:t>
    </dgm:pt>
    <dgm:pt modelId="{3CC3F940-69AA-4BB8-B68A-ECA99CEB0475}" type="sibTrans" cxnId="{376D1193-6CCE-45EA-9B10-0E90ACA9A547}">
      <dgm:prSet/>
      <dgm:spPr/>
      <dgm:t>
        <a:bodyPr/>
        <a:lstStyle/>
        <a:p>
          <a:endParaRPr lang="en-US"/>
        </a:p>
      </dgm:t>
    </dgm:pt>
    <dgm:pt modelId="{CC3A041A-10E4-4BEF-A2FB-80E000B77F1E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pt-PT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Riscos Climáticos e do Meio Ambiente</a:t>
          </a:r>
          <a:endParaRPr lang="en-US" sz="1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37A3C0-6102-460B-84F7-212A411DD57D}" type="parTrans" cxnId="{C2A53543-F567-44A0-9615-8DBDD688455C}">
      <dgm:prSet/>
      <dgm:spPr/>
      <dgm:t>
        <a:bodyPr/>
        <a:lstStyle/>
        <a:p>
          <a:endParaRPr lang="en-US"/>
        </a:p>
      </dgm:t>
    </dgm:pt>
    <dgm:pt modelId="{704AB101-9480-4413-AC38-AAE90223D736}" type="sibTrans" cxnId="{C2A53543-F567-44A0-9615-8DBDD688455C}">
      <dgm:prSet/>
      <dgm:spPr/>
      <dgm:t>
        <a:bodyPr/>
        <a:lstStyle/>
        <a:p>
          <a:endParaRPr lang="en-US"/>
        </a:p>
      </dgm:t>
    </dgm:pt>
    <dgm:pt modelId="{B21159E1-72FC-43A6-B15E-3952D262A534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pt-PT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Riscos Cibernéticos</a:t>
          </a:r>
          <a:endParaRPr lang="en-US" sz="1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22E220-A44D-4341-A601-4257297681EE}" type="parTrans" cxnId="{EB43E8F5-F45A-4826-9F44-CF9CB71645CB}">
      <dgm:prSet/>
      <dgm:spPr/>
      <dgm:t>
        <a:bodyPr/>
        <a:lstStyle/>
        <a:p>
          <a:endParaRPr lang="en-US"/>
        </a:p>
      </dgm:t>
    </dgm:pt>
    <dgm:pt modelId="{2A52432F-0650-42D8-AF17-DB97370401C4}" type="sibTrans" cxnId="{EB43E8F5-F45A-4826-9F44-CF9CB71645CB}">
      <dgm:prSet/>
      <dgm:spPr/>
      <dgm:t>
        <a:bodyPr/>
        <a:lstStyle/>
        <a:p>
          <a:endParaRPr lang="en-US"/>
        </a:p>
      </dgm:t>
    </dgm:pt>
    <dgm:pt modelId="{50157289-1727-4B38-BE80-FCF19199EFFF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pt-PT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Riscos Geopolíticos</a:t>
          </a:r>
          <a:endParaRPr lang="en-US" sz="1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334DD9-D53C-4FFF-8F1E-EC881CF162D6}" type="parTrans" cxnId="{4152F234-80E1-49D7-931A-DF1864363D66}">
      <dgm:prSet/>
      <dgm:spPr/>
      <dgm:t>
        <a:bodyPr/>
        <a:lstStyle/>
        <a:p>
          <a:endParaRPr lang="en-US"/>
        </a:p>
      </dgm:t>
    </dgm:pt>
    <dgm:pt modelId="{CAB7C0F9-62D4-4F0E-82F5-53A48987E9FE}" type="sibTrans" cxnId="{4152F234-80E1-49D7-931A-DF1864363D66}">
      <dgm:prSet/>
      <dgm:spPr/>
      <dgm:t>
        <a:bodyPr/>
        <a:lstStyle/>
        <a:p>
          <a:endParaRPr lang="en-US"/>
        </a:p>
      </dgm:t>
    </dgm:pt>
    <dgm:pt modelId="{9F41728B-DB47-4A3E-9858-0899D5B8D467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Riscos de </a:t>
          </a:r>
          <a:r>
            <a:rPr lang="en-US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Terceiros</a:t>
          </a:r>
          <a:endParaRPr lang="en-US" sz="1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8F2999-C8F4-4EF8-B735-0354E0D0C632}" type="parTrans" cxnId="{80F45909-5D02-4D1F-AAD0-2C898C707B2B}">
      <dgm:prSet/>
      <dgm:spPr/>
      <dgm:t>
        <a:bodyPr/>
        <a:lstStyle/>
        <a:p>
          <a:endParaRPr lang="en-US"/>
        </a:p>
      </dgm:t>
    </dgm:pt>
    <dgm:pt modelId="{07797216-A3D1-4020-924D-FC36B9E624A5}" type="sibTrans" cxnId="{80F45909-5D02-4D1F-AAD0-2C898C707B2B}">
      <dgm:prSet/>
      <dgm:spPr/>
      <dgm:t>
        <a:bodyPr/>
        <a:lstStyle/>
        <a:p>
          <a:endParaRPr lang="en-US"/>
        </a:p>
      </dgm:t>
    </dgm:pt>
    <dgm:pt modelId="{9F2B40D7-3568-4074-A32B-F14C0A2D8CCD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pt-PT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Inteligência Artificial &amp; Desinformação</a:t>
          </a:r>
          <a:endParaRPr lang="en-US" sz="1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1D1E9C-6762-4554-A186-A767BA2BEA67}" type="parTrans" cxnId="{DDD7F6FF-76C9-4751-86AD-851338F349E9}">
      <dgm:prSet/>
      <dgm:spPr/>
      <dgm:t>
        <a:bodyPr/>
        <a:lstStyle/>
        <a:p>
          <a:endParaRPr lang="en-US"/>
        </a:p>
      </dgm:t>
    </dgm:pt>
    <dgm:pt modelId="{F44FE05B-42A2-4739-A80A-F39E2D8A65D0}" type="sibTrans" cxnId="{DDD7F6FF-76C9-4751-86AD-851338F349E9}">
      <dgm:prSet/>
      <dgm:spPr/>
      <dgm:t>
        <a:bodyPr/>
        <a:lstStyle/>
        <a:p>
          <a:endParaRPr lang="en-US"/>
        </a:p>
      </dgm:t>
    </dgm:pt>
    <dgm:pt modelId="{375A44B1-80CC-4A5E-B6A6-774D579E920A}">
      <dgm:prSet phldrT="[Text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pt-PT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Resiliência Operacional</a:t>
          </a:r>
          <a:endParaRPr lang="en-US" sz="1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D2FC34-AFFE-4283-917B-1A4E2D2ABEE9}" type="parTrans" cxnId="{EE10C182-9313-4DB7-BE4B-1CCA4F9DFD4E}">
      <dgm:prSet/>
      <dgm:spPr/>
      <dgm:t>
        <a:bodyPr/>
        <a:lstStyle/>
        <a:p>
          <a:endParaRPr lang="en-US"/>
        </a:p>
      </dgm:t>
    </dgm:pt>
    <dgm:pt modelId="{3BDC4EA2-39BF-4D91-818F-8CA8E3CEF422}" type="sibTrans" cxnId="{EE10C182-9313-4DB7-BE4B-1CCA4F9DFD4E}">
      <dgm:prSet/>
      <dgm:spPr/>
      <dgm:t>
        <a:bodyPr/>
        <a:lstStyle/>
        <a:p>
          <a:endParaRPr lang="en-US"/>
        </a:p>
      </dgm:t>
    </dgm:pt>
    <dgm:pt modelId="{85406639-BB7D-4DCD-8E16-9BFD9C329F09}" type="pres">
      <dgm:prSet presAssocID="{129974EB-D4BB-408D-899C-C2E4474B1F9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BC49309-B3BF-470D-9B7E-43023D67877F}" type="pres">
      <dgm:prSet presAssocID="{AF21D0D0-DD20-47C5-8CF7-A23A6096234C}" presName="Parent" presStyleLbl="node0" presStyleIdx="0" presStyleCnt="1">
        <dgm:presLayoutVars>
          <dgm:chMax val="6"/>
          <dgm:chPref val="6"/>
        </dgm:presLayoutVars>
      </dgm:prSet>
      <dgm:spPr/>
    </dgm:pt>
    <dgm:pt modelId="{97AB9F17-172E-480B-A110-A4C7468557C0}" type="pres">
      <dgm:prSet presAssocID="{CC3A041A-10E4-4BEF-A2FB-80E000B77F1E}" presName="Accent1" presStyleCnt="0"/>
      <dgm:spPr/>
    </dgm:pt>
    <dgm:pt modelId="{9A7DB522-52E7-4723-B34C-F715116B1F5C}" type="pres">
      <dgm:prSet presAssocID="{CC3A041A-10E4-4BEF-A2FB-80E000B77F1E}" presName="Accent" presStyleLbl="bgShp" presStyleIdx="0" presStyleCnt="6"/>
      <dgm:spPr/>
    </dgm:pt>
    <dgm:pt modelId="{880FE085-4DDB-44A1-ABF1-DF327F5C7F3B}" type="pres">
      <dgm:prSet presAssocID="{CC3A041A-10E4-4BEF-A2FB-80E000B77F1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C444E68-8933-497A-A42E-2860608C3A4A}" type="pres">
      <dgm:prSet presAssocID="{B21159E1-72FC-43A6-B15E-3952D262A534}" presName="Accent2" presStyleCnt="0"/>
      <dgm:spPr/>
    </dgm:pt>
    <dgm:pt modelId="{B2B843DC-0D39-43F7-A90E-B0C326D7A4D9}" type="pres">
      <dgm:prSet presAssocID="{B21159E1-72FC-43A6-B15E-3952D262A534}" presName="Accent" presStyleLbl="bgShp" presStyleIdx="1" presStyleCnt="6"/>
      <dgm:spPr/>
    </dgm:pt>
    <dgm:pt modelId="{E074D913-8156-4C07-B3DE-321AC577716C}" type="pres">
      <dgm:prSet presAssocID="{B21159E1-72FC-43A6-B15E-3952D262A534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319F8428-FE2E-4978-846F-4C52A9BC45C0}" type="pres">
      <dgm:prSet presAssocID="{50157289-1727-4B38-BE80-FCF19199EFFF}" presName="Accent3" presStyleCnt="0"/>
      <dgm:spPr/>
    </dgm:pt>
    <dgm:pt modelId="{948ED0AB-1E7D-4144-800E-736F19D78C99}" type="pres">
      <dgm:prSet presAssocID="{50157289-1727-4B38-BE80-FCF19199EFFF}" presName="Accent" presStyleLbl="bgShp" presStyleIdx="2" presStyleCnt="6"/>
      <dgm:spPr/>
    </dgm:pt>
    <dgm:pt modelId="{1F85AEF3-3AF4-40D0-A317-684F78D0663D}" type="pres">
      <dgm:prSet presAssocID="{50157289-1727-4B38-BE80-FCF19199EFF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C5B5590-8E4A-4856-8E74-604A97BD15B0}" type="pres">
      <dgm:prSet presAssocID="{9F41728B-DB47-4A3E-9858-0899D5B8D467}" presName="Accent4" presStyleCnt="0"/>
      <dgm:spPr/>
    </dgm:pt>
    <dgm:pt modelId="{5DDC4C79-546E-4119-88BF-F8DF29873A75}" type="pres">
      <dgm:prSet presAssocID="{9F41728B-DB47-4A3E-9858-0899D5B8D467}" presName="Accent" presStyleLbl="bgShp" presStyleIdx="3" presStyleCnt="6"/>
      <dgm:spPr/>
    </dgm:pt>
    <dgm:pt modelId="{9FD9447E-AD94-476D-9B6C-F9DE8CA5A6F2}" type="pres">
      <dgm:prSet presAssocID="{9F41728B-DB47-4A3E-9858-0899D5B8D46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9637CC4-C927-46FC-B412-B340774B025F}" type="pres">
      <dgm:prSet presAssocID="{9F2B40D7-3568-4074-A32B-F14C0A2D8CCD}" presName="Accent5" presStyleCnt="0"/>
      <dgm:spPr/>
    </dgm:pt>
    <dgm:pt modelId="{09B2ABA6-4078-43E8-ADCC-F5F497632662}" type="pres">
      <dgm:prSet presAssocID="{9F2B40D7-3568-4074-A32B-F14C0A2D8CCD}" presName="Accent" presStyleLbl="bgShp" presStyleIdx="4" presStyleCnt="6"/>
      <dgm:spPr/>
    </dgm:pt>
    <dgm:pt modelId="{0A0105BE-8EAA-430E-91F6-91B43726054A}" type="pres">
      <dgm:prSet presAssocID="{9F2B40D7-3568-4074-A32B-F14C0A2D8CCD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6EE83F2-91F3-4385-B4A6-E6AEEDC35B75}" type="pres">
      <dgm:prSet presAssocID="{375A44B1-80CC-4A5E-B6A6-774D579E920A}" presName="Accent6" presStyleCnt="0"/>
      <dgm:spPr/>
    </dgm:pt>
    <dgm:pt modelId="{6E349CF5-584F-466E-B5E1-53F873CB5611}" type="pres">
      <dgm:prSet presAssocID="{375A44B1-80CC-4A5E-B6A6-774D579E920A}" presName="Accent" presStyleLbl="bgShp" presStyleIdx="5" presStyleCnt="6"/>
      <dgm:spPr/>
    </dgm:pt>
    <dgm:pt modelId="{9136BB2A-0605-4D83-A0BE-1B0830EE0392}" type="pres">
      <dgm:prSet presAssocID="{375A44B1-80CC-4A5E-B6A6-774D579E920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0F45909-5D02-4D1F-AAD0-2C898C707B2B}" srcId="{AF21D0D0-DD20-47C5-8CF7-A23A6096234C}" destId="{9F41728B-DB47-4A3E-9858-0899D5B8D467}" srcOrd="3" destOrd="0" parTransId="{598F2999-C8F4-4EF8-B735-0354E0D0C632}" sibTransId="{07797216-A3D1-4020-924D-FC36B9E624A5}"/>
    <dgm:cxn modelId="{029EFC2D-9C8C-4DED-B206-A96669244E74}" type="presOf" srcId="{B21159E1-72FC-43A6-B15E-3952D262A534}" destId="{E074D913-8156-4C07-B3DE-321AC577716C}" srcOrd="0" destOrd="0" presId="urn:microsoft.com/office/officeart/2011/layout/HexagonRadial"/>
    <dgm:cxn modelId="{31FE0334-0B0A-4640-9353-D166528472F3}" type="presOf" srcId="{9F2B40D7-3568-4074-A32B-F14C0A2D8CCD}" destId="{0A0105BE-8EAA-430E-91F6-91B43726054A}" srcOrd="0" destOrd="0" presId="urn:microsoft.com/office/officeart/2011/layout/HexagonRadial"/>
    <dgm:cxn modelId="{4152F234-80E1-49D7-931A-DF1864363D66}" srcId="{AF21D0D0-DD20-47C5-8CF7-A23A6096234C}" destId="{50157289-1727-4B38-BE80-FCF19199EFFF}" srcOrd="2" destOrd="0" parTransId="{A7334DD9-D53C-4FFF-8F1E-EC881CF162D6}" sibTransId="{CAB7C0F9-62D4-4F0E-82F5-53A48987E9FE}"/>
    <dgm:cxn modelId="{C2A53543-F567-44A0-9615-8DBDD688455C}" srcId="{AF21D0D0-DD20-47C5-8CF7-A23A6096234C}" destId="{CC3A041A-10E4-4BEF-A2FB-80E000B77F1E}" srcOrd="0" destOrd="0" parTransId="{7837A3C0-6102-460B-84F7-212A411DD57D}" sibTransId="{704AB101-9480-4413-AC38-AAE90223D736}"/>
    <dgm:cxn modelId="{FC458C6C-63FA-4827-84BC-8AE80803AE60}" type="presOf" srcId="{129974EB-D4BB-408D-899C-C2E4474B1F99}" destId="{85406639-BB7D-4DCD-8E16-9BFD9C329F09}" srcOrd="0" destOrd="0" presId="urn:microsoft.com/office/officeart/2011/layout/HexagonRadial"/>
    <dgm:cxn modelId="{EE10C182-9313-4DB7-BE4B-1CCA4F9DFD4E}" srcId="{AF21D0D0-DD20-47C5-8CF7-A23A6096234C}" destId="{375A44B1-80CC-4A5E-B6A6-774D579E920A}" srcOrd="5" destOrd="0" parTransId="{51D2FC34-AFFE-4283-917B-1A4E2D2ABEE9}" sibTransId="{3BDC4EA2-39BF-4D91-818F-8CA8E3CEF422}"/>
    <dgm:cxn modelId="{416FC982-08BE-45D5-8FAD-7D55626980A0}" type="presOf" srcId="{375A44B1-80CC-4A5E-B6A6-774D579E920A}" destId="{9136BB2A-0605-4D83-A0BE-1B0830EE0392}" srcOrd="0" destOrd="0" presId="urn:microsoft.com/office/officeart/2011/layout/HexagonRadial"/>
    <dgm:cxn modelId="{376D1193-6CCE-45EA-9B10-0E90ACA9A547}" srcId="{129974EB-D4BB-408D-899C-C2E4474B1F99}" destId="{AF21D0D0-DD20-47C5-8CF7-A23A6096234C}" srcOrd="0" destOrd="0" parTransId="{67C6AC4D-4728-4C87-8026-77FE70099F39}" sibTransId="{3CC3F940-69AA-4BB8-B68A-ECA99CEB0475}"/>
    <dgm:cxn modelId="{ABF997A2-23EB-483F-8C23-2EB16A4B11D2}" type="presOf" srcId="{CC3A041A-10E4-4BEF-A2FB-80E000B77F1E}" destId="{880FE085-4DDB-44A1-ABF1-DF327F5C7F3B}" srcOrd="0" destOrd="0" presId="urn:microsoft.com/office/officeart/2011/layout/HexagonRadial"/>
    <dgm:cxn modelId="{C16B80C6-963E-480B-B8EC-BCC353CC0349}" type="presOf" srcId="{50157289-1727-4B38-BE80-FCF19199EFFF}" destId="{1F85AEF3-3AF4-40D0-A317-684F78D0663D}" srcOrd="0" destOrd="0" presId="urn:microsoft.com/office/officeart/2011/layout/HexagonRadial"/>
    <dgm:cxn modelId="{1A75F4C7-814A-4B9B-AD1F-C04E8932678E}" type="presOf" srcId="{9F41728B-DB47-4A3E-9858-0899D5B8D467}" destId="{9FD9447E-AD94-476D-9B6C-F9DE8CA5A6F2}" srcOrd="0" destOrd="0" presId="urn:microsoft.com/office/officeart/2011/layout/HexagonRadial"/>
    <dgm:cxn modelId="{092AE3EB-061E-4D0D-BB8B-9B26B90D3D11}" type="presOf" srcId="{AF21D0D0-DD20-47C5-8CF7-A23A6096234C}" destId="{ABC49309-B3BF-470D-9B7E-43023D67877F}" srcOrd="0" destOrd="0" presId="urn:microsoft.com/office/officeart/2011/layout/HexagonRadial"/>
    <dgm:cxn modelId="{EB43E8F5-F45A-4826-9F44-CF9CB71645CB}" srcId="{AF21D0D0-DD20-47C5-8CF7-A23A6096234C}" destId="{B21159E1-72FC-43A6-B15E-3952D262A534}" srcOrd="1" destOrd="0" parTransId="{9222E220-A44D-4341-A601-4257297681EE}" sibTransId="{2A52432F-0650-42D8-AF17-DB97370401C4}"/>
    <dgm:cxn modelId="{DDD7F6FF-76C9-4751-86AD-851338F349E9}" srcId="{AF21D0D0-DD20-47C5-8CF7-A23A6096234C}" destId="{9F2B40D7-3568-4074-A32B-F14C0A2D8CCD}" srcOrd="4" destOrd="0" parTransId="{741D1E9C-6762-4554-A186-A767BA2BEA67}" sibTransId="{F44FE05B-42A2-4739-A80A-F39E2D8A65D0}"/>
    <dgm:cxn modelId="{C53E9ADA-3D1C-4F0D-B217-51BCC5B00E8A}" type="presParOf" srcId="{85406639-BB7D-4DCD-8E16-9BFD9C329F09}" destId="{ABC49309-B3BF-470D-9B7E-43023D67877F}" srcOrd="0" destOrd="0" presId="urn:microsoft.com/office/officeart/2011/layout/HexagonRadial"/>
    <dgm:cxn modelId="{5A434F5F-7236-49D3-93FA-45A354C3A35C}" type="presParOf" srcId="{85406639-BB7D-4DCD-8E16-9BFD9C329F09}" destId="{97AB9F17-172E-480B-A110-A4C7468557C0}" srcOrd="1" destOrd="0" presId="urn:microsoft.com/office/officeart/2011/layout/HexagonRadial"/>
    <dgm:cxn modelId="{65B97B4F-5E37-4004-BD00-25D6180A9BDB}" type="presParOf" srcId="{97AB9F17-172E-480B-A110-A4C7468557C0}" destId="{9A7DB522-52E7-4723-B34C-F715116B1F5C}" srcOrd="0" destOrd="0" presId="urn:microsoft.com/office/officeart/2011/layout/HexagonRadial"/>
    <dgm:cxn modelId="{DBF329A0-C6A3-4CB1-9186-07A802C0ACFD}" type="presParOf" srcId="{85406639-BB7D-4DCD-8E16-9BFD9C329F09}" destId="{880FE085-4DDB-44A1-ABF1-DF327F5C7F3B}" srcOrd="2" destOrd="0" presId="urn:microsoft.com/office/officeart/2011/layout/HexagonRadial"/>
    <dgm:cxn modelId="{54DE5133-5A65-4F6B-BD33-B9E91DCE24C1}" type="presParOf" srcId="{85406639-BB7D-4DCD-8E16-9BFD9C329F09}" destId="{5C444E68-8933-497A-A42E-2860608C3A4A}" srcOrd="3" destOrd="0" presId="urn:microsoft.com/office/officeart/2011/layout/HexagonRadial"/>
    <dgm:cxn modelId="{77F21674-69D0-441E-8A93-5D7AAFB6D330}" type="presParOf" srcId="{5C444E68-8933-497A-A42E-2860608C3A4A}" destId="{B2B843DC-0D39-43F7-A90E-B0C326D7A4D9}" srcOrd="0" destOrd="0" presId="urn:microsoft.com/office/officeart/2011/layout/HexagonRadial"/>
    <dgm:cxn modelId="{0A71B049-EF26-4A93-8C20-C3861C1638CE}" type="presParOf" srcId="{85406639-BB7D-4DCD-8E16-9BFD9C329F09}" destId="{E074D913-8156-4C07-B3DE-321AC577716C}" srcOrd="4" destOrd="0" presId="urn:microsoft.com/office/officeart/2011/layout/HexagonRadial"/>
    <dgm:cxn modelId="{E4893188-187C-48A7-90D9-439710C09993}" type="presParOf" srcId="{85406639-BB7D-4DCD-8E16-9BFD9C329F09}" destId="{319F8428-FE2E-4978-846F-4C52A9BC45C0}" srcOrd="5" destOrd="0" presId="urn:microsoft.com/office/officeart/2011/layout/HexagonRadial"/>
    <dgm:cxn modelId="{FF8794D4-984B-41FC-A2AF-04E9BEB92657}" type="presParOf" srcId="{319F8428-FE2E-4978-846F-4C52A9BC45C0}" destId="{948ED0AB-1E7D-4144-800E-736F19D78C99}" srcOrd="0" destOrd="0" presId="urn:microsoft.com/office/officeart/2011/layout/HexagonRadial"/>
    <dgm:cxn modelId="{54CA3D55-8EF2-428C-9D14-2199F60688F9}" type="presParOf" srcId="{85406639-BB7D-4DCD-8E16-9BFD9C329F09}" destId="{1F85AEF3-3AF4-40D0-A317-684F78D0663D}" srcOrd="6" destOrd="0" presId="urn:microsoft.com/office/officeart/2011/layout/HexagonRadial"/>
    <dgm:cxn modelId="{A055CFC5-A736-4074-AC70-C09293218E0A}" type="presParOf" srcId="{85406639-BB7D-4DCD-8E16-9BFD9C329F09}" destId="{AC5B5590-8E4A-4856-8E74-604A97BD15B0}" srcOrd="7" destOrd="0" presId="urn:microsoft.com/office/officeart/2011/layout/HexagonRadial"/>
    <dgm:cxn modelId="{E357E7B1-439B-458A-9B1D-0845FE13129D}" type="presParOf" srcId="{AC5B5590-8E4A-4856-8E74-604A97BD15B0}" destId="{5DDC4C79-546E-4119-88BF-F8DF29873A75}" srcOrd="0" destOrd="0" presId="urn:microsoft.com/office/officeart/2011/layout/HexagonRadial"/>
    <dgm:cxn modelId="{CA539B8B-EA5D-4273-AFA3-57983554B5FE}" type="presParOf" srcId="{85406639-BB7D-4DCD-8E16-9BFD9C329F09}" destId="{9FD9447E-AD94-476D-9B6C-F9DE8CA5A6F2}" srcOrd="8" destOrd="0" presId="urn:microsoft.com/office/officeart/2011/layout/HexagonRadial"/>
    <dgm:cxn modelId="{316BC93C-A016-4991-A751-2BF5FE0F4C46}" type="presParOf" srcId="{85406639-BB7D-4DCD-8E16-9BFD9C329F09}" destId="{F9637CC4-C927-46FC-B412-B340774B025F}" srcOrd="9" destOrd="0" presId="urn:microsoft.com/office/officeart/2011/layout/HexagonRadial"/>
    <dgm:cxn modelId="{B4A41FD3-2A64-47B0-A1E0-31DF41E92071}" type="presParOf" srcId="{F9637CC4-C927-46FC-B412-B340774B025F}" destId="{09B2ABA6-4078-43E8-ADCC-F5F497632662}" srcOrd="0" destOrd="0" presId="urn:microsoft.com/office/officeart/2011/layout/HexagonRadial"/>
    <dgm:cxn modelId="{8F7BE436-0E61-4790-98C2-D10FD8F7AC13}" type="presParOf" srcId="{85406639-BB7D-4DCD-8E16-9BFD9C329F09}" destId="{0A0105BE-8EAA-430E-91F6-91B43726054A}" srcOrd="10" destOrd="0" presId="urn:microsoft.com/office/officeart/2011/layout/HexagonRadial"/>
    <dgm:cxn modelId="{A0DF5D90-9B3E-40EE-B43E-1C3429945A57}" type="presParOf" srcId="{85406639-BB7D-4DCD-8E16-9BFD9C329F09}" destId="{66EE83F2-91F3-4385-B4A6-E6AEEDC35B75}" srcOrd="11" destOrd="0" presId="urn:microsoft.com/office/officeart/2011/layout/HexagonRadial"/>
    <dgm:cxn modelId="{C240C7CC-D799-4E19-A719-AC4814E0C95B}" type="presParOf" srcId="{66EE83F2-91F3-4385-B4A6-E6AEEDC35B75}" destId="{6E349CF5-584F-466E-B5E1-53F873CB5611}" srcOrd="0" destOrd="0" presId="urn:microsoft.com/office/officeart/2011/layout/HexagonRadial"/>
    <dgm:cxn modelId="{3361CBF7-9252-4B84-9EF2-26BDB076607C}" type="presParOf" srcId="{85406639-BB7D-4DCD-8E16-9BFD9C329F09}" destId="{9136BB2A-0605-4D83-A0BE-1B0830EE039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FEE2-246F-44B0-B308-FD703BC7CC89}">
      <dsp:nvSpPr>
        <dsp:cNvPr id="0" name=""/>
        <dsp:cNvSpPr/>
      </dsp:nvSpPr>
      <dsp:spPr>
        <a:xfrm>
          <a:off x="2097376" y="1712970"/>
          <a:ext cx="2177260" cy="188341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QUADRO ANALÍTICO DE RBS</a:t>
          </a:r>
          <a:endParaRPr lang="en-US" sz="20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8179" y="2025079"/>
        <a:ext cx="1455654" cy="1259200"/>
      </dsp:txXfrm>
    </dsp:sp>
    <dsp:sp modelId="{865718F4-B1AE-4F8F-BC35-19CA573059DA}">
      <dsp:nvSpPr>
        <dsp:cNvPr id="0" name=""/>
        <dsp:cNvSpPr/>
      </dsp:nvSpPr>
      <dsp:spPr>
        <a:xfrm>
          <a:off x="3460759" y="811882"/>
          <a:ext cx="821473" cy="7078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7FBEB-5893-4B13-8AEF-227563206D1D}">
      <dsp:nvSpPr>
        <dsp:cNvPr id="0" name=""/>
        <dsp:cNvSpPr/>
      </dsp:nvSpPr>
      <dsp:spPr>
        <a:xfrm>
          <a:off x="2297933" y="0"/>
          <a:ext cx="1784249" cy="1543585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rPr>
            <a:t>AVALIAÇÃO</a:t>
          </a:r>
          <a:r>
            <a:rPr lang="pt-BR" sz="1200" b="1" kern="1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200" b="1" kern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do nível de risco e das tendências associadas às actividades</a:t>
          </a:r>
          <a:endParaRPr lang="en-US" sz="1200" b="1" kern="120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3621" y="255805"/>
        <a:ext cx="1192873" cy="1031975"/>
      </dsp:txXfrm>
    </dsp:sp>
    <dsp:sp modelId="{0EF2F2A7-A9AD-4E78-944D-C648343F3922}">
      <dsp:nvSpPr>
        <dsp:cNvPr id="0" name=""/>
        <dsp:cNvSpPr/>
      </dsp:nvSpPr>
      <dsp:spPr>
        <a:xfrm>
          <a:off x="4419483" y="2135107"/>
          <a:ext cx="821473" cy="7078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7E08B-BE51-4A9C-BBB1-7319F115E44F}">
      <dsp:nvSpPr>
        <dsp:cNvPr id="0" name=""/>
        <dsp:cNvSpPr/>
      </dsp:nvSpPr>
      <dsp:spPr>
        <a:xfrm>
          <a:off x="3934297" y="949408"/>
          <a:ext cx="1784249" cy="1543585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rPr>
            <a:t>AVALIAÇÃO</a:t>
          </a:r>
          <a:r>
            <a:rPr lang="pt-BR" sz="1200" b="1" kern="1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200" b="1" kern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dos processos de gestão</a:t>
          </a:r>
          <a:endParaRPr lang="en-US" sz="1200" b="1" kern="120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29985" y="1205213"/>
        <a:ext cx="1192873" cy="1031975"/>
      </dsp:txXfrm>
    </dsp:sp>
    <dsp:sp modelId="{7581956A-14E9-43EB-B215-9C45691D3807}">
      <dsp:nvSpPr>
        <dsp:cNvPr id="0" name=""/>
        <dsp:cNvSpPr/>
      </dsp:nvSpPr>
      <dsp:spPr>
        <a:xfrm>
          <a:off x="3753492" y="3628779"/>
          <a:ext cx="821473" cy="7078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A3EB8-7701-43B9-B748-C4006672607D}">
      <dsp:nvSpPr>
        <dsp:cNvPr id="0" name=""/>
        <dsp:cNvSpPr/>
      </dsp:nvSpPr>
      <dsp:spPr>
        <a:xfrm>
          <a:off x="3934297" y="2815835"/>
          <a:ext cx="1784249" cy="1543585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rPr>
            <a:t>AVALIAÇÃO</a:t>
          </a:r>
          <a:r>
            <a:rPr lang="pt-BR" sz="1200" b="1" kern="1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200" b="1" kern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das condições financeiras das instituições</a:t>
          </a:r>
          <a:endParaRPr lang="en-US" sz="1200" b="1" kern="120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29985" y="3071640"/>
        <a:ext cx="1192873" cy="1031975"/>
      </dsp:txXfrm>
    </dsp:sp>
    <dsp:sp modelId="{CBC226A6-1E24-45BF-8B9D-31C084C77666}">
      <dsp:nvSpPr>
        <dsp:cNvPr id="0" name=""/>
        <dsp:cNvSpPr/>
      </dsp:nvSpPr>
      <dsp:spPr>
        <a:xfrm>
          <a:off x="2101428" y="3783828"/>
          <a:ext cx="821473" cy="7078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6ECCA-2978-4F41-95EE-F829D37611F7}">
      <dsp:nvSpPr>
        <dsp:cNvPr id="0" name=""/>
        <dsp:cNvSpPr/>
      </dsp:nvSpPr>
      <dsp:spPr>
        <a:xfrm>
          <a:off x="2297933" y="3766305"/>
          <a:ext cx="1784249" cy="1543585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rPr>
            <a:t>AVALIAÇÃO</a:t>
          </a:r>
          <a:r>
            <a:rPr lang="pt-BR" sz="1200" b="1" kern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 da conformidade</a:t>
          </a:r>
          <a:endParaRPr lang="en-US" sz="1200" b="1" kern="120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3621" y="4022110"/>
        <a:ext cx="1192873" cy="1031975"/>
      </dsp:txXfrm>
    </dsp:sp>
    <dsp:sp modelId="{1BECDD3F-3EE2-49DB-8A3F-2B01158AF579}">
      <dsp:nvSpPr>
        <dsp:cNvPr id="0" name=""/>
        <dsp:cNvSpPr/>
      </dsp:nvSpPr>
      <dsp:spPr>
        <a:xfrm>
          <a:off x="1127004" y="2461134"/>
          <a:ext cx="821473" cy="7078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08AF5-4D34-40F6-BFE1-7C4045BD4696}">
      <dsp:nvSpPr>
        <dsp:cNvPr id="0" name=""/>
        <dsp:cNvSpPr/>
      </dsp:nvSpPr>
      <dsp:spPr>
        <a:xfrm>
          <a:off x="653972" y="2816897"/>
          <a:ext cx="1784249" cy="1543585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rPr>
            <a:t>COMUNICAÇÃO</a:t>
          </a:r>
          <a:r>
            <a:rPr lang="pt-BR" sz="1200" b="1" kern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 de constatações, determinações especificas</a:t>
          </a:r>
          <a:endParaRPr lang="en-US" sz="1200" b="1" kern="120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9660" y="3072702"/>
        <a:ext cx="1192873" cy="1031975"/>
      </dsp:txXfrm>
    </dsp:sp>
    <dsp:sp modelId="{1FBE686E-B2DB-4001-AAD8-D8EEF4CFEFC2}">
      <dsp:nvSpPr>
        <dsp:cNvPr id="0" name=""/>
        <dsp:cNvSpPr/>
      </dsp:nvSpPr>
      <dsp:spPr>
        <a:xfrm>
          <a:off x="653972" y="947284"/>
          <a:ext cx="1784249" cy="1543585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9000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rPr>
            <a:t>ACOMPANHAMENTO</a:t>
          </a:r>
          <a:r>
            <a:rPr lang="pt-BR" sz="1200" b="1" kern="1200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200" b="1" kern="12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da implementação das acções de regularização</a:t>
          </a:r>
          <a:endParaRPr lang="en-US" sz="1200" b="1" kern="120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9660" y="1203089"/>
        <a:ext cx="1192873" cy="10319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49309-B3BF-470D-9B7E-43023D67877F}">
      <dsp:nvSpPr>
        <dsp:cNvPr id="0" name=""/>
        <dsp:cNvSpPr/>
      </dsp:nvSpPr>
      <dsp:spPr>
        <a:xfrm>
          <a:off x="1599033" y="1451439"/>
          <a:ext cx="1844843" cy="159586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/>
            <a:t>RISCOS EMERGENTES</a:t>
          </a:r>
          <a:endParaRPr lang="en-US" sz="1600" kern="1200" dirty="0"/>
        </a:p>
      </dsp:txBody>
      <dsp:txXfrm>
        <a:off x="1904749" y="1715896"/>
        <a:ext cx="1233411" cy="1066950"/>
      </dsp:txXfrm>
    </dsp:sp>
    <dsp:sp modelId="{B2B843DC-0D39-43F7-A90E-B0C326D7A4D9}">
      <dsp:nvSpPr>
        <dsp:cNvPr id="0" name=""/>
        <dsp:cNvSpPr/>
      </dsp:nvSpPr>
      <dsp:spPr>
        <a:xfrm>
          <a:off x="2754260" y="687926"/>
          <a:ext cx="696053" cy="59974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FE085-4DDB-44A1-ABF1-DF327F5C7F3B}">
      <dsp:nvSpPr>
        <dsp:cNvPr id="0" name=""/>
        <dsp:cNvSpPr/>
      </dsp:nvSpPr>
      <dsp:spPr>
        <a:xfrm>
          <a:off x="1768970" y="0"/>
          <a:ext cx="1511835" cy="130791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Riscos Climáticos e do Meio Ambiente</a:t>
          </a:r>
          <a:endParaRPr lang="en-US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9513" y="216749"/>
        <a:ext cx="1010749" cy="874417"/>
      </dsp:txXfrm>
    </dsp:sp>
    <dsp:sp modelId="{948ED0AB-1E7D-4144-800E-736F19D78C99}">
      <dsp:nvSpPr>
        <dsp:cNvPr id="0" name=""/>
        <dsp:cNvSpPr/>
      </dsp:nvSpPr>
      <dsp:spPr>
        <a:xfrm>
          <a:off x="3566609" y="1809125"/>
          <a:ext cx="696053" cy="59974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4D913-8156-4C07-B3DE-321AC577716C}">
      <dsp:nvSpPr>
        <dsp:cNvPr id="0" name=""/>
        <dsp:cNvSpPr/>
      </dsp:nvSpPr>
      <dsp:spPr>
        <a:xfrm>
          <a:off x="3155499" y="804455"/>
          <a:ext cx="1511835" cy="130791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Riscos Cibernéticos</a:t>
          </a:r>
          <a:endParaRPr lang="en-US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06042" y="1021204"/>
        <a:ext cx="1010749" cy="874417"/>
      </dsp:txXfrm>
    </dsp:sp>
    <dsp:sp modelId="{5DDC4C79-546E-4119-88BF-F8DF29873A75}">
      <dsp:nvSpPr>
        <dsp:cNvPr id="0" name=""/>
        <dsp:cNvSpPr/>
      </dsp:nvSpPr>
      <dsp:spPr>
        <a:xfrm>
          <a:off x="3002299" y="3074749"/>
          <a:ext cx="696053" cy="59974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5AEF3-3AF4-40D0-A317-684F78D0663D}">
      <dsp:nvSpPr>
        <dsp:cNvPr id="0" name=""/>
        <dsp:cNvSpPr/>
      </dsp:nvSpPr>
      <dsp:spPr>
        <a:xfrm>
          <a:off x="3155499" y="2385922"/>
          <a:ext cx="1511835" cy="130791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Riscos Geopolíticos</a:t>
          </a:r>
          <a:endParaRPr lang="en-US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06042" y="2602671"/>
        <a:ext cx="1010749" cy="874417"/>
      </dsp:txXfrm>
    </dsp:sp>
    <dsp:sp modelId="{09B2ABA6-4078-43E8-ADCC-F5F497632662}">
      <dsp:nvSpPr>
        <dsp:cNvPr id="0" name=""/>
        <dsp:cNvSpPr/>
      </dsp:nvSpPr>
      <dsp:spPr>
        <a:xfrm>
          <a:off x="1602466" y="3206125"/>
          <a:ext cx="696053" cy="59974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9447E-AD94-476D-9B6C-F9DE8CA5A6F2}">
      <dsp:nvSpPr>
        <dsp:cNvPr id="0" name=""/>
        <dsp:cNvSpPr/>
      </dsp:nvSpPr>
      <dsp:spPr>
        <a:xfrm>
          <a:off x="1768970" y="3191278"/>
          <a:ext cx="1511835" cy="130791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Riscos de </a:t>
          </a:r>
          <a:r>
            <a:rPr lang="en-US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Terceiros</a:t>
          </a:r>
          <a:endParaRPr lang="en-US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9513" y="3408027"/>
        <a:ext cx="1010749" cy="874417"/>
      </dsp:txXfrm>
    </dsp:sp>
    <dsp:sp modelId="{6E349CF5-584F-466E-B5E1-53F873CB5611}">
      <dsp:nvSpPr>
        <dsp:cNvPr id="0" name=""/>
        <dsp:cNvSpPr/>
      </dsp:nvSpPr>
      <dsp:spPr>
        <a:xfrm>
          <a:off x="776814" y="2085376"/>
          <a:ext cx="696053" cy="59974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105BE-8EAA-430E-91F6-91B43726054A}">
      <dsp:nvSpPr>
        <dsp:cNvPr id="0" name=""/>
        <dsp:cNvSpPr/>
      </dsp:nvSpPr>
      <dsp:spPr>
        <a:xfrm>
          <a:off x="376004" y="2386822"/>
          <a:ext cx="1511835" cy="130791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Inteligência Artificial &amp; Desinformação</a:t>
          </a:r>
          <a:endParaRPr lang="en-US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47" y="2603571"/>
        <a:ext cx="1010749" cy="874417"/>
      </dsp:txXfrm>
    </dsp:sp>
    <dsp:sp modelId="{9136BB2A-0605-4D83-A0BE-1B0830EE0392}">
      <dsp:nvSpPr>
        <dsp:cNvPr id="0" name=""/>
        <dsp:cNvSpPr/>
      </dsp:nvSpPr>
      <dsp:spPr>
        <a:xfrm>
          <a:off x="376004" y="802656"/>
          <a:ext cx="1511835" cy="130791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Resiliência Operacional</a:t>
          </a:r>
          <a:endParaRPr lang="en-US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47" y="1019405"/>
        <a:ext cx="1010749" cy="874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0.67665</cdr:x>
      <cdr:y>0.51802</cdr:y>
    </cdr:from>
    <cdr:to>
      <cdr:x>0.67665</cdr:x>
      <cdr:y>0.77215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C7558EAD-B0B7-D842-8CD9-05B770FF8578}"/>
            </a:ext>
          </a:extLst>
        </cdr:cNvPr>
        <cdr:cNvCxnSpPr/>
      </cdr:nvCxnSpPr>
      <cdr:spPr>
        <a:xfrm xmlns:a="http://schemas.openxmlformats.org/drawingml/2006/main">
          <a:off x="4273785" y="2314672"/>
          <a:ext cx="0" cy="113553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0.59878</cdr:x>
      <cdr:y>0.43978</cdr:y>
    </cdr:from>
    <cdr:to>
      <cdr:x>0.7808</cdr:x>
      <cdr:y>0.51888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369A95DE-B04A-3D3B-DF9B-798FCF570F96}"/>
            </a:ext>
          </a:extLst>
        </cdr:cNvPr>
        <cdr:cNvSpPr/>
      </cdr:nvSpPr>
      <cdr:spPr>
        <a:xfrm xmlns:a="http://schemas.openxmlformats.org/drawingml/2006/main">
          <a:off x="3781921" y="1965049"/>
          <a:ext cx="1149676" cy="3534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COVID-19</a:t>
          </a:r>
        </a:p>
      </cdr:txBody>
    </cdr:sp>
  </cdr:relSizeAnchor>
  <cdr:relSizeAnchor xmlns:cdr="http://schemas.openxmlformats.org/drawingml/2006/chartDrawing">
    <cdr:from>
      <cdr:x>0.58302</cdr:x>
      <cdr:y>0.34124</cdr:y>
    </cdr:from>
    <cdr:to>
      <cdr:x>0.58302</cdr:x>
      <cdr:y>0.78006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AE3192F7-3B62-5F39-4DD9-4FA26891CD47}"/>
            </a:ext>
          </a:extLst>
        </cdr:cNvPr>
        <cdr:cNvCxnSpPr/>
      </cdr:nvCxnSpPr>
      <cdr:spPr>
        <a:xfrm xmlns:a="http://schemas.openxmlformats.org/drawingml/2006/main">
          <a:off x="3764781" y="1524784"/>
          <a:ext cx="0" cy="196077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0.15772</cdr:y>
    </cdr:from>
    <cdr:to>
      <cdr:x>0.68589</cdr:x>
      <cdr:y>0.33834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2F04B327-2126-0906-CF13-488CFD641F56}"/>
            </a:ext>
          </a:extLst>
        </cdr:cNvPr>
        <cdr:cNvSpPr/>
      </cdr:nvSpPr>
      <cdr:spPr>
        <a:xfrm xmlns:a="http://schemas.openxmlformats.org/drawingml/2006/main">
          <a:off x="3228680" y="704745"/>
          <a:ext cx="1200349" cy="8070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Ciclone  IDAI e Kenneth </a:t>
          </a:r>
        </a:p>
      </cdr:txBody>
    </cdr:sp>
  </cdr:relSizeAnchor>
  <cdr:relSizeAnchor xmlns:cdr="http://schemas.openxmlformats.org/drawingml/2006/chartDrawing">
    <cdr:from>
      <cdr:x>0.31206</cdr:x>
      <cdr:y>0.327</cdr:y>
    </cdr:from>
    <cdr:to>
      <cdr:x>0.31206</cdr:x>
      <cdr:y>0.78006</cdr:y>
    </cdr:to>
    <cdr:cxnSp macro="">
      <cdr:nvCxnSpPr>
        <cdr:cNvPr id="15" name="Straight Connector 14">
          <a:extLst xmlns:a="http://schemas.openxmlformats.org/drawingml/2006/main">
            <a:ext uri="{FF2B5EF4-FFF2-40B4-BE49-F238E27FC236}">
              <a16:creationId xmlns:a16="http://schemas.microsoft.com/office/drawing/2014/main" id="{AAD28C12-73AD-5E67-2593-80258CCCAFE3}"/>
            </a:ext>
          </a:extLst>
        </cdr:cNvPr>
        <cdr:cNvCxnSpPr/>
      </cdr:nvCxnSpPr>
      <cdr:spPr>
        <a:xfrm xmlns:a="http://schemas.openxmlformats.org/drawingml/2006/main">
          <a:off x="2015062" y="1461153"/>
          <a:ext cx="0" cy="2024406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0.25693</cdr:x>
      <cdr:y>0.18424</cdr:y>
    </cdr:from>
    <cdr:to>
      <cdr:x>0.46423</cdr:x>
      <cdr:y>0.32067</cdr:y>
    </cdr:to>
    <cdr:sp macro="" textlink="">
      <cdr:nvSpPr>
        <cdr:cNvPr id="16" name="Rectangle 15">
          <a:extLst xmlns:a="http://schemas.openxmlformats.org/drawingml/2006/main">
            <a:ext uri="{FF2B5EF4-FFF2-40B4-BE49-F238E27FC236}">
              <a16:creationId xmlns:a16="http://schemas.microsoft.com/office/drawing/2014/main" id="{191654BB-414D-5E34-5B1E-E3987967D027}"/>
            </a:ext>
          </a:extLst>
        </cdr:cNvPr>
        <cdr:cNvSpPr/>
      </cdr:nvSpPr>
      <cdr:spPr>
        <a:xfrm xmlns:a="http://schemas.openxmlformats.org/drawingml/2006/main">
          <a:off x="1659119" y="823231"/>
          <a:ext cx="1338606" cy="6096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Dívidas não-Declaradas </a:t>
          </a:r>
        </a:p>
      </cdr:txBody>
    </cdr:sp>
  </cdr:relSizeAnchor>
  <cdr:relSizeAnchor xmlns:cdr="http://schemas.openxmlformats.org/drawingml/2006/chartDrawing">
    <cdr:from>
      <cdr:x>0.21481</cdr:x>
      <cdr:y>0.56065</cdr:y>
    </cdr:from>
    <cdr:to>
      <cdr:x>0.21481</cdr:x>
      <cdr:y>0.78006</cdr:y>
    </cdr:to>
    <cdr:cxnSp macro="">
      <cdr:nvCxnSpPr>
        <cdr:cNvPr id="17" name="Straight Connector 16">
          <a:extLst xmlns:a="http://schemas.openxmlformats.org/drawingml/2006/main">
            <a:ext uri="{FF2B5EF4-FFF2-40B4-BE49-F238E27FC236}">
              <a16:creationId xmlns:a16="http://schemas.microsoft.com/office/drawing/2014/main" id="{77BE1803-54B4-92D7-7CCA-86FD60D6CE88}"/>
            </a:ext>
          </a:extLst>
        </cdr:cNvPr>
        <cdr:cNvCxnSpPr/>
      </cdr:nvCxnSpPr>
      <cdr:spPr>
        <a:xfrm xmlns:a="http://schemas.openxmlformats.org/drawingml/2006/main">
          <a:off x="1356778" y="2505172"/>
          <a:ext cx="0" cy="98038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0.1068</cdr:x>
      <cdr:y>0.43683</cdr:y>
    </cdr:from>
    <cdr:to>
      <cdr:x>0.3079</cdr:x>
      <cdr:y>0.55658</cdr:y>
    </cdr:to>
    <cdr:sp macro="" textlink="">
      <cdr:nvSpPr>
        <cdr:cNvPr id="18" name="Rectangle 17">
          <a:extLst xmlns:a="http://schemas.openxmlformats.org/drawingml/2006/main">
            <a:ext uri="{FF2B5EF4-FFF2-40B4-BE49-F238E27FC236}">
              <a16:creationId xmlns:a16="http://schemas.microsoft.com/office/drawing/2014/main" id="{AB495783-C18B-8715-9C47-ECA34B924999}"/>
            </a:ext>
          </a:extLst>
        </cdr:cNvPr>
        <cdr:cNvSpPr/>
      </cdr:nvSpPr>
      <cdr:spPr>
        <a:xfrm xmlns:a="http://schemas.openxmlformats.org/drawingml/2006/main">
          <a:off x="674577" y="1951876"/>
          <a:ext cx="1270156" cy="5350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Preço dos </a:t>
          </a:r>
          <a:r>
            <a:rPr lang="pt-PT" sz="1400" b="1" i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Commodites</a:t>
          </a:r>
          <a:endParaRPr lang="pt-PT" sz="1400" b="1" i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0.86846</cdr:x>
      <cdr:y>0.3481</cdr:y>
    </cdr:from>
    <cdr:to>
      <cdr:x>0.86846</cdr:x>
      <cdr:y>0.78183</cdr:y>
    </cdr:to>
    <cdr:cxnSp macro="">
      <cdr:nvCxnSpPr>
        <cdr:cNvPr id="21" name="Straight Connector 20">
          <a:extLst xmlns:a="http://schemas.openxmlformats.org/drawingml/2006/main">
            <a:ext uri="{FF2B5EF4-FFF2-40B4-BE49-F238E27FC236}">
              <a16:creationId xmlns:a16="http://schemas.microsoft.com/office/drawing/2014/main" id="{101C19E9-6AAF-29CA-B27D-D29DEC6F0380}"/>
            </a:ext>
          </a:extLst>
        </cdr:cNvPr>
        <cdr:cNvCxnSpPr/>
      </cdr:nvCxnSpPr>
      <cdr:spPr>
        <a:xfrm xmlns:a="http://schemas.openxmlformats.org/drawingml/2006/main">
          <a:off x="5607976" y="1555421"/>
          <a:ext cx="0" cy="193802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0.7622</cdr:x>
      <cdr:y>0.22574</cdr:y>
    </cdr:from>
    <cdr:to>
      <cdr:x>1</cdr:x>
      <cdr:y>0.33966</cdr:y>
    </cdr:to>
    <cdr:sp macro="" textlink="">
      <cdr:nvSpPr>
        <cdr:cNvPr id="23" name="Rectangle 22">
          <a:extLst xmlns:a="http://schemas.openxmlformats.org/drawingml/2006/main">
            <a:ext uri="{FF2B5EF4-FFF2-40B4-BE49-F238E27FC236}">
              <a16:creationId xmlns:a16="http://schemas.microsoft.com/office/drawing/2014/main" id="{53BBA8CE-64EB-EE0B-5A7B-A7B6E7BF050E}"/>
            </a:ext>
          </a:extLst>
        </cdr:cNvPr>
        <cdr:cNvSpPr/>
      </cdr:nvSpPr>
      <cdr:spPr>
        <a:xfrm xmlns:a="http://schemas.openxmlformats.org/drawingml/2006/main">
          <a:off x="4921826" y="1008668"/>
          <a:ext cx="1535535" cy="5090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pt-PT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Guerra Rússia-</a:t>
          </a:r>
          <a:r>
            <a:rPr lang="pt-PT" sz="1400" b="1" i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Ucrâinia</a:t>
          </a:r>
          <a:endParaRPr lang="pt-PT" sz="1400" b="1" i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0.41189</cdr:x>
      <cdr:y>0.65612</cdr:y>
    </cdr:from>
    <cdr:to>
      <cdr:x>0.41189</cdr:x>
      <cdr:y>0.78718</cdr:y>
    </cdr:to>
    <cdr:cxnSp macro="">
      <cdr:nvCxnSpPr>
        <cdr:cNvPr id="25" name="Straight Connector 24">
          <a:extLst xmlns:a="http://schemas.openxmlformats.org/drawingml/2006/main">
            <a:ext uri="{FF2B5EF4-FFF2-40B4-BE49-F238E27FC236}">
              <a16:creationId xmlns:a16="http://schemas.microsoft.com/office/drawing/2014/main" id="{E0C29EBD-10D5-EA75-2C0F-9D25DF22A52D}"/>
            </a:ext>
          </a:extLst>
        </cdr:cNvPr>
        <cdr:cNvCxnSpPr/>
      </cdr:nvCxnSpPr>
      <cdr:spPr>
        <a:xfrm xmlns:a="http://schemas.openxmlformats.org/drawingml/2006/main">
          <a:off x="2659750" y="2931735"/>
          <a:ext cx="0" cy="58564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0.33049</cdr:x>
      <cdr:y>0.51899</cdr:y>
    </cdr:from>
    <cdr:to>
      <cdr:x>0.55766</cdr:x>
      <cdr:y>0.64557</cdr:y>
    </cdr:to>
    <cdr:sp macro="" textlink="">
      <cdr:nvSpPr>
        <cdr:cNvPr id="27" name="Rectangle 26">
          <a:extLst xmlns:a="http://schemas.openxmlformats.org/drawingml/2006/main">
            <a:ext uri="{FF2B5EF4-FFF2-40B4-BE49-F238E27FC236}">
              <a16:creationId xmlns:a16="http://schemas.microsoft.com/office/drawing/2014/main" id="{B2F976B2-C737-4473-00C5-ADCC4E81D31E}"/>
            </a:ext>
          </a:extLst>
        </cdr:cNvPr>
        <cdr:cNvSpPr/>
      </cdr:nvSpPr>
      <cdr:spPr>
        <a:xfrm xmlns:a="http://schemas.openxmlformats.org/drawingml/2006/main">
          <a:off x="2134125" y="2318993"/>
          <a:ext cx="1466916" cy="5656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rgbClr val="00206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PT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Terrorismo em Cabo-Delgado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0.29777</cdr:x>
      <cdr:y>0.16382</cdr:y>
    </cdr:from>
    <cdr:to>
      <cdr:x>0.59926</cdr:x>
      <cdr:y>0.37244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FE34D5E4-28D9-99D3-7C0F-FB0AA7F9DCEB}"/>
            </a:ext>
          </a:extLst>
        </cdr:cNvPr>
        <cdr:cNvSpPr/>
      </cdr:nvSpPr>
      <cdr:spPr>
        <a:xfrm xmlns:a="http://schemas.openxmlformats.org/drawingml/2006/main">
          <a:off x="1606531" y="687415"/>
          <a:ext cx="1626617" cy="875411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PT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Seca-El </a:t>
          </a:r>
          <a:r>
            <a:rPr lang="pt-PT" sz="1400" b="1" i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Niño</a:t>
          </a:r>
          <a:endParaRPr lang="pt-PT" sz="1400" b="1" i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0.37182</cdr:x>
      <cdr:y>0.30354</cdr:y>
    </cdr:from>
    <cdr:to>
      <cdr:x>0.37182</cdr:x>
      <cdr:y>0.86151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113F46C-242C-B4DF-5A06-2D754E0B01F6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2006058" y="1273696"/>
          <a:ext cx="0" cy="2341381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0.85823</cdr:x>
      <cdr:y>0.51746</cdr:y>
    </cdr:from>
    <cdr:to>
      <cdr:x>0.85823</cdr:x>
      <cdr:y>0.86067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00487B91-032E-A5C9-F469-82C0D48063F4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4630377" y="2171380"/>
          <a:ext cx="0" cy="1440164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0.69851</cdr:x>
      <cdr:y>0.21188</cdr:y>
    </cdr:from>
    <cdr:to>
      <cdr:x>1</cdr:x>
      <cdr:y>0.4205</cdr:y>
    </cdr:to>
    <cdr:sp macro="" textlink="">
      <cdr:nvSpPr>
        <cdr:cNvPr id="6" name="Oval 5">
          <a:extLst xmlns:a="http://schemas.openxmlformats.org/drawingml/2006/main">
            <a:ext uri="{FF2B5EF4-FFF2-40B4-BE49-F238E27FC236}">
              <a16:creationId xmlns:a16="http://schemas.microsoft.com/office/drawing/2014/main" id="{AA9A18AA-E497-0407-2625-F01714664740}"/>
            </a:ext>
          </a:extLst>
        </cdr:cNvPr>
        <cdr:cNvSpPr/>
      </cdr:nvSpPr>
      <cdr:spPr>
        <a:xfrm xmlns:a="http://schemas.openxmlformats.org/drawingml/2006/main">
          <a:off x="3768658" y="889111"/>
          <a:ext cx="1626617" cy="875411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PT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Ciclone Freddy</a:t>
          </a:r>
        </a:p>
        <a:p xmlns:a="http://schemas.openxmlformats.org/drawingml/2006/main">
          <a:pPr algn="ctr"/>
          <a:endParaRPr lang="en-US" sz="1100" dirty="0"/>
        </a:p>
      </cdr:txBody>
    </cdr:sp>
  </cdr:relSizeAnchor>
  <cdr:relSizeAnchor xmlns:cdr="http://schemas.openxmlformats.org/drawingml/2006/chartDrawing">
    <cdr:from>
      <cdr:x>0.70268</cdr:x>
      <cdr:y>0.37374</cdr:y>
    </cdr:from>
    <cdr:to>
      <cdr:x>1</cdr:x>
      <cdr:y>0.58236</cdr:y>
    </cdr:to>
    <cdr:sp macro="" textlink="">
      <cdr:nvSpPr>
        <cdr:cNvPr id="8" name="Oval 7">
          <a:extLst xmlns:a="http://schemas.openxmlformats.org/drawingml/2006/main">
            <a:ext uri="{FF2B5EF4-FFF2-40B4-BE49-F238E27FC236}">
              <a16:creationId xmlns:a16="http://schemas.microsoft.com/office/drawing/2014/main" id="{76D701BE-E6AD-D05C-BCE2-B810266E8318}"/>
            </a:ext>
          </a:extLst>
        </cdr:cNvPr>
        <cdr:cNvSpPr/>
      </cdr:nvSpPr>
      <cdr:spPr>
        <a:xfrm xmlns:a="http://schemas.openxmlformats.org/drawingml/2006/main">
          <a:off x="3791146" y="1568282"/>
          <a:ext cx="1604129" cy="875411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PT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Guerra</a:t>
          </a:r>
        </a:p>
        <a:p xmlns:a="http://schemas.openxmlformats.org/drawingml/2006/main">
          <a:pPr algn="ctr"/>
          <a:r>
            <a:rPr lang="pt-PT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Rússia/</a:t>
          </a:r>
        </a:p>
        <a:p xmlns:a="http://schemas.openxmlformats.org/drawingml/2006/main">
          <a:pPr algn="ctr"/>
          <a:r>
            <a:rPr lang="pt-PT" sz="1400" b="1" i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Ucránia</a:t>
          </a:r>
          <a:endParaRPr lang="pt-PT" sz="1400" b="1" i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0.08366</cdr:x>
      <cdr:y>0.45606</cdr:y>
    </cdr:from>
    <cdr:to>
      <cdr:x>0.92293</cdr:x>
      <cdr:y>0.45606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638F2F1-1886-FBEA-6E17-666156D1CBBB}"/>
            </a:ext>
          </a:extLst>
        </cdr:cNvPr>
        <cdr:cNvCxnSpPr/>
      </cdr:nvCxnSpPr>
      <cdr:spPr>
        <a:xfrm xmlns:a="http://schemas.openxmlformats.org/drawingml/2006/main">
          <a:off x="996098" y="2475808"/>
          <a:ext cx="9992413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>
              <a:lumMod val="50000"/>
            </a:schemeClr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0.3877</cdr:x>
      <cdr:y>0.13872</cdr:y>
    </cdr:from>
    <cdr:to>
      <cdr:x>0.49934</cdr:x>
      <cdr:y>0.24811</cdr:y>
    </cdr:to>
    <cdr:sp macro="" textlink="">
      <cdr:nvSpPr>
        <cdr:cNvPr id="6" name="Rectangle: Rounded Corners 5">
          <a:extLst xmlns:a="http://schemas.openxmlformats.org/drawingml/2006/main">
            <a:ext uri="{FF2B5EF4-FFF2-40B4-BE49-F238E27FC236}">
              <a16:creationId xmlns:a16="http://schemas.microsoft.com/office/drawing/2014/main" id="{F199DED7-182F-AD9D-B88F-628CDCFF7086}"/>
            </a:ext>
          </a:extLst>
        </cdr:cNvPr>
        <cdr:cNvSpPr/>
      </cdr:nvSpPr>
      <cdr:spPr>
        <a:xfrm xmlns:a="http://schemas.openxmlformats.org/drawingml/2006/main">
          <a:off x="4615992" y="753060"/>
          <a:ext cx="1329180" cy="593889"/>
        </a:xfrm>
        <a:prstGeom xmlns:a="http://schemas.openxmlformats.org/drawingml/2006/main" prst="roundRect">
          <a:avLst/>
        </a:prstGeom>
        <a:noFill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t-PT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Média da ITCER (1%)</a:t>
          </a:r>
          <a:endParaRPr lang="en-US" sz="1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0.44352</cdr:x>
      <cdr:y>0.24811</cdr:y>
    </cdr:from>
    <cdr:to>
      <cdr:x>0.44392</cdr:x>
      <cdr:y>0.4617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CF4339EC-80F3-39DF-95E3-DD889E78F8A9}"/>
            </a:ext>
          </a:extLst>
        </cdr:cNvPr>
        <cdr:cNvCxnSpPr>
          <a:stCxn xmlns:a="http://schemas.openxmlformats.org/drawingml/2006/main" id="6" idx="2"/>
        </cdr:cNvCxnSpPr>
      </cdr:nvCxnSpPr>
      <cdr:spPr>
        <a:xfrm xmlns:a="http://schemas.openxmlformats.org/drawingml/2006/main">
          <a:off x="5280582" y="1346949"/>
          <a:ext cx="4713" cy="115949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2060"/>
          </a:solidFill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9EC7C-A244-784B-89C3-EB54409C060A}" type="datetimeFigureOut">
              <a:rPr lang="en-US" smtClean="0"/>
              <a:t>25-Jul-24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7767D-B255-C640-9C78-49664E73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81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05A29-9848-EF42-BD7F-0739FF0CA171}" type="datetimeFigureOut">
              <a:rPr lang="en-US" smtClean="0"/>
              <a:t>25-Jul-24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FD6A6-7F08-9D40-96B9-4987F6254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9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FD6A6-7F08-9D40-96B9-4987F62543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73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FD6A6-7F08-9D40-96B9-4987F62543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3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FD6A6-7F08-9D40-96B9-4987F62543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80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FD6A6-7F08-9D40-96B9-4987F62543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09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FD6A6-7F08-9D40-96B9-4987F62543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1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FD6A6-7F08-9D40-96B9-4987F62543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6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FD6A6-7F08-9D40-96B9-4987F62543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44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FD6A6-7F08-9D40-96B9-4987F62543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48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FD6A6-7F08-9D40-96B9-4987F62543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4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FD6A6-7F08-9D40-96B9-4987F62543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54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FD6A6-7F08-9D40-96B9-4987F62543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3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43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72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64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566400" cy="8382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1" y="1600200"/>
            <a:ext cx="10257367" cy="3276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3878944"/>
      </p:ext>
    </p:extLst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67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79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57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04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78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97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3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67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2B7B76-F543-FC79-12D2-2E5112241C6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5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>
            <a:extLst>
              <a:ext uri="{FF2B5EF4-FFF2-40B4-BE49-F238E27FC236}">
                <a16:creationId xmlns:a16="http://schemas.microsoft.com/office/drawing/2014/main" id="{D1B37D94-E589-1A5E-8B6B-D77E33BB2931}"/>
              </a:ext>
            </a:extLst>
          </p:cNvPr>
          <p:cNvSpPr/>
          <p:nvPr/>
        </p:nvSpPr>
        <p:spPr>
          <a:xfrm>
            <a:off x="5316718" y="985915"/>
            <a:ext cx="6797609" cy="5878532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pt-PT" sz="3200" b="1" dirty="0">
              <a:solidFill>
                <a:srgbClr val="B08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PT" sz="4000" b="1" dirty="0">
                <a:solidFill>
                  <a:srgbClr val="B08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Evolução e Tendências do Sector Financeiro em Moçambique</a:t>
            </a:r>
          </a:p>
          <a:p>
            <a:pPr algn="ctr">
              <a:defRPr/>
            </a:pPr>
            <a:endParaRPr lang="pt-PT" sz="4000" b="1" dirty="0">
              <a:solidFill>
                <a:srgbClr val="B08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P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Fórum Árabe de Promoção de Investimentos em Moçambique</a:t>
            </a:r>
          </a:p>
          <a:p>
            <a:pPr algn="ctr">
              <a:defRPr/>
            </a:pPr>
            <a:endParaRPr lang="pt-PT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pt-PT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pt-PT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Maputo, 25 de Julho de 2024</a:t>
            </a:r>
          </a:p>
          <a:p>
            <a:pPr algn="ctr">
              <a:defRPr/>
            </a:pPr>
            <a:endParaRPr lang="pt-PT" sz="4000" b="1" dirty="0">
              <a:solidFill>
                <a:srgbClr val="B08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6B05028-25CD-73AA-F4BA-60A5B389F3A1}"/>
              </a:ext>
            </a:extLst>
          </p:cNvPr>
          <p:cNvCxnSpPr>
            <a:cxnSpLocks/>
          </p:cNvCxnSpPr>
          <p:nvPr/>
        </p:nvCxnSpPr>
        <p:spPr>
          <a:xfrm>
            <a:off x="5250730" y="1043233"/>
            <a:ext cx="6786782" cy="0"/>
          </a:xfrm>
          <a:prstGeom prst="line">
            <a:avLst/>
          </a:prstGeom>
          <a:ln w="412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DC6150-A21C-B608-ED4F-3F14767ADCF3}"/>
              </a:ext>
            </a:extLst>
          </p:cNvPr>
          <p:cNvCxnSpPr>
            <a:cxnSpLocks/>
          </p:cNvCxnSpPr>
          <p:nvPr/>
        </p:nvCxnSpPr>
        <p:spPr>
          <a:xfrm>
            <a:off x="5468431" y="6243002"/>
            <a:ext cx="6645896" cy="0"/>
          </a:xfrm>
          <a:prstGeom prst="line">
            <a:avLst/>
          </a:prstGeom>
          <a:ln w="412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omplexo de edifícios do Banco de Moçambique - Teixeira Duarte Construção">
            <a:extLst>
              <a:ext uri="{FF2B5EF4-FFF2-40B4-BE49-F238E27FC236}">
                <a16:creationId xmlns:a16="http://schemas.microsoft.com/office/drawing/2014/main" id="{4EC6048A-D718-7724-140C-91E846792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0730" cy="656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573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652D12-0296-8B0E-17C4-CE2E94958913}"/>
              </a:ext>
            </a:extLst>
          </p:cNvPr>
          <p:cNvSpPr txBox="1"/>
          <p:nvPr/>
        </p:nvSpPr>
        <p:spPr>
          <a:xfrm>
            <a:off x="94268" y="18854"/>
            <a:ext cx="10256363" cy="807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</a:pPr>
            <a:r>
              <a:rPr lang="pt-BR" sz="2200" b="1" i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entanto, prevalecem desafios, com destaque para a gestão dos riscos emergente no sector…</a:t>
            </a:r>
            <a:endParaRPr lang="pt-PT" sz="2200" b="1" i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D02448-3E70-7275-0E63-69EBBF439592}"/>
              </a:ext>
            </a:extLst>
          </p:cNvPr>
          <p:cNvCxnSpPr>
            <a:cxnSpLocks/>
          </p:cNvCxnSpPr>
          <p:nvPr/>
        </p:nvCxnSpPr>
        <p:spPr>
          <a:xfrm flipV="1">
            <a:off x="94268" y="826191"/>
            <a:ext cx="10482606" cy="35108"/>
          </a:xfrm>
          <a:prstGeom prst="line">
            <a:avLst/>
          </a:prstGeom>
          <a:ln w="412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13C44A9-432B-F4A0-2903-588973C9551B}"/>
              </a:ext>
            </a:extLst>
          </p:cNvPr>
          <p:cNvSpPr txBox="1"/>
          <p:nvPr/>
        </p:nvSpPr>
        <p:spPr>
          <a:xfrm>
            <a:off x="169682" y="1050983"/>
            <a:ext cx="422320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PT" sz="1800" b="1" i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 quadro Supervisão Prudencial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B3970F-EDE9-2142-FD6B-F1512CBCD567}"/>
              </a:ext>
            </a:extLst>
          </p:cNvPr>
          <p:cNvSpPr txBox="1"/>
          <p:nvPr/>
        </p:nvSpPr>
        <p:spPr>
          <a:xfrm>
            <a:off x="633953" y="1626542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Gestão de Riscos Emergentes</a:t>
            </a:r>
            <a:endParaRPr lang="en-US" dirty="0"/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F91200A4-375D-306B-CD4F-962EDAA86B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417524"/>
              </p:ext>
            </p:extLst>
          </p:nvPr>
        </p:nvGraphicFramePr>
        <p:xfrm>
          <a:off x="0" y="1995874"/>
          <a:ext cx="5043340" cy="4499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4D41F77D-B09C-1A43-4F92-323EABB99503}"/>
              </a:ext>
            </a:extLst>
          </p:cNvPr>
          <p:cNvSpPr/>
          <p:nvPr/>
        </p:nvSpPr>
        <p:spPr>
          <a:xfrm>
            <a:off x="5476973" y="1811208"/>
            <a:ext cx="4873658" cy="5740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Incorporar os novos riscos no quadro regulatório de gestão prudencial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4599A2-55BF-E1FC-4CEB-92CA67DEC188}"/>
              </a:ext>
            </a:extLst>
          </p:cNvPr>
          <p:cNvSpPr/>
          <p:nvPr/>
        </p:nvSpPr>
        <p:spPr>
          <a:xfrm>
            <a:off x="5451837" y="3111542"/>
            <a:ext cx="4898794" cy="8288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Desenvolver novos instrumentos e mecanismos de análise para a realização de inspeções  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A5B8EA-183E-55C3-C262-CA16FAACDE47}"/>
              </a:ext>
            </a:extLst>
          </p:cNvPr>
          <p:cNvSpPr/>
          <p:nvPr/>
        </p:nvSpPr>
        <p:spPr>
          <a:xfrm>
            <a:off x="5476973" y="4638507"/>
            <a:ext cx="4873658" cy="5740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Estabelecer uma abordagem padronizada sobre o Quadro de gestão dos diversos riscos emergentes</a:t>
            </a:r>
          </a:p>
        </p:txBody>
      </p:sp>
    </p:spTree>
    <p:extLst>
      <p:ext uri="{BB962C8B-B14F-4D97-AF65-F5344CB8AC3E}">
        <p14:creationId xmlns:p14="http://schemas.microsoft.com/office/powerpoint/2010/main" val="61680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652D12-0296-8B0E-17C4-CE2E94958913}"/>
              </a:ext>
            </a:extLst>
          </p:cNvPr>
          <p:cNvSpPr txBox="1"/>
          <p:nvPr/>
        </p:nvSpPr>
        <p:spPr>
          <a:xfrm>
            <a:off x="94268" y="18854"/>
            <a:ext cx="10652289" cy="441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</a:pPr>
            <a:r>
              <a:rPr lang="pt-BR" sz="2400" b="1" i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…e no financiamento à economia.</a:t>
            </a:r>
            <a:endParaRPr lang="pt-PT" sz="2400" b="1" i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D02448-3E70-7275-0E63-69EBBF439592}"/>
              </a:ext>
            </a:extLst>
          </p:cNvPr>
          <p:cNvCxnSpPr>
            <a:cxnSpLocks/>
          </p:cNvCxnSpPr>
          <p:nvPr/>
        </p:nvCxnSpPr>
        <p:spPr>
          <a:xfrm flipV="1">
            <a:off x="94268" y="826191"/>
            <a:ext cx="10482606" cy="35108"/>
          </a:xfrm>
          <a:prstGeom prst="line">
            <a:avLst/>
          </a:prstGeom>
          <a:ln w="412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13C44A9-432B-F4A0-2903-588973C9551B}"/>
              </a:ext>
            </a:extLst>
          </p:cNvPr>
          <p:cNvSpPr txBox="1"/>
          <p:nvPr/>
        </p:nvSpPr>
        <p:spPr>
          <a:xfrm>
            <a:off x="169682" y="1050983"/>
            <a:ext cx="4873658" cy="405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PT" sz="20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 quadro de Financiamento à MPME</a:t>
            </a: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EBB2F-BA02-BD03-DDDA-981E6F8EEEAC}"/>
              </a:ext>
            </a:extLst>
          </p:cNvPr>
          <p:cNvSpPr txBox="1"/>
          <p:nvPr/>
        </p:nvSpPr>
        <p:spPr>
          <a:xfrm>
            <a:off x="94268" y="1821814"/>
            <a:ext cx="12000322" cy="3759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92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22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Regulamentação das Finanças Islâmicas (já patente na Lei da ICSF)</a:t>
            </a:r>
            <a:r>
              <a:rPr lang="pt-PT" sz="2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a regulamentação vai permitir tornar as Finanças islâmicas uma alternativa ao financiamento tradicional;</a:t>
            </a:r>
            <a:endParaRPr lang="en-US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indent="-219710" algn="just">
              <a:lnSpc>
                <a:spcPct val="92000"/>
              </a:lnSpc>
              <a:spcAft>
                <a:spcPts val="800"/>
              </a:spcAft>
            </a:pPr>
            <a:r>
              <a:rPr lang="pt-PT" sz="2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92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22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Desenvolvimento do mercado de capitais</a:t>
            </a:r>
            <a:r>
              <a:rPr lang="pt-PT" sz="2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para mobilização da poupança, gestão de riscos, alocação eficiente de recursos e aumento da disciplina corporativa;</a:t>
            </a:r>
            <a:endParaRPr lang="en-US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219710" algn="just">
              <a:lnSpc>
                <a:spcPct val="92000"/>
              </a:lnSpc>
            </a:pPr>
            <a:r>
              <a:rPr lang="pt-PT" sz="2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92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22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Consolidação da utilização das Garantias Mobiliárias</a:t>
            </a:r>
            <a:r>
              <a:rPr lang="pt-PT" sz="2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- para responder o </a:t>
            </a:r>
            <a:r>
              <a:rPr lang="pt-PT" sz="2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gap</a:t>
            </a:r>
            <a:r>
              <a:rPr lang="pt-PT" sz="22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 falta de colaterais para pequenos empréstimos;</a:t>
            </a:r>
            <a:endParaRPr lang="en-US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219710" algn="just">
              <a:lnSpc>
                <a:spcPct val="150000"/>
              </a:lnSpc>
              <a:spcAft>
                <a:spcPts val="800"/>
              </a:spcAft>
            </a:pPr>
            <a:r>
              <a:rPr lang="pt-PT" sz="2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3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FD4E0B0-DA20-DD52-FB06-96D786ED42FA}"/>
              </a:ext>
            </a:extLst>
          </p:cNvPr>
          <p:cNvSpPr txBox="1">
            <a:spLocks/>
          </p:cNvSpPr>
          <p:nvPr/>
        </p:nvSpPr>
        <p:spPr>
          <a:xfrm>
            <a:off x="263951" y="2223457"/>
            <a:ext cx="11557261" cy="149069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2000" b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MUITO OBRIGADO</a:t>
            </a:r>
            <a:endParaRPr lang="en-US" b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endParaRPr lang="en-GB" b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endParaRPr lang="en-US" sz="2400" b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AEF3620-B40A-7645-1522-3138F6CD830F}"/>
              </a:ext>
            </a:extLst>
          </p:cNvPr>
          <p:cNvCxnSpPr>
            <a:cxnSpLocks/>
          </p:cNvCxnSpPr>
          <p:nvPr/>
        </p:nvCxnSpPr>
        <p:spPr>
          <a:xfrm>
            <a:off x="263951" y="1970476"/>
            <a:ext cx="10897385" cy="0"/>
          </a:xfrm>
          <a:prstGeom prst="line">
            <a:avLst/>
          </a:prstGeom>
          <a:ln w="412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6A3CF0-E41A-57E2-491B-5038614FE952}"/>
              </a:ext>
            </a:extLst>
          </p:cNvPr>
          <p:cNvCxnSpPr>
            <a:cxnSpLocks/>
          </p:cNvCxnSpPr>
          <p:nvPr/>
        </p:nvCxnSpPr>
        <p:spPr>
          <a:xfrm>
            <a:off x="416351" y="3838554"/>
            <a:ext cx="10897385" cy="0"/>
          </a:xfrm>
          <a:prstGeom prst="line">
            <a:avLst/>
          </a:prstGeom>
          <a:ln w="412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392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652D12-0296-8B0E-17C4-CE2E94958913}"/>
              </a:ext>
            </a:extLst>
          </p:cNvPr>
          <p:cNvSpPr txBox="1"/>
          <p:nvPr/>
        </p:nvSpPr>
        <p:spPr>
          <a:xfrm>
            <a:off x="0" y="107397"/>
            <a:ext cx="10991654" cy="1185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</a:pPr>
            <a:r>
              <a:rPr lang="pt-BR" b="1" i="1" dirty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garantir a estabilidade do sector financeiro, o alinhamento com os patrões internacionais e para atrair investimento estrangeiro, o Banco de Moçambique implementou diversas reformas</a:t>
            </a:r>
            <a:endParaRPr lang="pt-PT" sz="2400" b="1" i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D02448-3E70-7275-0E63-69EBBF439592}"/>
              </a:ext>
            </a:extLst>
          </p:cNvPr>
          <p:cNvCxnSpPr>
            <a:cxnSpLocks/>
          </p:cNvCxnSpPr>
          <p:nvPr/>
        </p:nvCxnSpPr>
        <p:spPr>
          <a:xfrm flipV="1">
            <a:off x="94268" y="1206629"/>
            <a:ext cx="10416619" cy="35108"/>
          </a:xfrm>
          <a:prstGeom prst="line">
            <a:avLst/>
          </a:prstGeom>
          <a:ln w="412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336C67A-46FE-E599-01D5-350D4DBA3861}"/>
              </a:ext>
            </a:extLst>
          </p:cNvPr>
          <p:cNvSpPr/>
          <p:nvPr/>
        </p:nvSpPr>
        <p:spPr>
          <a:xfrm>
            <a:off x="1522428" y="1441325"/>
            <a:ext cx="2031478" cy="1971808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2765" indent="-285750" algn="just">
              <a:lnSpc>
                <a:spcPct val="92000"/>
              </a:lnSpc>
              <a:spcAft>
                <a:spcPts val="1605"/>
              </a:spcAft>
              <a:buFont typeface="Arial" panose="020B0604020202020204" pitchFamily="34" charset="0"/>
              <a:buChar char="•"/>
            </a:pPr>
            <a:endParaRPr lang="pt-PT" sz="1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9388" indent="-179388" algn="just">
              <a:lnSpc>
                <a:spcPct val="92000"/>
              </a:lnSpc>
              <a:spcAft>
                <a:spcPts val="1605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fortalece a autonomia operacional do FGD</a:t>
            </a:r>
          </a:p>
          <a:p>
            <a:pPr marL="179388" indent="-179388" algn="just">
              <a:lnSpc>
                <a:spcPct val="92000"/>
              </a:lnSpc>
              <a:spcAft>
                <a:spcPts val="1605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sedimentar a confiança dos depositantes</a:t>
            </a:r>
            <a:endParaRPr lang="en-US" sz="1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BF67D7-3AAC-F88B-5597-F7F1A3CA0ADB}"/>
              </a:ext>
            </a:extLst>
          </p:cNvPr>
          <p:cNvSpPr/>
          <p:nvPr/>
        </p:nvSpPr>
        <p:spPr>
          <a:xfrm>
            <a:off x="1201916" y="4468307"/>
            <a:ext cx="2194091" cy="2098644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Decreto n.º 36/2024, de 10 de Junho – Regulamento do Fundo de Garantia de Depósitos (FGD)</a:t>
            </a:r>
            <a:endParaRPr lang="en-US" sz="14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3E10DC9-1E30-FC41-BD87-FCBE51A9655E}"/>
              </a:ext>
            </a:extLst>
          </p:cNvPr>
          <p:cNvSpPr/>
          <p:nvPr/>
        </p:nvSpPr>
        <p:spPr>
          <a:xfrm>
            <a:off x="37312" y="2184356"/>
            <a:ext cx="1199561" cy="62216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Objectivo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59BE81C-CA2D-852F-31E2-D782006C9AA7}"/>
              </a:ext>
            </a:extLst>
          </p:cNvPr>
          <p:cNvSpPr/>
          <p:nvPr/>
        </p:nvSpPr>
        <p:spPr>
          <a:xfrm>
            <a:off x="9427" y="5238198"/>
            <a:ext cx="1192489" cy="622169"/>
          </a:xfrm>
          <a:prstGeom prst="rightArrow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50CFE0-26A0-47D8-E20D-6BE94E2631EE}"/>
              </a:ext>
            </a:extLst>
          </p:cNvPr>
          <p:cNvSpPr/>
          <p:nvPr/>
        </p:nvSpPr>
        <p:spPr>
          <a:xfrm>
            <a:off x="4640345" y="4499960"/>
            <a:ext cx="2194091" cy="2098644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Decreto n.º 37/2024, de 10 de Junho: Cria o Fundo de Garantia Mutuária, Fundo Público 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BA1FCE-8FE6-A80B-5E32-5636E3816399}"/>
              </a:ext>
            </a:extLst>
          </p:cNvPr>
          <p:cNvSpPr/>
          <p:nvPr/>
        </p:nvSpPr>
        <p:spPr>
          <a:xfrm>
            <a:off x="5039022" y="1480272"/>
            <a:ext cx="2113956" cy="1971808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179388" algn="just">
              <a:lnSpc>
                <a:spcPct val="92000"/>
              </a:lnSpc>
              <a:spcAft>
                <a:spcPts val="1605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concessão de garantias </a:t>
            </a:r>
          </a:p>
          <a:p>
            <a:pPr marL="263525" indent="-179388" algn="just">
              <a:lnSpc>
                <a:spcPct val="92000"/>
              </a:lnSpc>
              <a:spcAft>
                <a:spcPts val="1605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002060"/>
                </a:solidFill>
                <a:latin typeface="Arial" panose="020B0604020202020204" pitchFamily="34" charset="0"/>
              </a:rPr>
              <a:t>contragarantias para o segmento das MPME</a:t>
            </a:r>
            <a:endParaRPr lang="en-US" sz="1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C9B4EB-4C5C-40EE-36AD-128AAE1E9E79}"/>
              </a:ext>
            </a:extLst>
          </p:cNvPr>
          <p:cNvCxnSpPr>
            <a:cxnSpLocks/>
          </p:cNvCxnSpPr>
          <p:nvPr/>
        </p:nvCxnSpPr>
        <p:spPr>
          <a:xfrm flipH="1" flipV="1">
            <a:off x="5900586" y="3517699"/>
            <a:ext cx="1" cy="8517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A58C8F-F0A5-0009-9E30-623862A6C1CF}"/>
              </a:ext>
            </a:extLst>
          </p:cNvPr>
          <p:cNvCxnSpPr/>
          <p:nvPr/>
        </p:nvCxnSpPr>
        <p:spPr>
          <a:xfrm flipH="1" flipV="1">
            <a:off x="2402656" y="3517698"/>
            <a:ext cx="1" cy="8517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6301A782-168E-3839-F45B-31D2F3966333}"/>
              </a:ext>
            </a:extLst>
          </p:cNvPr>
          <p:cNvSpPr/>
          <p:nvPr/>
        </p:nvSpPr>
        <p:spPr>
          <a:xfrm>
            <a:off x="8078774" y="4518304"/>
            <a:ext cx="2194091" cy="2098644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Decreto n.º 38/2024, de 10 de Junho: Estabelece o regime jurídico das sociedades gestoras de FGM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376DA7-FA50-4241-868C-5042F69A24C4}"/>
              </a:ext>
            </a:extLst>
          </p:cNvPr>
          <p:cNvSpPr/>
          <p:nvPr/>
        </p:nvSpPr>
        <p:spPr>
          <a:xfrm>
            <a:off x="8479409" y="1469888"/>
            <a:ext cx="2031478" cy="1971808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2765" indent="-285750" algn="just">
              <a:lnSpc>
                <a:spcPct val="92000"/>
              </a:lnSpc>
              <a:spcAft>
                <a:spcPts val="1605"/>
              </a:spcAft>
              <a:buFont typeface="Arial" panose="020B0604020202020204" pitchFamily="34" charset="0"/>
              <a:buChar char="•"/>
            </a:pPr>
            <a:endParaRPr lang="pt-PT" sz="1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9388" indent="-179388" algn="just">
              <a:lnSpc>
                <a:spcPct val="92000"/>
              </a:lnSpc>
              <a:spcAft>
                <a:spcPts val="1605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Estabelecimento como Sociedade Financeira</a:t>
            </a:r>
            <a:endParaRPr lang="en-US" sz="14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F797109-8B4F-CF3E-1485-4C74AFE379FE}"/>
              </a:ext>
            </a:extLst>
          </p:cNvPr>
          <p:cNvCxnSpPr>
            <a:cxnSpLocks/>
          </p:cNvCxnSpPr>
          <p:nvPr/>
        </p:nvCxnSpPr>
        <p:spPr>
          <a:xfrm flipH="1" flipV="1">
            <a:off x="9495147" y="3583871"/>
            <a:ext cx="1" cy="8517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0EA70A2-AFBC-9BBD-1A44-188C8BA55147}"/>
              </a:ext>
            </a:extLst>
          </p:cNvPr>
          <p:cNvSpPr/>
          <p:nvPr/>
        </p:nvSpPr>
        <p:spPr>
          <a:xfrm>
            <a:off x="1142998" y="3761295"/>
            <a:ext cx="8812110" cy="51847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No Âmbito da Promoção de Financiamento ao Sector Privado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4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652D12-0296-8B0E-17C4-CE2E94958913}"/>
              </a:ext>
            </a:extLst>
          </p:cNvPr>
          <p:cNvSpPr txBox="1"/>
          <p:nvPr/>
        </p:nvSpPr>
        <p:spPr>
          <a:xfrm>
            <a:off x="0" y="446762"/>
            <a:ext cx="10614581" cy="813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</a:pPr>
            <a:r>
              <a:rPr lang="pt-BR" sz="2400" b="1" i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reformas também visam melhorar o papel dos bancos comerciais, principalmente na captação de poupanças e concessão de Crédito.</a:t>
            </a:r>
            <a:endParaRPr lang="pt-PT" sz="2400" b="1" i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D02448-3E70-7275-0E63-69EBBF439592}"/>
              </a:ext>
            </a:extLst>
          </p:cNvPr>
          <p:cNvCxnSpPr>
            <a:cxnSpLocks/>
          </p:cNvCxnSpPr>
          <p:nvPr/>
        </p:nvCxnSpPr>
        <p:spPr>
          <a:xfrm flipV="1">
            <a:off x="94268" y="1206629"/>
            <a:ext cx="10416619" cy="35108"/>
          </a:xfrm>
          <a:prstGeom prst="line">
            <a:avLst/>
          </a:prstGeom>
          <a:ln w="412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4D36B12-52B6-3C71-FF48-3072E889E38C}"/>
              </a:ext>
            </a:extLst>
          </p:cNvPr>
          <p:cNvGraphicFramePr>
            <a:graphicFrameLocks/>
          </p:cNvGraphicFramePr>
          <p:nvPr/>
        </p:nvGraphicFramePr>
        <p:xfrm>
          <a:off x="94268" y="1295041"/>
          <a:ext cx="6892565" cy="5116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67DE7F6-55A7-9B73-843B-16890E6DFC4C}"/>
              </a:ext>
            </a:extLst>
          </p:cNvPr>
          <p:cNvSpPr/>
          <p:nvPr/>
        </p:nvSpPr>
        <p:spPr>
          <a:xfrm>
            <a:off x="7400042" y="1434671"/>
            <a:ext cx="4270342" cy="8131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Queda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Crédito à Economia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estar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associada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C0297-5019-37CA-3D07-D87F5AA19492}"/>
              </a:ext>
            </a:extLst>
          </p:cNvPr>
          <p:cNvSpPr/>
          <p:nvPr/>
        </p:nvSpPr>
        <p:spPr>
          <a:xfrm>
            <a:off x="7400042" y="2538124"/>
            <a:ext cx="2892163" cy="5820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condições monetárias restritivas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CEBF8A-2447-7375-063B-E571F0F499E8}"/>
              </a:ext>
            </a:extLst>
          </p:cNvPr>
          <p:cNvSpPr/>
          <p:nvPr/>
        </p:nvSpPr>
        <p:spPr>
          <a:xfrm>
            <a:off x="7400041" y="3271055"/>
            <a:ext cx="2892163" cy="5820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Efeitos da COVID-19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C80946-F60F-347A-26E9-3A137921D563}"/>
              </a:ext>
            </a:extLst>
          </p:cNvPr>
          <p:cNvSpPr/>
          <p:nvPr/>
        </p:nvSpPr>
        <p:spPr>
          <a:xfrm>
            <a:off x="7400042" y="4028075"/>
            <a:ext cx="2892163" cy="5820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Dívida Pública Interna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4A743F-395B-3A37-7D90-899D0948C371}"/>
              </a:ext>
            </a:extLst>
          </p:cNvPr>
          <p:cNvSpPr/>
          <p:nvPr/>
        </p:nvSpPr>
        <p:spPr>
          <a:xfrm>
            <a:off x="7400042" y="4724744"/>
            <a:ext cx="4270342" cy="14498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Entretanto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depósitos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registaram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crecimento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quase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50% do PIB, contra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cerca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20% do PIB do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crédito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0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652D12-0296-8B0E-17C4-CE2E94958913}"/>
              </a:ext>
            </a:extLst>
          </p:cNvPr>
          <p:cNvSpPr txBox="1"/>
          <p:nvPr/>
        </p:nvSpPr>
        <p:spPr>
          <a:xfrm>
            <a:off x="94268" y="18854"/>
            <a:ext cx="10256363" cy="1185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</a:pPr>
            <a:r>
              <a:rPr lang="pt-BR" sz="2200" b="1" i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Entretanto os bancos comerciais apresentam maior preferência à concessão de crédito de curtíssimo prazo com taxas elevadas a desfavor dos sectores de base produtiva</a:t>
            </a:r>
            <a:endParaRPr lang="pt-PT" sz="2200" b="1" i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D02448-3E70-7275-0E63-69EBBF439592}"/>
              </a:ext>
            </a:extLst>
          </p:cNvPr>
          <p:cNvCxnSpPr>
            <a:cxnSpLocks/>
          </p:cNvCxnSpPr>
          <p:nvPr/>
        </p:nvCxnSpPr>
        <p:spPr>
          <a:xfrm flipV="1">
            <a:off x="94268" y="1150077"/>
            <a:ext cx="11189617" cy="35108"/>
          </a:xfrm>
          <a:prstGeom prst="line">
            <a:avLst/>
          </a:prstGeom>
          <a:ln w="412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AAFCB35-5C2C-1477-88B2-5533BBEE8E85}"/>
              </a:ext>
            </a:extLst>
          </p:cNvPr>
          <p:cNvGraphicFramePr>
            <a:graphicFrameLocks/>
          </p:cNvGraphicFramePr>
          <p:nvPr/>
        </p:nvGraphicFramePr>
        <p:xfrm>
          <a:off x="109980" y="1203922"/>
          <a:ext cx="11987752" cy="4046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56C6227-62E3-B793-9156-89083B9B086A}"/>
              </a:ext>
            </a:extLst>
          </p:cNvPr>
          <p:cNvSpPr/>
          <p:nvPr/>
        </p:nvSpPr>
        <p:spPr>
          <a:xfrm>
            <a:off x="0" y="5250730"/>
            <a:ext cx="5618375" cy="11296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consume e o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comércio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sectores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curto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taxas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elevadas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de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atractivos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bancos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comerciais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026FCA-1A32-EE10-88A1-474A1B023D41}"/>
              </a:ext>
            </a:extLst>
          </p:cNvPr>
          <p:cNvSpPr/>
          <p:nvPr/>
        </p:nvSpPr>
        <p:spPr>
          <a:xfrm>
            <a:off x="6411798" y="5176887"/>
            <a:ext cx="5522536" cy="11296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sectores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produtivos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exigirem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creditos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longo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garantias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asociadas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riscos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mesnos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apetecíveis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Bancos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comerciais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9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652D12-0296-8B0E-17C4-CE2E94958913}"/>
              </a:ext>
            </a:extLst>
          </p:cNvPr>
          <p:cNvSpPr txBox="1"/>
          <p:nvPr/>
        </p:nvSpPr>
        <p:spPr>
          <a:xfrm>
            <a:off x="94268" y="18854"/>
            <a:ext cx="10256363" cy="807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</a:pPr>
            <a:r>
              <a:rPr lang="pt-BR" sz="2200" b="1" i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Portanto há necessidade de fontes alternativas de financiamento os sectores produtivos para a sustentabilidade económica do país</a:t>
            </a:r>
            <a:endParaRPr lang="pt-PT" sz="2200" b="1" i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D02448-3E70-7275-0E63-69EBBF439592}"/>
              </a:ext>
            </a:extLst>
          </p:cNvPr>
          <p:cNvCxnSpPr>
            <a:cxnSpLocks/>
          </p:cNvCxnSpPr>
          <p:nvPr/>
        </p:nvCxnSpPr>
        <p:spPr>
          <a:xfrm flipV="1">
            <a:off x="94268" y="826191"/>
            <a:ext cx="10482606" cy="35108"/>
          </a:xfrm>
          <a:prstGeom prst="line">
            <a:avLst/>
          </a:prstGeom>
          <a:ln w="412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A694DE3-AA44-DD38-4F8E-60C73B255506}"/>
              </a:ext>
            </a:extLst>
          </p:cNvPr>
          <p:cNvSpPr/>
          <p:nvPr/>
        </p:nvSpPr>
        <p:spPr>
          <a:xfrm>
            <a:off x="3481633" y="1036948"/>
            <a:ext cx="4317476" cy="518566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Exemplos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de Fontes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Alternativas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73221-6ADB-4361-C090-6F075CA591AF}"/>
              </a:ext>
            </a:extLst>
          </p:cNvPr>
          <p:cNvSpPr/>
          <p:nvPr/>
        </p:nvSpPr>
        <p:spPr>
          <a:xfrm>
            <a:off x="367645" y="2476618"/>
            <a:ext cx="4496586" cy="5185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 </a:t>
            </a:r>
            <a:r>
              <a:rPr lang="pt-P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Fundo de Garantia de Depósito/Mutuário (Decreto 36/2024)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04F6EF-C9D6-1B90-14D7-E474E83A45A4}"/>
              </a:ext>
            </a:extLst>
          </p:cNvPr>
          <p:cNvSpPr/>
          <p:nvPr/>
        </p:nvSpPr>
        <p:spPr>
          <a:xfrm>
            <a:off x="895546" y="1696545"/>
            <a:ext cx="2752627" cy="51856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INICIATIVAS DO GOVERNO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B163CC-4E9B-2F02-BAFD-50075DF333B9}"/>
              </a:ext>
            </a:extLst>
          </p:cNvPr>
          <p:cNvSpPr/>
          <p:nvPr/>
        </p:nvSpPr>
        <p:spPr>
          <a:xfrm>
            <a:off x="367645" y="3143290"/>
            <a:ext cx="4496586" cy="341776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Objectivo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36575" lvl="1" indent="-273050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disponibilizar garantias às instituições de crédito  para facilitação de concessão de créditos às MPME´s</a:t>
            </a:r>
          </a:p>
          <a:p>
            <a:pPr marL="536575" lvl="1" indent="-273050" algn="just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lvl="1" indent="-273050" algn="just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Disponibilizar de crédito para investimento a taxas de juros mais acessíveis</a:t>
            </a:r>
          </a:p>
          <a:p>
            <a:pPr marL="536575" lvl="1" indent="-273050" algn="just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Inicial: 4,4 mil Milhões de Meticais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51DEE5-F539-D855-1882-3D5778D49674}"/>
              </a:ext>
            </a:extLst>
          </p:cNvPr>
          <p:cNvSpPr/>
          <p:nvPr/>
        </p:nvSpPr>
        <p:spPr>
          <a:xfrm>
            <a:off x="6675159" y="1987914"/>
            <a:ext cx="4759553" cy="8012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INICIATIVAS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	FUNDOS/PROJECTOS DE PARCEIROS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2219BB-D13B-225A-1C13-85EDFF06ED49}"/>
              </a:ext>
            </a:extLst>
          </p:cNvPr>
          <p:cNvSpPr txBox="1"/>
          <p:nvPr/>
        </p:nvSpPr>
        <p:spPr>
          <a:xfrm>
            <a:off x="6506852" y="2913539"/>
            <a:ext cx="5475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KFW/Banco de Moçambique</a:t>
            </a:r>
            <a:r>
              <a:rPr lang="pt-PT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(</a:t>
            </a:r>
            <a:r>
              <a:rPr lang="pt-P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mais de EURO 30 milhões</a:t>
            </a:r>
            <a:r>
              <a:rPr lang="pt-PT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– através dos bancos comerciais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C51EF-589C-7801-8458-9791B1E54219}"/>
              </a:ext>
            </a:extLst>
          </p:cNvPr>
          <p:cNvSpPr txBox="1"/>
          <p:nvPr/>
        </p:nvSpPr>
        <p:spPr>
          <a:xfrm>
            <a:off x="6506852" y="3669158"/>
            <a:ext cx="5353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MCA/ MCC - Compacto II (USD 500 milhões)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09D2A4-302D-9A52-16C5-0691FD99AAAB}"/>
              </a:ext>
            </a:extLst>
          </p:cNvPr>
          <p:cNvSpPr txBox="1"/>
          <p:nvPr/>
        </p:nvSpPr>
        <p:spPr>
          <a:xfrm>
            <a:off x="6568126" y="4255952"/>
            <a:ext cx="5353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USAID/GAPI</a:t>
            </a:r>
            <a:r>
              <a:rPr lang="pt-PT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Fundo de Resiliência (catástrofes naturais e Covid-19)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AEBB4A-3B50-AE58-9F90-E2853AA4F7F7}"/>
              </a:ext>
            </a:extLst>
          </p:cNvPr>
          <p:cNvSpPr txBox="1"/>
          <p:nvPr/>
        </p:nvSpPr>
        <p:spPr>
          <a:xfrm>
            <a:off x="6568126" y="5011945"/>
            <a:ext cx="5475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 </a:t>
            </a:r>
            <a:r>
              <a:rPr lang="pt-PT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Projecto</a:t>
            </a:r>
            <a:r>
              <a:rPr lang="pt-P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 Financiamento de Empreendimentos Rurais</a:t>
            </a:r>
            <a:r>
              <a:rPr lang="pt-PT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(REFP) - O custo total do </a:t>
            </a:r>
            <a:r>
              <a:rPr lang="pt-PT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projecto</a:t>
            </a:r>
            <a:r>
              <a:rPr lang="pt-PT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é de USD 72.5 milhões financiados pelo FIDA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7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652D12-0296-8B0E-17C4-CE2E94958913}"/>
              </a:ext>
            </a:extLst>
          </p:cNvPr>
          <p:cNvSpPr txBox="1"/>
          <p:nvPr/>
        </p:nvSpPr>
        <p:spPr>
          <a:xfrm>
            <a:off x="94268" y="18854"/>
            <a:ext cx="10256363" cy="807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</a:pPr>
            <a:r>
              <a:rPr lang="pt-BR" sz="2200" b="1" i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Prevalessem Desafios, com destaque para a gestão dos riscos Financeiros e no financiamento à economia</a:t>
            </a:r>
            <a:endParaRPr lang="pt-PT" sz="2200" b="1" i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D02448-3E70-7275-0E63-69EBBF439592}"/>
              </a:ext>
            </a:extLst>
          </p:cNvPr>
          <p:cNvCxnSpPr>
            <a:cxnSpLocks/>
          </p:cNvCxnSpPr>
          <p:nvPr/>
        </p:nvCxnSpPr>
        <p:spPr>
          <a:xfrm flipV="1">
            <a:off x="94268" y="826191"/>
            <a:ext cx="10482606" cy="35108"/>
          </a:xfrm>
          <a:prstGeom prst="line">
            <a:avLst/>
          </a:prstGeom>
          <a:ln w="412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13C44A9-432B-F4A0-2903-588973C9551B}"/>
              </a:ext>
            </a:extLst>
          </p:cNvPr>
          <p:cNvSpPr txBox="1"/>
          <p:nvPr/>
        </p:nvSpPr>
        <p:spPr>
          <a:xfrm>
            <a:off x="169682" y="1050983"/>
            <a:ext cx="4873658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PT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 quadro de Financiamento à MPME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EBB2F-BA02-BD03-DDDA-981E6F8EEEAC}"/>
              </a:ext>
            </a:extLst>
          </p:cNvPr>
          <p:cNvSpPr txBox="1"/>
          <p:nvPr/>
        </p:nvSpPr>
        <p:spPr>
          <a:xfrm>
            <a:off x="94268" y="1614424"/>
            <a:ext cx="12000322" cy="4434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92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Regulamentação das Finanças Islâmicas (já patente na Lei da ICSF)</a:t>
            </a:r>
            <a:r>
              <a:rPr lang="pt-PT" sz="1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a regulamentação vai permitir tornar as Finanças islâmicas uma alternativa ao financiamento tradicional;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indent="-219710" algn="just">
              <a:lnSpc>
                <a:spcPct val="92000"/>
              </a:lnSpc>
              <a:spcAft>
                <a:spcPts val="800"/>
              </a:spcAft>
            </a:pPr>
            <a:r>
              <a:rPr lang="pt-PT" sz="1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92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Desenvolvimento do mercado de capitais</a:t>
            </a:r>
            <a:r>
              <a:rPr lang="pt-PT" sz="1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– para mobilização da poupança, gestão de riscos, alocação eficiente de recursos e aumento da disciplina corporativa;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219710" algn="just">
              <a:lnSpc>
                <a:spcPct val="92000"/>
              </a:lnSpc>
            </a:pPr>
            <a:r>
              <a:rPr lang="pt-PT" sz="1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92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Consolidação da utilização das Garantias Mobiliárias</a:t>
            </a:r>
            <a:r>
              <a:rPr lang="pt-PT" sz="1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- para responder o </a:t>
            </a:r>
            <a:r>
              <a:rPr lang="pt-PT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gap</a:t>
            </a:r>
            <a:r>
              <a:rPr lang="pt-PT" sz="1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da falta de colaterais para pequenos empréstimos;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219710" algn="just">
              <a:lnSpc>
                <a:spcPct val="150000"/>
              </a:lnSpc>
              <a:spcAft>
                <a:spcPts val="800"/>
              </a:spcAft>
            </a:pPr>
            <a:r>
              <a:rPr lang="pt-PT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92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t-PT" sz="1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PT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Consolidação de</a:t>
            </a:r>
            <a:r>
              <a:rPr lang="pt-PT" sz="1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PT" sz="1800" b="1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Outras iniciativas já regulamentadas</a:t>
            </a:r>
            <a:r>
              <a:rPr lang="pt-PT" sz="1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como </a:t>
            </a:r>
            <a:r>
              <a:rPr lang="pt-PT" sz="18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Crowd</a:t>
            </a:r>
            <a:r>
              <a:rPr lang="pt-PT" sz="1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funding (Ex. da AIDGLOBAL, da </a:t>
            </a:r>
            <a:r>
              <a:rPr lang="pt-PT" sz="18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FinTech</a:t>
            </a:r>
            <a:r>
              <a:rPr lang="pt-PT" sz="1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Pertence) factoring (Ex. </a:t>
            </a:r>
            <a:r>
              <a:rPr lang="en-GB" sz="18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BIM, SB, Nedbank) Venture Capital; Angel Investors, Revenue-Based Financing; 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66725" indent="-219710" algn="just"/>
            <a:r>
              <a:rPr lang="pt-PT" sz="1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Lei n.º 15/99 de 1 de Novembro com as alterações introduzidas pela Lei 9/2004 de 21 de Julho e pelo seu Regulamento através do Decreto n.º 56/2004 de 1 de Dezembro, com as alterações introduzidas pelo Decreto nº 31/2006 de 30 de Agosto e pelo Decreto 30/2014 de 05 de Junho, permitem a criação e operacionalização destas alternativas de financiamento.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66725" indent="-219710" algn="just"/>
            <a:r>
              <a:rPr lang="pt-PT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5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652D12-0296-8B0E-17C4-CE2E94958913}"/>
              </a:ext>
            </a:extLst>
          </p:cNvPr>
          <p:cNvSpPr txBox="1"/>
          <p:nvPr/>
        </p:nvSpPr>
        <p:spPr>
          <a:xfrm>
            <a:off x="94268" y="373973"/>
            <a:ext cx="10256363" cy="464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</a:pPr>
            <a:r>
              <a:rPr lang="pt-PT" sz="2800" b="1" i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TÓPICOS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D02448-3E70-7275-0E63-69EBBF439592}"/>
              </a:ext>
            </a:extLst>
          </p:cNvPr>
          <p:cNvCxnSpPr>
            <a:cxnSpLocks/>
          </p:cNvCxnSpPr>
          <p:nvPr/>
        </p:nvCxnSpPr>
        <p:spPr>
          <a:xfrm flipV="1">
            <a:off x="94268" y="826191"/>
            <a:ext cx="10482606" cy="35108"/>
          </a:xfrm>
          <a:prstGeom prst="line">
            <a:avLst/>
          </a:prstGeom>
          <a:ln w="412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B37F48C3-DBE5-90C0-9753-2DA50A2B358B}"/>
              </a:ext>
            </a:extLst>
          </p:cNvPr>
          <p:cNvSpPr/>
          <p:nvPr/>
        </p:nvSpPr>
        <p:spPr>
          <a:xfrm>
            <a:off x="41241" y="3676324"/>
            <a:ext cx="3192889" cy="2920981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RESENHA</a:t>
            </a:r>
          </a:p>
          <a:p>
            <a:pPr algn="ctr"/>
            <a:r>
              <a:rPr lang="en-GB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MACROECONÓMICA</a:t>
            </a:r>
            <a:endParaRPr lang="en-U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590589-F183-0A31-C811-CDEFBC3CD07A}"/>
              </a:ext>
            </a:extLst>
          </p:cNvPr>
          <p:cNvSpPr/>
          <p:nvPr/>
        </p:nvSpPr>
        <p:spPr>
          <a:xfrm>
            <a:off x="3037313" y="970051"/>
            <a:ext cx="3145019" cy="2920981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EVOLUÇÃO DO SECTOR FINANCEIRO EM</a:t>
            </a:r>
          </a:p>
          <a:p>
            <a:pPr algn="ctr"/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MOÇAMBIQUE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5BB890-C84B-C408-314C-4BFC75A6DA52}"/>
              </a:ext>
            </a:extLst>
          </p:cNvPr>
          <p:cNvSpPr/>
          <p:nvPr/>
        </p:nvSpPr>
        <p:spPr>
          <a:xfrm>
            <a:off x="5670002" y="3563046"/>
            <a:ext cx="3145019" cy="2920981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MEDIDAS DE REFORMAS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3A7F984-58E8-9C68-29BF-807FD695747E}"/>
              </a:ext>
            </a:extLst>
          </p:cNvPr>
          <p:cNvSpPr/>
          <p:nvPr/>
        </p:nvSpPr>
        <p:spPr>
          <a:xfrm>
            <a:off x="8964889" y="979761"/>
            <a:ext cx="3145019" cy="2920981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DESAFIOS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75922E8-2BE3-7DF1-C40B-BFBBF2E135A6}"/>
              </a:ext>
            </a:extLst>
          </p:cNvPr>
          <p:cNvSpPr/>
          <p:nvPr/>
        </p:nvSpPr>
        <p:spPr>
          <a:xfrm>
            <a:off x="1230289" y="3699420"/>
            <a:ext cx="763967" cy="774549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1</a:t>
            </a:r>
            <a:endParaRPr lang="en-US" sz="4000" dirty="0">
              <a:solidFill>
                <a:srgbClr val="002060"/>
              </a:solidFill>
              <a:latin typeface="Eras Bold ITC" panose="020B0907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2EC4797-AACE-B971-CC34-C86A81DF21A8}"/>
              </a:ext>
            </a:extLst>
          </p:cNvPr>
          <p:cNvSpPr/>
          <p:nvPr/>
        </p:nvSpPr>
        <p:spPr>
          <a:xfrm>
            <a:off x="4278005" y="1103407"/>
            <a:ext cx="763967" cy="774549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solidFill>
                <a:srgbClr val="002060"/>
              </a:solidFill>
              <a:latin typeface="Eras Bold ITC" panose="020B0907030504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71727D-D39D-544A-B41F-25AB1E72B2AF}"/>
              </a:ext>
            </a:extLst>
          </p:cNvPr>
          <p:cNvSpPr/>
          <p:nvPr/>
        </p:nvSpPr>
        <p:spPr>
          <a:xfrm>
            <a:off x="6790522" y="3699419"/>
            <a:ext cx="763967" cy="774549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3</a:t>
            </a:r>
            <a:endParaRPr lang="en-US" sz="4000" dirty="0">
              <a:solidFill>
                <a:srgbClr val="002060"/>
              </a:solidFill>
              <a:latin typeface="Eras Bold ITC" panose="020B0907030504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C9327F6-753E-C536-20A7-F14519B9942F}"/>
              </a:ext>
            </a:extLst>
          </p:cNvPr>
          <p:cNvSpPr/>
          <p:nvPr/>
        </p:nvSpPr>
        <p:spPr>
          <a:xfrm>
            <a:off x="10052907" y="974190"/>
            <a:ext cx="763967" cy="774549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Eras Bold ITC" panose="020B0907030504020204" pitchFamily="34" charset="0"/>
                <a:cs typeface="Arial" panose="020B0604020202020204" pitchFamily="34" charset="0"/>
              </a:rPr>
              <a:t>4</a:t>
            </a:r>
            <a:endParaRPr lang="en-US" sz="4000" dirty="0">
              <a:solidFill>
                <a:srgbClr val="002060"/>
              </a:solidFill>
              <a:latin typeface="Eras Bold ITC" panose="020B0907030504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DEFD9B-5B61-6543-742B-01DDD799F497}"/>
              </a:ext>
            </a:extLst>
          </p:cNvPr>
          <p:cNvCxnSpPr>
            <a:cxnSpLocks/>
          </p:cNvCxnSpPr>
          <p:nvPr/>
        </p:nvCxnSpPr>
        <p:spPr>
          <a:xfrm flipV="1">
            <a:off x="1691689" y="1361464"/>
            <a:ext cx="2860230" cy="2523881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B658897-06DD-5EE1-0C5F-73B4BE1E99AA}"/>
              </a:ext>
            </a:extLst>
          </p:cNvPr>
          <p:cNvCxnSpPr>
            <a:cxnSpLocks/>
          </p:cNvCxnSpPr>
          <p:nvPr/>
        </p:nvCxnSpPr>
        <p:spPr>
          <a:xfrm>
            <a:off x="4740160" y="1347175"/>
            <a:ext cx="2386293" cy="2543857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25A669-180F-F8A6-75BD-C59F65718884}"/>
              </a:ext>
            </a:extLst>
          </p:cNvPr>
          <p:cNvCxnSpPr>
            <a:cxnSpLocks/>
          </p:cNvCxnSpPr>
          <p:nvPr/>
        </p:nvCxnSpPr>
        <p:spPr>
          <a:xfrm flipV="1">
            <a:off x="7172505" y="1628588"/>
            <a:ext cx="3115303" cy="2262444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75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0812F89-D8F0-EBFE-142A-EA7C54AAB2A5}"/>
              </a:ext>
            </a:extLst>
          </p:cNvPr>
          <p:cNvCxnSpPr>
            <a:cxnSpLocks/>
          </p:cNvCxnSpPr>
          <p:nvPr/>
        </p:nvCxnSpPr>
        <p:spPr>
          <a:xfrm>
            <a:off x="94268" y="698659"/>
            <a:ext cx="10416619" cy="0"/>
          </a:xfrm>
          <a:prstGeom prst="line">
            <a:avLst/>
          </a:prstGeom>
          <a:ln w="412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B2E71B1-1490-160F-86C6-0BFE88B90A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442231"/>
              </p:ext>
            </p:extLst>
          </p:nvPr>
        </p:nvGraphicFramePr>
        <p:xfrm>
          <a:off x="94268" y="923828"/>
          <a:ext cx="6316058" cy="44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045135C-5631-B655-8ABE-E253DD9E55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109389"/>
              </p:ext>
            </p:extLst>
          </p:nvPr>
        </p:nvGraphicFramePr>
        <p:xfrm>
          <a:off x="6551628" y="790774"/>
          <a:ext cx="5546104" cy="4196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F43D11D7-0DB1-A7D3-D454-AC8C26258669}"/>
              </a:ext>
            </a:extLst>
          </p:cNvPr>
          <p:cNvSpPr txBox="1">
            <a:spLocks/>
          </p:cNvSpPr>
          <p:nvPr/>
        </p:nvSpPr>
        <p:spPr>
          <a:xfrm>
            <a:off x="-43990" y="-429314"/>
            <a:ext cx="11026218" cy="10724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defTabSz="914400">
              <a:defRPr/>
            </a:pPr>
            <a:r>
              <a:rPr lang="pt-PT" altLang="en-US" sz="2200" b="1" i="1" kern="1200" dirty="0">
                <a:solidFill>
                  <a:srgbClr val="B087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br>
              <a:rPr lang="pt-PT" altLang="en-US" sz="2200" b="1" i="1" kern="1200" dirty="0">
                <a:solidFill>
                  <a:srgbClr val="B08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altLang="en-US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País é vulnerável à múltiplos c</a:t>
            </a:r>
            <a:r>
              <a:rPr lang="pt-PT" altLang="en-US" sz="2200" b="1" i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hoques que </a:t>
            </a:r>
            <a:r>
              <a:rPr lang="pt-PT" altLang="en-US" sz="2200" b="1" i="1" kern="12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afectam</a:t>
            </a:r>
            <a:r>
              <a:rPr lang="pt-PT" altLang="en-US" sz="2200" b="1" i="1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negativamente o comportamento dos Indicadores Macroeconómicos</a:t>
            </a:r>
            <a:endParaRPr lang="en-US" altLang="en-US" sz="2200" b="1" i="1" kern="12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13F46C-242C-B4DF-5A06-2D754E0B01F6}"/>
              </a:ext>
            </a:extLst>
          </p:cNvPr>
          <p:cNvCxnSpPr>
            <a:cxnSpLocks/>
          </p:cNvCxnSpPr>
          <p:nvPr/>
        </p:nvCxnSpPr>
        <p:spPr>
          <a:xfrm>
            <a:off x="8401294" y="1521990"/>
            <a:ext cx="0" cy="288032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FE34D5E4-28D9-99D3-7C0F-FB0AA7F9DCEB}"/>
              </a:ext>
            </a:extLst>
          </p:cNvPr>
          <p:cNvSpPr/>
          <p:nvPr/>
        </p:nvSpPr>
        <p:spPr>
          <a:xfrm>
            <a:off x="7432543" y="837907"/>
            <a:ext cx="1626617" cy="87541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Dívidas não-Declaradas </a:t>
            </a:r>
          </a:p>
          <a:p>
            <a:pPr algn="ctr"/>
            <a:endParaRPr lang="en-US" sz="11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87C1E0-960F-B94F-AB92-AFB5655EEC09}"/>
              </a:ext>
            </a:extLst>
          </p:cNvPr>
          <p:cNvSpPr/>
          <p:nvPr/>
        </p:nvSpPr>
        <p:spPr>
          <a:xfrm>
            <a:off x="7030802" y="1769877"/>
            <a:ext cx="763566" cy="5267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26,3%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42E9899-5B89-D1F8-F69C-2E0CAFB2E2C0}"/>
              </a:ext>
            </a:extLst>
          </p:cNvPr>
          <p:cNvCxnSpPr>
            <a:cxnSpLocks/>
          </p:cNvCxnSpPr>
          <p:nvPr/>
        </p:nvCxnSpPr>
        <p:spPr>
          <a:xfrm flipV="1">
            <a:off x="7701699" y="1531417"/>
            <a:ext cx="699595" cy="238461"/>
          </a:xfrm>
          <a:prstGeom prst="line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01B4B01-C7B8-E253-CB3F-E96CCB5DE0A0}"/>
              </a:ext>
            </a:extLst>
          </p:cNvPr>
          <p:cNvSpPr/>
          <p:nvPr/>
        </p:nvSpPr>
        <p:spPr>
          <a:xfrm>
            <a:off x="11085922" y="5034013"/>
            <a:ext cx="923825" cy="72124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3,04%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474A3A-0996-C271-B7CC-E165BF1D5165}"/>
              </a:ext>
            </a:extLst>
          </p:cNvPr>
          <p:cNvSpPr/>
          <p:nvPr/>
        </p:nvSpPr>
        <p:spPr>
          <a:xfrm>
            <a:off x="-79394" y="5617296"/>
            <a:ext cx="11915775" cy="8861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resultando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GB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lado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desaceleração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PIB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GB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pesas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resiliência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economia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que, </a:t>
            </a:r>
            <a:r>
              <a:rPr lang="en-GB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últimos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GB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cresceu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4% … e </a:t>
            </a:r>
            <a:r>
              <a:rPr lang="en-GB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pressão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inflacionária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3C1E5D2-4EB8-F7F2-78BC-26886169DF90}"/>
              </a:ext>
            </a:extLst>
          </p:cNvPr>
          <p:cNvCxnSpPr>
            <a:cxnSpLocks/>
          </p:cNvCxnSpPr>
          <p:nvPr/>
        </p:nvCxnSpPr>
        <p:spPr>
          <a:xfrm>
            <a:off x="695325" y="2790825"/>
            <a:ext cx="5562600" cy="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DC08BAB9-A2DC-19C8-93D8-A332FBE3E371}"/>
              </a:ext>
            </a:extLst>
          </p:cNvPr>
          <p:cNvSpPr/>
          <p:nvPr/>
        </p:nvSpPr>
        <p:spPr>
          <a:xfrm>
            <a:off x="4932558" y="4766530"/>
            <a:ext cx="1571370" cy="7715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Crescimento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Médio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PIB (4%)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C23BD9A-A5A1-7BF4-A2C8-7748465EE782}"/>
              </a:ext>
            </a:extLst>
          </p:cNvPr>
          <p:cNvCxnSpPr>
            <a:cxnSpLocks/>
            <a:stCxn id="43" idx="0"/>
          </p:cNvCxnSpPr>
          <p:nvPr/>
        </p:nvCxnSpPr>
        <p:spPr>
          <a:xfrm flipV="1">
            <a:off x="5718243" y="2790825"/>
            <a:ext cx="0" cy="197570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E4B9EF-8E2E-24E4-3C92-4F4936945F17}"/>
              </a:ext>
            </a:extLst>
          </p:cNvPr>
          <p:cNvCxnSpPr/>
          <p:nvPr/>
        </p:nvCxnSpPr>
        <p:spPr>
          <a:xfrm>
            <a:off x="7030802" y="3648173"/>
            <a:ext cx="5047354" cy="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779F12-D2A8-D1C9-D7FC-7E9405946B50}"/>
              </a:ext>
            </a:extLst>
          </p:cNvPr>
          <p:cNvSpPr/>
          <p:nvPr/>
        </p:nvSpPr>
        <p:spPr>
          <a:xfrm>
            <a:off x="8633688" y="4972843"/>
            <a:ext cx="1939897" cy="78241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</a:t>
            </a:r>
            <a:r>
              <a:rPr lang="pt-PT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ção</a:t>
            </a:r>
            <a:r>
              <a:rPr lang="pt-PT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Média Anual (7,2%)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99EC446-F465-0026-6AC4-8CE73DBF8AE3}"/>
              </a:ext>
            </a:extLst>
          </p:cNvPr>
          <p:cNvCxnSpPr/>
          <p:nvPr/>
        </p:nvCxnSpPr>
        <p:spPr>
          <a:xfrm flipV="1">
            <a:off x="9603637" y="3714161"/>
            <a:ext cx="0" cy="1272819"/>
          </a:xfrm>
          <a:prstGeom prst="straightConnector1">
            <a:avLst/>
          </a:prstGeom>
          <a:ln>
            <a:solidFill>
              <a:srgbClr val="00206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716C79-A84B-E00C-2A62-236095EE2AED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11547835" y="4110087"/>
            <a:ext cx="530321" cy="923926"/>
          </a:xfrm>
          <a:prstGeom prst="straightConnector1">
            <a:avLst/>
          </a:prstGeom>
          <a:ln>
            <a:solidFill>
              <a:srgbClr val="00206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32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1DD27B-5FCD-FE28-CB2D-1093BBCE91FC}"/>
              </a:ext>
            </a:extLst>
          </p:cNvPr>
          <p:cNvSpPr txBox="1">
            <a:spLocks/>
          </p:cNvSpPr>
          <p:nvPr/>
        </p:nvSpPr>
        <p:spPr>
          <a:xfrm>
            <a:off x="0" y="-326804"/>
            <a:ext cx="11026218" cy="12234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defTabSz="914400">
              <a:defRPr/>
            </a:pPr>
            <a:r>
              <a:rPr lang="pt-PT" altLang="en-US" sz="2000" b="1" i="1" kern="1200" dirty="0">
                <a:solidFill>
                  <a:srgbClr val="B087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br>
              <a:rPr lang="pt-PT" altLang="en-US" sz="2000" b="1" i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altLang="en-US" sz="2000" b="1" i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pt-PT" alt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pesar da queda do Investimento </a:t>
            </a:r>
            <a:r>
              <a:rPr lang="pt-PT" altLang="en-US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</a:t>
            </a:r>
            <a:r>
              <a:rPr lang="pt-PT" alt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Estrangeiro (IDE), a posição externa do país tende a melhorar, acompanhada por uma taxa de câmbio </a:t>
            </a:r>
            <a:r>
              <a:rPr lang="pt-PT" altLang="en-US" sz="2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efectiva</a:t>
            </a:r>
            <a:r>
              <a:rPr lang="pt-PT" alt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variação em torno de 1%...</a:t>
            </a:r>
            <a:endParaRPr lang="en-US" altLang="en-US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0CC9F2-8216-F748-E22C-3418A6DB4D54}"/>
              </a:ext>
            </a:extLst>
          </p:cNvPr>
          <p:cNvCxnSpPr>
            <a:cxnSpLocks/>
          </p:cNvCxnSpPr>
          <p:nvPr/>
        </p:nvCxnSpPr>
        <p:spPr>
          <a:xfrm>
            <a:off x="94268" y="896626"/>
            <a:ext cx="10416619" cy="0"/>
          </a:xfrm>
          <a:prstGeom prst="line">
            <a:avLst/>
          </a:prstGeom>
          <a:ln w="412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ADFB157-610A-BE38-7DDB-5D6E8E7C3C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198698"/>
              </p:ext>
            </p:extLst>
          </p:nvPr>
        </p:nvGraphicFramePr>
        <p:xfrm>
          <a:off x="285946" y="1028606"/>
          <a:ext cx="11906054" cy="5428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852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AEF3620-B40A-7645-1522-3138F6CD830F}"/>
              </a:ext>
            </a:extLst>
          </p:cNvPr>
          <p:cNvCxnSpPr>
            <a:cxnSpLocks/>
          </p:cNvCxnSpPr>
          <p:nvPr/>
        </p:nvCxnSpPr>
        <p:spPr>
          <a:xfrm>
            <a:off x="122548" y="1027523"/>
            <a:ext cx="11010506" cy="0"/>
          </a:xfrm>
          <a:prstGeom prst="line">
            <a:avLst/>
          </a:prstGeom>
          <a:ln w="412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6EF15A9F-C4E6-61DA-89AB-68C5B588E661}"/>
              </a:ext>
            </a:extLst>
          </p:cNvPr>
          <p:cNvSpPr txBox="1">
            <a:spLocks/>
          </p:cNvSpPr>
          <p:nvPr/>
        </p:nvSpPr>
        <p:spPr>
          <a:xfrm>
            <a:off x="0" y="253722"/>
            <a:ext cx="10407192" cy="4884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1" i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…e o sistema bancário mantem-se sólido e bem capitalizado.</a:t>
            </a:r>
            <a:endParaRPr lang="en-US" sz="2400" b="1" i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6B5EDE-FB9B-F810-F5BF-54ACC6C207CE}"/>
              </a:ext>
            </a:extLst>
          </p:cNvPr>
          <p:cNvSpPr/>
          <p:nvPr/>
        </p:nvSpPr>
        <p:spPr>
          <a:xfrm>
            <a:off x="222997" y="5654383"/>
            <a:ext cx="2966693" cy="758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GB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active total </a:t>
            </a:r>
            <a:r>
              <a:rPr lang="en-GB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cerca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7% … 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C2D2F3-F3E4-C3EB-1F07-15DE1350564E}"/>
              </a:ext>
            </a:extLst>
          </p:cNvPr>
          <p:cNvSpPr txBox="1"/>
          <p:nvPr/>
        </p:nvSpPr>
        <p:spPr>
          <a:xfrm>
            <a:off x="4334318" y="5684752"/>
            <a:ext cx="383652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/>
            <a:r>
              <a:rPr lang="pt-P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…manutenção positiva da Margem Financeira e de Resultado Líquido em 3,6% e 9%, </a:t>
            </a:r>
            <a:r>
              <a:rPr lang="pt-PT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respectivamente</a:t>
            </a:r>
            <a:r>
              <a:rPr lang="pt-P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e…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B51316-A991-F050-A996-6CC3513D736E}"/>
              </a:ext>
            </a:extLst>
          </p:cNvPr>
          <p:cNvSpPr txBox="1"/>
          <p:nvPr/>
        </p:nvSpPr>
        <p:spPr>
          <a:xfrm>
            <a:off x="8779105" y="5684752"/>
            <a:ext cx="329034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PT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…permanência do rácio de solvabilidade em 26%, bem acima do mínimo exigido (12%).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81E826F-57D4-676F-AC0F-8BDAB49B8F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061128"/>
              </p:ext>
            </p:extLst>
          </p:nvPr>
        </p:nvGraphicFramePr>
        <p:xfrm>
          <a:off x="0" y="1637798"/>
          <a:ext cx="5882143" cy="3974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49A8F20-BF7C-1878-3F48-3EDF7FD61A2F}"/>
              </a:ext>
            </a:extLst>
          </p:cNvPr>
          <p:cNvSpPr txBox="1"/>
          <p:nvPr/>
        </p:nvSpPr>
        <p:spPr>
          <a:xfrm>
            <a:off x="1857173" y="1122083"/>
            <a:ext cx="19418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Rácio de Solvabilidade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C42E2E2-2C22-12ED-57DB-D23578AB26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163745"/>
              </p:ext>
            </p:extLst>
          </p:nvPr>
        </p:nvGraphicFramePr>
        <p:xfrm>
          <a:off x="5863471" y="1585443"/>
          <a:ext cx="6187126" cy="3974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4D1BCABC-B535-423E-8E16-B714E225518C}"/>
              </a:ext>
            </a:extLst>
          </p:cNvPr>
          <p:cNvSpPr txBox="1"/>
          <p:nvPr/>
        </p:nvSpPr>
        <p:spPr>
          <a:xfrm>
            <a:off x="7336411" y="1110089"/>
            <a:ext cx="36458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Rácio de Cobertura de Liquidez de Curto Prazo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llout: Up Arrow 20">
            <a:extLst>
              <a:ext uri="{FF2B5EF4-FFF2-40B4-BE49-F238E27FC236}">
                <a16:creationId xmlns:a16="http://schemas.microsoft.com/office/drawing/2014/main" id="{2B07E8C7-543B-7B6D-7256-07D80E9CB2B3}"/>
              </a:ext>
            </a:extLst>
          </p:cNvPr>
          <p:cNvSpPr/>
          <p:nvPr/>
        </p:nvSpPr>
        <p:spPr>
          <a:xfrm>
            <a:off x="9261835" y="4160785"/>
            <a:ext cx="2290713" cy="590323"/>
          </a:xfrm>
          <a:prstGeom prst="upArrow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002060"/>
                </a:solidFill>
              </a:rPr>
              <a:t>Mínimo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Exigível</a:t>
            </a:r>
            <a:r>
              <a:rPr lang="en-GB" b="1" dirty="0">
                <a:solidFill>
                  <a:srgbClr val="002060"/>
                </a:solidFill>
              </a:rPr>
              <a:t> 25%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2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1DD27B-5FCD-FE28-CB2D-1093BBCE91FC}"/>
              </a:ext>
            </a:extLst>
          </p:cNvPr>
          <p:cNvSpPr txBox="1">
            <a:spLocks/>
          </p:cNvSpPr>
          <p:nvPr/>
        </p:nvSpPr>
        <p:spPr>
          <a:xfrm>
            <a:off x="94268" y="-326804"/>
            <a:ext cx="11026218" cy="10914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defTabSz="914400">
              <a:defRPr/>
            </a:pPr>
            <a:r>
              <a:rPr lang="pt-PT" altLang="en-US" sz="2200" b="1" i="1" kern="1200" dirty="0">
                <a:solidFill>
                  <a:srgbClr val="B087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br>
              <a:rPr lang="pt-PT" altLang="en-US" sz="2200" b="1" i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altLang="en-US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 últimos 10 anos o sector financeiro registou movimento misto, com aumento para alguns segmentos e diminuição para outros segmentos…</a:t>
            </a:r>
            <a:endParaRPr lang="en-US" altLang="en-US" sz="2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30CC9F2-8216-F748-E22C-3418A6DB4D54}"/>
              </a:ext>
            </a:extLst>
          </p:cNvPr>
          <p:cNvCxnSpPr>
            <a:cxnSpLocks/>
          </p:cNvCxnSpPr>
          <p:nvPr/>
        </p:nvCxnSpPr>
        <p:spPr>
          <a:xfrm>
            <a:off x="94268" y="764648"/>
            <a:ext cx="10416619" cy="0"/>
          </a:xfrm>
          <a:prstGeom prst="line">
            <a:avLst/>
          </a:prstGeom>
          <a:ln w="412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C3BFDF8-68F1-D40E-E851-69AF2662B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13377"/>
              </p:ext>
            </p:extLst>
          </p:nvPr>
        </p:nvGraphicFramePr>
        <p:xfrm>
          <a:off x="207388" y="1168400"/>
          <a:ext cx="11777223" cy="3186428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155963">
                  <a:extLst>
                    <a:ext uri="{9D8B030D-6E8A-4147-A177-3AD203B41FA5}">
                      <a16:colId xmlns:a16="http://schemas.microsoft.com/office/drawing/2014/main" val="461108501"/>
                    </a:ext>
                  </a:extLst>
                </a:gridCol>
                <a:gridCol w="762126">
                  <a:extLst>
                    <a:ext uri="{9D8B030D-6E8A-4147-A177-3AD203B41FA5}">
                      <a16:colId xmlns:a16="http://schemas.microsoft.com/office/drawing/2014/main" val="1654485637"/>
                    </a:ext>
                  </a:extLst>
                </a:gridCol>
                <a:gridCol w="762126">
                  <a:extLst>
                    <a:ext uri="{9D8B030D-6E8A-4147-A177-3AD203B41FA5}">
                      <a16:colId xmlns:a16="http://schemas.microsoft.com/office/drawing/2014/main" val="2517520728"/>
                    </a:ext>
                  </a:extLst>
                </a:gridCol>
                <a:gridCol w="762126">
                  <a:extLst>
                    <a:ext uri="{9D8B030D-6E8A-4147-A177-3AD203B41FA5}">
                      <a16:colId xmlns:a16="http://schemas.microsoft.com/office/drawing/2014/main" val="3293110633"/>
                    </a:ext>
                  </a:extLst>
                </a:gridCol>
                <a:gridCol w="762126">
                  <a:extLst>
                    <a:ext uri="{9D8B030D-6E8A-4147-A177-3AD203B41FA5}">
                      <a16:colId xmlns:a16="http://schemas.microsoft.com/office/drawing/2014/main" val="751574483"/>
                    </a:ext>
                  </a:extLst>
                </a:gridCol>
                <a:gridCol w="762126">
                  <a:extLst>
                    <a:ext uri="{9D8B030D-6E8A-4147-A177-3AD203B41FA5}">
                      <a16:colId xmlns:a16="http://schemas.microsoft.com/office/drawing/2014/main" val="653809184"/>
                    </a:ext>
                  </a:extLst>
                </a:gridCol>
                <a:gridCol w="762126">
                  <a:extLst>
                    <a:ext uri="{9D8B030D-6E8A-4147-A177-3AD203B41FA5}">
                      <a16:colId xmlns:a16="http://schemas.microsoft.com/office/drawing/2014/main" val="2811661991"/>
                    </a:ext>
                  </a:extLst>
                </a:gridCol>
                <a:gridCol w="762126">
                  <a:extLst>
                    <a:ext uri="{9D8B030D-6E8A-4147-A177-3AD203B41FA5}">
                      <a16:colId xmlns:a16="http://schemas.microsoft.com/office/drawing/2014/main" val="4134959555"/>
                    </a:ext>
                  </a:extLst>
                </a:gridCol>
                <a:gridCol w="762126">
                  <a:extLst>
                    <a:ext uri="{9D8B030D-6E8A-4147-A177-3AD203B41FA5}">
                      <a16:colId xmlns:a16="http://schemas.microsoft.com/office/drawing/2014/main" val="3694395007"/>
                    </a:ext>
                  </a:extLst>
                </a:gridCol>
                <a:gridCol w="762126">
                  <a:extLst>
                    <a:ext uri="{9D8B030D-6E8A-4147-A177-3AD203B41FA5}">
                      <a16:colId xmlns:a16="http://schemas.microsoft.com/office/drawing/2014/main" val="1259440635"/>
                    </a:ext>
                  </a:extLst>
                </a:gridCol>
                <a:gridCol w="762126">
                  <a:extLst>
                    <a:ext uri="{9D8B030D-6E8A-4147-A177-3AD203B41FA5}">
                      <a16:colId xmlns:a16="http://schemas.microsoft.com/office/drawing/2014/main" val="533953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</a:t>
                      </a:r>
                      <a:r>
                        <a:rPr lang="en-US" sz="1400" b="1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Instituição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992619"/>
                  </a:ext>
                </a:extLst>
              </a:tr>
              <a:tr h="280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Bancos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410462"/>
                  </a:ext>
                </a:extLst>
              </a:tr>
              <a:tr h="280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Microbancos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514753"/>
                  </a:ext>
                </a:extLst>
              </a:tr>
              <a:tr h="280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Cooperativas de Crédito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646950"/>
                  </a:ext>
                </a:extLst>
              </a:tr>
              <a:tr h="280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Sociedades</a:t>
                      </a:r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b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Investimento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245056"/>
                  </a:ext>
                </a:extLst>
              </a:tr>
              <a:tr h="28044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Sociedades Emitentes ou Gestoras de Cartões de Crédito</a:t>
                      </a:r>
                      <a:endParaRPr lang="pt-BR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494457"/>
                  </a:ext>
                </a:extLst>
              </a:tr>
              <a:tr h="280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Casas de </a:t>
                      </a:r>
                      <a:r>
                        <a:rPr lang="en-US" sz="1400" b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Câmbios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313702"/>
                  </a:ext>
                </a:extLst>
              </a:tr>
              <a:tr h="28044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Organizações de Poupança e Empréstimo</a:t>
                      </a:r>
                      <a:endParaRPr lang="pt-BR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630384"/>
                  </a:ext>
                </a:extLst>
              </a:tr>
              <a:tr h="28044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Empresas Prestadoras de Serviços de Pagamentos</a:t>
                      </a:r>
                      <a:endParaRPr lang="pt-BR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6320882"/>
                  </a:ext>
                </a:extLst>
              </a:tr>
              <a:tr h="280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Sociedades</a:t>
                      </a:r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Financeiras</a:t>
                      </a:r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b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Corretagem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266023"/>
                  </a:ext>
                </a:extLst>
              </a:tr>
              <a:tr h="29011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Operadores</a:t>
                      </a:r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400" b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Microcrédito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2304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2096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1597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1138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977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608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351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78365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BA0DD27-FDC3-B1BD-40D0-D98C296D740F}"/>
              </a:ext>
            </a:extLst>
          </p:cNvPr>
          <p:cNvSpPr/>
          <p:nvPr/>
        </p:nvSpPr>
        <p:spPr>
          <a:xfrm>
            <a:off x="0" y="4628560"/>
            <a:ext cx="12122870" cy="7258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exemplo, a ligeira queda do número de bancos comerciais está associado ao processo de fusão de dois bancos e ao </a:t>
            </a:r>
            <a:r>
              <a:rPr lang="pt-PT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downgrade</a:t>
            </a:r>
            <a:r>
              <a:rPr lang="pt-P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3 bancos que passaram para o estatuto de </a:t>
            </a:r>
            <a:r>
              <a:rPr lang="pt-PT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Microbancos</a:t>
            </a:r>
            <a:r>
              <a:rPr lang="pt-P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D14F61-4807-83F0-9073-ED88CA7CC922}"/>
              </a:ext>
            </a:extLst>
          </p:cNvPr>
          <p:cNvSpPr/>
          <p:nvPr/>
        </p:nvSpPr>
        <p:spPr>
          <a:xfrm>
            <a:off x="0" y="5508396"/>
            <a:ext cx="12122870" cy="7258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Entretanto assistimos uma expansão dos operadores de microcrédito, em parte, pela natureza das suas operações, isto é, baixo volume e menos burocracia </a:t>
            </a:r>
          </a:p>
        </p:txBody>
      </p:sp>
    </p:spTree>
    <p:extLst>
      <p:ext uri="{BB962C8B-B14F-4D97-AF65-F5344CB8AC3E}">
        <p14:creationId xmlns:p14="http://schemas.microsoft.com/office/powerpoint/2010/main" val="335712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641FB07-B4ED-9243-B4BD-0A3068BF11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230169"/>
              </p:ext>
            </p:extLst>
          </p:nvPr>
        </p:nvGraphicFramePr>
        <p:xfrm>
          <a:off x="4260916" y="1206629"/>
          <a:ext cx="7833674" cy="534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0652D12-0296-8B0E-17C4-CE2E94958913}"/>
              </a:ext>
            </a:extLst>
          </p:cNvPr>
          <p:cNvSpPr txBox="1"/>
          <p:nvPr/>
        </p:nvSpPr>
        <p:spPr>
          <a:xfrm>
            <a:off x="94268" y="107397"/>
            <a:ext cx="10659456" cy="813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</a:pPr>
            <a:r>
              <a:rPr lang="pt-BR" b="1" i="1" dirty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pt-BR" sz="2400" b="1" i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predominantemente constituido por Capital Estrangeiro, reflectindo, em parte, o nível de abertura do país e da atractividade do sector.</a:t>
            </a:r>
            <a:endParaRPr lang="pt-PT" sz="2400" b="1" i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817D97E-A910-A2D2-1A4E-73D18635C1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737228"/>
              </p:ext>
            </p:extLst>
          </p:nvPr>
        </p:nvGraphicFramePr>
        <p:xfrm>
          <a:off x="-122549" y="1583703"/>
          <a:ext cx="4211521" cy="345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D02448-3E70-7275-0E63-69EBBF439592}"/>
              </a:ext>
            </a:extLst>
          </p:cNvPr>
          <p:cNvCxnSpPr>
            <a:cxnSpLocks/>
          </p:cNvCxnSpPr>
          <p:nvPr/>
        </p:nvCxnSpPr>
        <p:spPr>
          <a:xfrm flipV="1">
            <a:off x="94268" y="1206629"/>
            <a:ext cx="10416619" cy="35108"/>
          </a:xfrm>
          <a:prstGeom prst="line">
            <a:avLst/>
          </a:prstGeom>
          <a:ln w="412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D0B8521-10FC-BB6E-5F0C-E74A736F2694}"/>
              </a:ext>
            </a:extLst>
          </p:cNvPr>
          <p:cNvSpPr/>
          <p:nvPr/>
        </p:nvSpPr>
        <p:spPr>
          <a:xfrm>
            <a:off x="94268" y="5990735"/>
            <a:ext cx="6561056" cy="4147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Entretanto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nota-se o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cenário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ausência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capital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Árabe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9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652D12-0296-8B0E-17C4-CE2E94958913}"/>
              </a:ext>
            </a:extLst>
          </p:cNvPr>
          <p:cNvSpPr txBox="1"/>
          <p:nvPr/>
        </p:nvSpPr>
        <p:spPr>
          <a:xfrm>
            <a:off x="0" y="107397"/>
            <a:ext cx="10614581" cy="1185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</a:pPr>
            <a:r>
              <a:rPr lang="pt-BR" sz="2400" b="1" i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Banco de Moçambique passou a seguir, em 2013, o quadro de Supervisão Baseada no Risco (RBS), que se mostra mais dinâmico e eficaz para a gestão de riscos no sistema financeiro.</a:t>
            </a:r>
            <a:endParaRPr lang="pt-PT" sz="2400" b="1" i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D02448-3E70-7275-0E63-69EBBF439592}"/>
              </a:ext>
            </a:extLst>
          </p:cNvPr>
          <p:cNvCxnSpPr>
            <a:cxnSpLocks/>
          </p:cNvCxnSpPr>
          <p:nvPr/>
        </p:nvCxnSpPr>
        <p:spPr>
          <a:xfrm flipV="1">
            <a:off x="94268" y="1206629"/>
            <a:ext cx="10416619" cy="35108"/>
          </a:xfrm>
          <a:prstGeom prst="line">
            <a:avLst/>
          </a:prstGeom>
          <a:ln w="412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DC11551-0E3B-8446-5F45-BD8C0A398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21411"/>
              </p:ext>
            </p:extLst>
          </p:nvPr>
        </p:nvGraphicFramePr>
        <p:xfrm>
          <a:off x="-546755" y="1276845"/>
          <a:ext cx="6372520" cy="5309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A638E2F-82FB-BAC9-887A-B0AB05E26DF0}"/>
              </a:ext>
            </a:extLst>
          </p:cNvPr>
          <p:cNvSpPr/>
          <p:nvPr/>
        </p:nvSpPr>
        <p:spPr>
          <a:xfrm>
            <a:off x="6366237" y="1884569"/>
            <a:ext cx="4552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b="1" dirty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foco na análise e avaliação das áreas e categorias de maior risco da ICSF</a:t>
            </a:r>
            <a:endParaRPr lang="en-US" b="1" dirty="0">
              <a:solidFill>
                <a:srgbClr val="99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790E0D-0B82-5B81-79F9-86C7E068DB47}"/>
              </a:ext>
            </a:extLst>
          </p:cNvPr>
          <p:cNvSpPr txBox="1"/>
          <p:nvPr/>
        </p:nvSpPr>
        <p:spPr>
          <a:xfrm>
            <a:off x="5726906" y="3193596"/>
            <a:ext cx="6367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 combate ao branqueamento de capitais, financiamento do terrorismo e financiamento da proliferação de armas de destruição em massa (BC/FT/FP).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B7EC45-FBFA-087E-6FC3-FB4CC846CF6B}"/>
              </a:ext>
            </a:extLst>
          </p:cNvPr>
          <p:cNvSpPr txBox="1"/>
          <p:nvPr/>
        </p:nvSpPr>
        <p:spPr>
          <a:xfrm>
            <a:off x="5619345" y="4779622"/>
            <a:ext cx="6367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Privilegia a prevenção (forward looking)</a:t>
            </a:r>
            <a:r>
              <a:rPr lang="pt-BR" b="1" dirty="0">
                <a:solidFill>
                  <a:srgbClr val="99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reduzindo a ocorrência de riscos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E138D32-9634-B53D-DF13-A0F00FE3A7CB}"/>
              </a:ext>
            </a:extLst>
          </p:cNvPr>
          <p:cNvSpPr/>
          <p:nvPr/>
        </p:nvSpPr>
        <p:spPr>
          <a:xfrm>
            <a:off x="5372100" y="1555353"/>
            <a:ext cx="1209675" cy="4199816"/>
          </a:xfrm>
          <a:custGeom>
            <a:avLst/>
            <a:gdLst>
              <a:gd name="connsiteX0" fmla="*/ 1209675 w 1209675"/>
              <a:gd name="connsiteY0" fmla="*/ 16272 h 4199816"/>
              <a:gd name="connsiteX1" fmla="*/ 895350 w 1209675"/>
              <a:gd name="connsiteY1" fmla="*/ 25797 h 4199816"/>
              <a:gd name="connsiteX2" fmla="*/ 809625 w 1209675"/>
              <a:gd name="connsiteY2" fmla="*/ 73422 h 4199816"/>
              <a:gd name="connsiteX3" fmla="*/ 714375 w 1209675"/>
              <a:gd name="connsiteY3" fmla="*/ 178197 h 4199816"/>
              <a:gd name="connsiteX4" fmla="*/ 647700 w 1209675"/>
              <a:gd name="connsiteY4" fmla="*/ 330597 h 4199816"/>
              <a:gd name="connsiteX5" fmla="*/ 723900 w 1209675"/>
              <a:gd name="connsiteY5" fmla="*/ 787797 h 4199816"/>
              <a:gd name="connsiteX6" fmla="*/ 800100 w 1209675"/>
              <a:gd name="connsiteY6" fmla="*/ 883047 h 4199816"/>
              <a:gd name="connsiteX7" fmla="*/ 876300 w 1209675"/>
              <a:gd name="connsiteY7" fmla="*/ 921147 h 4199816"/>
              <a:gd name="connsiteX8" fmla="*/ 914400 w 1209675"/>
              <a:gd name="connsiteY8" fmla="*/ 930672 h 4199816"/>
              <a:gd name="connsiteX9" fmla="*/ 1057275 w 1209675"/>
              <a:gd name="connsiteY9" fmla="*/ 949722 h 4199816"/>
              <a:gd name="connsiteX10" fmla="*/ 542925 w 1209675"/>
              <a:gd name="connsiteY10" fmla="*/ 997347 h 4199816"/>
              <a:gd name="connsiteX11" fmla="*/ 342900 w 1209675"/>
              <a:gd name="connsiteY11" fmla="*/ 1121172 h 4199816"/>
              <a:gd name="connsiteX12" fmla="*/ 209550 w 1209675"/>
              <a:gd name="connsiteY12" fmla="*/ 1216422 h 4199816"/>
              <a:gd name="connsiteX13" fmla="*/ 76200 w 1209675"/>
              <a:gd name="connsiteY13" fmla="*/ 1387872 h 4199816"/>
              <a:gd name="connsiteX14" fmla="*/ 57150 w 1209675"/>
              <a:gd name="connsiteY14" fmla="*/ 1483122 h 4199816"/>
              <a:gd name="connsiteX15" fmla="*/ 76200 w 1209675"/>
              <a:gd name="connsiteY15" fmla="*/ 2016522 h 4199816"/>
              <a:gd name="connsiteX16" fmla="*/ 180975 w 1209675"/>
              <a:gd name="connsiteY16" fmla="*/ 2292747 h 4199816"/>
              <a:gd name="connsiteX17" fmla="*/ 400050 w 1209675"/>
              <a:gd name="connsiteY17" fmla="*/ 2607072 h 4199816"/>
              <a:gd name="connsiteX18" fmla="*/ 514350 w 1209675"/>
              <a:gd name="connsiteY18" fmla="*/ 2683272 h 4199816"/>
              <a:gd name="connsiteX19" fmla="*/ 447675 w 1209675"/>
              <a:gd name="connsiteY19" fmla="*/ 2692797 h 4199816"/>
              <a:gd name="connsiteX20" fmla="*/ 285750 w 1209675"/>
              <a:gd name="connsiteY20" fmla="*/ 2788047 h 4199816"/>
              <a:gd name="connsiteX21" fmla="*/ 85725 w 1209675"/>
              <a:gd name="connsiteY21" fmla="*/ 2978547 h 4199816"/>
              <a:gd name="connsiteX22" fmla="*/ 0 w 1209675"/>
              <a:gd name="connsiteY22" fmla="*/ 3226197 h 4199816"/>
              <a:gd name="connsiteX23" fmla="*/ 19050 w 1209675"/>
              <a:gd name="connsiteY23" fmla="*/ 3626247 h 4199816"/>
              <a:gd name="connsiteX24" fmla="*/ 152400 w 1209675"/>
              <a:gd name="connsiteY24" fmla="*/ 3845322 h 4199816"/>
              <a:gd name="connsiteX25" fmla="*/ 304800 w 1209675"/>
              <a:gd name="connsiteY25" fmla="*/ 3997722 h 4199816"/>
              <a:gd name="connsiteX26" fmla="*/ 457200 w 1209675"/>
              <a:gd name="connsiteY26" fmla="*/ 4083447 h 4199816"/>
              <a:gd name="connsiteX27" fmla="*/ 581025 w 1209675"/>
              <a:gd name="connsiteY27" fmla="*/ 4159647 h 4199816"/>
              <a:gd name="connsiteX28" fmla="*/ 619125 w 1209675"/>
              <a:gd name="connsiteY28" fmla="*/ 4169172 h 4199816"/>
              <a:gd name="connsiteX29" fmla="*/ 685800 w 1209675"/>
              <a:gd name="connsiteY29" fmla="*/ 4197747 h 4199816"/>
              <a:gd name="connsiteX30" fmla="*/ 752475 w 1209675"/>
              <a:gd name="connsiteY30" fmla="*/ 4197747 h 41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09675" h="4199816">
                <a:moveTo>
                  <a:pt x="1209675" y="16272"/>
                </a:moveTo>
                <a:cubicBezTo>
                  <a:pt x="1088437" y="-3934"/>
                  <a:pt x="1079640" y="-10037"/>
                  <a:pt x="895350" y="25797"/>
                </a:cubicBezTo>
                <a:cubicBezTo>
                  <a:pt x="863262" y="32036"/>
                  <a:pt x="834629" y="52366"/>
                  <a:pt x="809625" y="73422"/>
                </a:cubicBezTo>
                <a:cubicBezTo>
                  <a:pt x="773521" y="103825"/>
                  <a:pt x="746125" y="143272"/>
                  <a:pt x="714375" y="178197"/>
                </a:cubicBezTo>
                <a:cubicBezTo>
                  <a:pt x="692150" y="228997"/>
                  <a:pt x="654179" y="275528"/>
                  <a:pt x="647700" y="330597"/>
                </a:cubicBezTo>
                <a:cubicBezTo>
                  <a:pt x="620600" y="560947"/>
                  <a:pt x="620528" y="629293"/>
                  <a:pt x="723900" y="787797"/>
                </a:cubicBezTo>
                <a:cubicBezTo>
                  <a:pt x="746111" y="821854"/>
                  <a:pt x="769500" y="856272"/>
                  <a:pt x="800100" y="883047"/>
                </a:cubicBezTo>
                <a:cubicBezTo>
                  <a:pt x="821472" y="901747"/>
                  <a:pt x="850086" y="910225"/>
                  <a:pt x="876300" y="921147"/>
                </a:cubicBezTo>
                <a:cubicBezTo>
                  <a:pt x="888384" y="926182"/>
                  <a:pt x="901520" y="928330"/>
                  <a:pt x="914400" y="930672"/>
                </a:cubicBezTo>
                <a:cubicBezTo>
                  <a:pt x="943319" y="935930"/>
                  <a:pt x="1030739" y="946405"/>
                  <a:pt x="1057275" y="949722"/>
                </a:cubicBezTo>
                <a:cubicBezTo>
                  <a:pt x="1266163" y="1019351"/>
                  <a:pt x="947648" y="909138"/>
                  <a:pt x="542925" y="997347"/>
                </a:cubicBezTo>
                <a:cubicBezTo>
                  <a:pt x="466307" y="1014046"/>
                  <a:pt x="408433" y="1078107"/>
                  <a:pt x="342900" y="1121172"/>
                </a:cubicBezTo>
                <a:cubicBezTo>
                  <a:pt x="297250" y="1151171"/>
                  <a:pt x="250891" y="1180718"/>
                  <a:pt x="209550" y="1216422"/>
                </a:cubicBezTo>
                <a:cubicBezTo>
                  <a:pt x="151201" y="1266814"/>
                  <a:pt x="118027" y="1325132"/>
                  <a:pt x="76200" y="1387872"/>
                </a:cubicBezTo>
                <a:cubicBezTo>
                  <a:pt x="69850" y="1419622"/>
                  <a:pt x="61525" y="1451040"/>
                  <a:pt x="57150" y="1483122"/>
                </a:cubicBezTo>
                <a:cubicBezTo>
                  <a:pt x="34542" y="1648916"/>
                  <a:pt x="50353" y="1881748"/>
                  <a:pt x="76200" y="2016522"/>
                </a:cubicBezTo>
                <a:cubicBezTo>
                  <a:pt x="94748" y="2113236"/>
                  <a:pt x="143381" y="2201729"/>
                  <a:pt x="180975" y="2292747"/>
                </a:cubicBezTo>
                <a:cubicBezTo>
                  <a:pt x="253747" y="2468932"/>
                  <a:pt x="254988" y="2468054"/>
                  <a:pt x="400050" y="2607072"/>
                </a:cubicBezTo>
                <a:cubicBezTo>
                  <a:pt x="466646" y="2670893"/>
                  <a:pt x="458936" y="2664801"/>
                  <a:pt x="514350" y="2683272"/>
                </a:cubicBezTo>
                <a:cubicBezTo>
                  <a:pt x="492125" y="2686447"/>
                  <a:pt x="469133" y="2686195"/>
                  <a:pt x="447675" y="2692797"/>
                </a:cubicBezTo>
                <a:cubicBezTo>
                  <a:pt x="410919" y="2704107"/>
                  <a:pt x="296889" y="2779478"/>
                  <a:pt x="285750" y="2788047"/>
                </a:cubicBezTo>
                <a:cubicBezTo>
                  <a:pt x="253773" y="2812645"/>
                  <a:pt x="122106" y="2919015"/>
                  <a:pt x="85725" y="2978547"/>
                </a:cubicBezTo>
                <a:cubicBezTo>
                  <a:pt x="35843" y="3060172"/>
                  <a:pt x="24680" y="3133646"/>
                  <a:pt x="0" y="3226197"/>
                </a:cubicBezTo>
                <a:cubicBezTo>
                  <a:pt x="6350" y="3359547"/>
                  <a:pt x="-875" y="3494241"/>
                  <a:pt x="19050" y="3626247"/>
                </a:cubicBezTo>
                <a:cubicBezTo>
                  <a:pt x="23789" y="3657646"/>
                  <a:pt x="139696" y="3828648"/>
                  <a:pt x="152400" y="3845322"/>
                </a:cubicBezTo>
                <a:cubicBezTo>
                  <a:pt x="184032" y="3886839"/>
                  <a:pt x="258966" y="3967166"/>
                  <a:pt x="304800" y="3997722"/>
                </a:cubicBezTo>
                <a:cubicBezTo>
                  <a:pt x="353296" y="4030053"/>
                  <a:pt x="407221" y="4053459"/>
                  <a:pt x="457200" y="4083447"/>
                </a:cubicBezTo>
                <a:cubicBezTo>
                  <a:pt x="491170" y="4103829"/>
                  <a:pt x="538491" y="4143697"/>
                  <a:pt x="581025" y="4159647"/>
                </a:cubicBezTo>
                <a:cubicBezTo>
                  <a:pt x="593282" y="4164244"/>
                  <a:pt x="606822" y="4164698"/>
                  <a:pt x="619125" y="4169172"/>
                </a:cubicBezTo>
                <a:cubicBezTo>
                  <a:pt x="641849" y="4177435"/>
                  <a:pt x="662157" y="4192681"/>
                  <a:pt x="685800" y="4197747"/>
                </a:cubicBezTo>
                <a:cubicBezTo>
                  <a:pt x="707532" y="4202404"/>
                  <a:pt x="730250" y="4197747"/>
                  <a:pt x="752475" y="4197747"/>
                </a:cubicBezTo>
              </a:path>
            </a:pathLst>
          </a:custGeom>
          <a:noFill/>
          <a:ln w="3175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4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652D12-0296-8B0E-17C4-CE2E94958913}"/>
              </a:ext>
            </a:extLst>
          </p:cNvPr>
          <p:cNvSpPr txBox="1"/>
          <p:nvPr/>
        </p:nvSpPr>
        <p:spPr>
          <a:xfrm>
            <a:off x="0" y="107397"/>
            <a:ext cx="10991654" cy="1185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880"/>
              </a:lnSpc>
            </a:pPr>
            <a:r>
              <a:rPr lang="pt-BR" b="1" i="1" dirty="0">
                <a:solidFill>
                  <a:srgbClr val="003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garantir a estabilidade do sector financeiro, o alinhamento com os padrões internacionais e para atrair investimento estrangeiro, o Banco de Moçambique implementou diversas reformas</a:t>
            </a:r>
            <a:endParaRPr lang="pt-PT" sz="2400" b="1" i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D02448-3E70-7275-0E63-69EBBF439592}"/>
              </a:ext>
            </a:extLst>
          </p:cNvPr>
          <p:cNvCxnSpPr>
            <a:cxnSpLocks/>
          </p:cNvCxnSpPr>
          <p:nvPr/>
        </p:nvCxnSpPr>
        <p:spPr>
          <a:xfrm flipV="1">
            <a:off x="94268" y="1206629"/>
            <a:ext cx="11473597" cy="35108"/>
          </a:xfrm>
          <a:prstGeom prst="line">
            <a:avLst/>
          </a:prstGeom>
          <a:ln w="41275">
            <a:solidFill>
              <a:srgbClr val="C0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336C67A-46FE-E599-01D5-350D4DBA3861}"/>
              </a:ext>
            </a:extLst>
          </p:cNvPr>
          <p:cNvSpPr/>
          <p:nvPr/>
        </p:nvSpPr>
        <p:spPr>
          <a:xfrm>
            <a:off x="3010312" y="1400850"/>
            <a:ext cx="2031478" cy="2010832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2765" indent="-285750" algn="just">
              <a:lnSpc>
                <a:spcPct val="92000"/>
              </a:lnSpc>
              <a:spcAft>
                <a:spcPts val="1605"/>
              </a:spcAft>
              <a:buFont typeface="Arial" panose="020B0604020202020204" pitchFamily="34" charset="0"/>
              <a:buChar char="•"/>
            </a:pPr>
            <a:endParaRPr lang="pt-PT" sz="1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9388" indent="-179388" algn="just">
              <a:lnSpc>
                <a:spcPct val="92000"/>
              </a:lnSpc>
              <a:spcAft>
                <a:spcPts val="1605"/>
              </a:spcAft>
              <a:buFont typeface="Arial" panose="020B0604020202020204" pitchFamily="34" charset="0"/>
              <a:buChar char="•"/>
            </a:pPr>
            <a:r>
              <a:rPr lang="pt-PT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resolução bancária</a:t>
            </a:r>
            <a:endParaRPr lang="en-US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9388" indent="-179388" algn="just">
              <a:lnSpc>
                <a:spcPct val="92000"/>
              </a:lnSpc>
              <a:spcAft>
                <a:spcPts val="1605"/>
              </a:spcAft>
              <a:buFont typeface="Arial" panose="020B0604020202020204" pitchFamily="34" charset="0"/>
              <a:buChar char="•"/>
            </a:pPr>
            <a:r>
              <a:rPr lang="pt-PT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tipologia das ICSF</a:t>
            </a:r>
            <a:endParaRPr lang="en-US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9388" indent="-179388" algn="just">
              <a:lnSpc>
                <a:spcPct val="92000"/>
              </a:lnSpc>
              <a:spcAft>
                <a:spcPts val="1605"/>
              </a:spcAft>
              <a:buFont typeface="Arial" panose="020B0604020202020204" pitchFamily="34" charset="0"/>
              <a:buChar char="•"/>
            </a:pPr>
            <a:r>
              <a:rPr lang="pt-PT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regras de governação corporativa</a:t>
            </a:r>
          </a:p>
          <a:p>
            <a:pPr marL="179388" indent="-179388" algn="just">
              <a:lnSpc>
                <a:spcPct val="92000"/>
              </a:lnSpc>
              <a:spcAft>
                <a:spcPts val="1605"/>
              </a:spcAft>
              <a:buFont typeface="Arial" panose="020B0604020202020204" pitchFamily="34" charset="0"/>
              <a:buChar char="•"/>
            </a:pPr>
            <a:r>
              <a:rPr lang="pt-PT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Regras de Conduta</a:t>
            </a:r>
            <a:endParaRPr lang="en-US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sz="1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BF67D7-3AAC-F88B-5597-F7F1A3CA0ADB}"/>
              </a:ext>
            </a:extLst>
          </p:cNvPr>
          <p:cNvSpPr/>
          <p:nvPr/>
        </p:nvSpPr>
        <p:spPr>
          <a:xfrm>
            <a:off x="2927257" y="4468307"/>
            <a:ext cx="2194091" cy="2098644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Revisão da Lei n.º 20/2020, de 31 de Dezembro-Lei das ICSF</a:t>
            </a:r>
            <a:endParaRPr lang="en-US" sz="140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3E10DC9-1E30-FC41-BD87-FCBE51A9655E}"/>
              </a:ext>
            </a:extLst>
          </p:cNvPr>
          <p:cNvSpPr/>
          <p:nvPr/>
        </p:nvSpPr>
        <p:spPr>
          <a:xfrm>
            <a:off x="-55376" y="2206744"/>
            <a:ext cx="1048927" cy="62216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Objectivo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59BE81C-CA2D-852F-31E2-D782006C9AA7}"/>
              </a:ext>
            </a:extLst>
          </p:cNvPr>
          <p:cNvSpPr/>
          <p:nvPr/>
        </p:nvSpPr>
        <p:spPr>
          <a:xfrm>
            <a:off x="-56563" y="5238198"/>
            <a:ext cx="749625" cy="622169"/>
          </a:xfrm>
          <a:prstGeom prst="rightArrow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50CFE0-26A0-47D8-E20D-6BE94E2631EE}"/>
              </a:ext>
            </a:extLst>
          </p:cNvPr>
          <p:cNvSpPr/>
          <p:nvPr/>
        </p:nvSpPr>
        <p:spPr>
          <a:xfrm>
            <a:off x="5308080" y="4441662"/>
            <a:ext cx="2194091" cy="2098644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Lei n.º 27/2022, de 29 de Dezembro – Regime Jurídico de Contas Bancárias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BA1FCE-8FE6-A80B-5E32-5636E3816399}"/>
              </a:ext>
            </a:extLst>
          </p:cNvPr>
          <p:cNvSpPr/>
          <p:nvPr/>
        </p:nvSpPr>
        <p:spPr>
          <a:xfrm>
            <a:off x="5279029" y="1417150"/>
            <a:ext cx="2113956" cy="2010832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179388" algn="just">
              <a:lnSpc>
                <a:spcPct val="92000"/>
              </a:lnSpc>
              <a:spcAft>
                <a:spcPts val="1605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reduz a idade para a abertura de conta </a:t>
            </a:r>
            <a:r>
              <a:rPr lang="pt-BR" sz="1400" b="1" dirty="0">
                <a:solidFill>
                  <a:srgbClr val="002060"/>
                </a:solidFill>
                <a:latin typeface="Arial" panose="020B0604020202020204" pitchFamily="34" charset="0"/>
              </a:rPr>
              <a:t>bancária</a:t>
            </a:r>
          </a:p>
          <a:p>
            <a:pPr marL="263525" indent="-179388" algn="just">
              <a:lnSpc>
                <a:spcPct val="92000"/>
              </a:lnSpc>
              <a:spcAft>
                <a:spcPts val="1605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Conta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bancária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básica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pPr marL="263525" indent="-179388" algn="just">
              <a:lnSpc>
                <a:spcPct val="92000"/>
              </a:lnSpc>
              <a:spcAft>
                <a:spcPts val="1605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Número Único de Identificação Bancária</a:t>
            </a:r>
            <a:endParaRPr lang="en-US" sz="1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C9B4EB-4C5C-40EE-36AD-128AAE1E9E79}"/>
              </a:ext>
            </a:extLst>
          </p:cNvPr>
          <p:cNvCxnSpPr>
            <a:cxnSpLocks/>
          </p:cNvCxnSpPr>
          <p:nvPr/>
        </p:nvCxnSpPr>
        <p:spPr>
          <a:xfrm flipH="1" flipV="1">
            <a:off x="6405125" y="3525863"/>
            <a:ext cx="1" cy="8517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A58C8F-F0A5-0009-9E30-623862A6C1CF}"/>
              </a:ext>
            </a:extLst>
          </p:cNvPr>
          <p:cNvCxnSpPr>
            <a:cxnSpLocks/>
          </p:cNvCxnSpPr>
          <p:nvPr/>
        </p:nvCxnSpPr>
        <p:spPr>
          <a:xfrm flipV="1">
            <a:off x="4169005" y="3459202"/>
            <a:ext cx="0" cy="89914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6301A782-168E-3839-F45B-31D2F3966333}"/>
              </a:ext>
            </a:extLst>
          </p:cNvPr>
          <p:cNvSpPr/>
          <p:nvPr/>
        </p:nvSpPr>
        <p:spPr>
          <a:xfrm>
            <a:off x="7623911" y="4482425"/>
            <a:ext cx="2194091" cy="2098644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Revisão </a:t>
            </a:r>
            <a:r>
              <a:rPr lang="pt-BR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 </a:t>
            </a:r>
            <a:r>
              <a:rPr lang="pt-BR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Lei n.º 28/2022, de 29 de Dezembro – Lei Cambial </a:t>
            </a:r>
            <a:endParaRPr lang="en-US" sz="1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376DA7-FA50-4241-868C-5042F69A24C4}"/>
              </a:ext>
            </a:extLst>
          </p:cNvPr>
          <p:cNvSpPr/>
          <p:nvPr/>
        </p:nvSpPr>
        <p:spPr>
          <a:xfrm>
            <a:off x="7611372" y="1427092"/>
            <a:ext cx="2031478" cy="2032110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2765" indent="-285750" algn="just">
              <a:lnSpc>
                <a:spcPct val="92000"/>
              </a:lnSpc>
              <a:spcAft>
                <a:spcPts val="1605"/>
              </a:spcAft>
              <a:buFont typeface="Arial" panose="020B0604020202020204" pitchFamily="34" charset="0"/>
              <a:buChar char="•"/>
            </a:pPr>
            <a:endParaRPr lang="pt-PT" sz="1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9388" indent="-179388" algn="just">
              <a:lnSpc>
                <a:spcPct val="92000"/>
              </a:lnSpc>
              <a:spcAft>
                <a:spcPts val="1605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flexibilidade na realização das operações cambiais</a:t>
            </a:r>
            <a:endParaRPr lang="en-US" sz="14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F797109-8B4F-CF3E-1485-4C74AFE379FE}"/>
              </a:ext>
            </a:extLst>
          </p:cNvPr>
          <p:cNvCxnSpPr>
            <a:cxnSpLocks/>
          </p:cNvCxnSpPr>
          <p:nvPr/>
        </p:nvCxnSpPr>
        <p:spPr>
          <a:xfrm flipH="1" flipV="1">
            <a:off x="8928768" y="3526767"/>
            <a:ext cx="1" cy="8517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5C10FAB3-CBEC-3F6A-06BC-3CBF8E16954E}"/>
              </a:ext>
            </a:extLst>
          </p:cNvPr>
          <p:cNvSpPr/>
          <p:nvPr/>
        </p:nvSpPr>
        <p:spPr>
          <a:xfrm>
            <a:off x="9894608" y="4422825"/>
            <a:ext cx="2194092" cy="2098644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Lei n.º 3/2024, de 22 de Março- Lei de Prevenção e Combate ao BC/FT/FP</a:t>
            </a:r>
            <a:endParaRPr lang="en-US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4FBED90-35EE-A337-3579-17FB2F0A9D7E}"/>
              </a:ext>
            </a:extLst>
          </p:cNvPr>
          <p:cNvSpPr/>
          <p:nvPr/>
        </p:nvSpPr>
        <p:spPr>
          <a:xfrm>
            <a:off x="9794055" y="1421167"/>
            <a:ext cx="2113956" cy="2032110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179388" algn="just">
              <a:lnSpc>
                <a:spcPct val="92000"/>
              </a:lnSpc>
              <a:spcAft>
                <a:spcPts val="1605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 cumprimento das 40 recomendações do GAFI</a:t>
            </a:r>
            <a:endParaRPr lang="en-US" sz="14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DC349D0-DCA4-C611-01F1-A105C62B5051}"/>
              </a:ext>
            </a:extLst>
          </p:cNvPr>
          <p:cNvCxnSpPr>
            <a:cxnSpLocks/>
          </p:cNvCxnSpPr>
          <p:nvPr/>
        </p:nvCxnSpPr>
        <p:spPr>
          <a:xfrm flipH="1" flipV="1">
            <a:off x="11049002" y="3536518"/>
            <a:ext cx="1" cy="85178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0EA70A2-AFBC-9BBD-1A44-188C8BA55147}"/>
              </a:ext>
            </a:extLst>
          </p:cNvPr>
          <p:cNvSpPr/>
          <p:nvPr/>
        </p:nvSpPr>
        <p:spPr>
          <a:xfrm>
            <a:off x="876696" y="3705651"/>
            <a:ext cx="11153092" cy="51847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>
                <a:latin typeface="Arial" panose="020B0604020202020204" pitchFamily="34" charset="0"/>
                <a:cs typeface="Arial" panose="020B0604020202020204" pitchFamily="34" charset="0"/>
              </a:rPr>
              <a:t>No âmbito da Estabilidade do Sistema Financeiro Nacional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A38B833-B64D-D2AC-D0BD-34BD03A80597}"/>
              </a:ext>
            </a:extLst>
          </p:cNvPr>
          <p:cNvSpPr/>
          <p:nvPr/>
        </p:nvSpPr>
        <p:spPr>
          <a:xfrm>
            <a:off x="693063" y="4422825"/>
            <a:ext cx="2194091" cy="2098644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(Aviso n.º7/GBM/2017, 2 de Junho – Capitais Minimos para as ICSF e Operadores de Microfinanças)</a:t>
            </a:r>
            <a:endParaRPr lang="en-US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8D3FD9-7822-18CB-6CA7-2D55333260A3}"/>
              </a:ext>
            </a:extLst>
          </p:cNvPr>
          <p:cNvSpPr/>
          <p:nvPr/>
        </p:nvSpPr>
        <p:spPr>
          <a:xfrm>
            <a:off x="805464" y="1448370"/>
            <a:ext cx="2113956" cy="2010832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3525" indent="-179388" algn="just">
              <a:lnSpc>
                <a:spcPct val="92000"/>
              </a:lnSpc>
              <a:spcAft>
                <a:spcPts val="1605"/>
              </a:spcAft>
              <a:buFont typeface="Arial" panose="020B0604020202020204" pitchFamily="34" charset="0"/>
              <a:buChar char="•"/>
            </a:pPr>
            <a:endParaRPr lang="pt-BR" sz="1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63525" indent="-179388" algn="just">
              <a:lnSpc>
                <a:spcPct val="92000"/>
              </a:lnSpc>
              <a:spcAft>
                <a:spcPts val="1605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crescentes riscos da actividade financeira</a:t>
            </a:r>
            <a:endParaRPr lang="pt-BR" sz="1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63525" indent="-179388" algn="just">
              <a:lnSpc>
                <a:spcPct val="92000"/>
              </a:lnSpc>
              <a:spcAft>
                <a:spcPts val="1605"/>
              </a:spcAft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dinâmica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</a:rPr>
              <a:t> da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economia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nacional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63525" indent="-179388" algn="just">
              <a:lnSpc>
                <a:spcPct val="92000"/>
              </a:lnSpc>
              <a:spcAft>
                <a:spcPts val="1605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</a:rPr>
              <a:t>1,7 mil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milhões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</a:rPr>
              <a:t> para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bancos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263525" indent="-179388" algn="just">
              <a:lnSpc>
                <a:spcPct val="92000"/>
              </a:lnSpc>
              <a:spcAft>
                <a:spcPts val="1605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430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57EC0BC01263C47809978F5A09D3D73" ma:contentTypeVersion="2" ma:contentTypeDescription="Criar um novo documento." ma:contentTypeScope="" ma:versionID="16e231649d7ab1ec4219ca891a2d4ba0">
  <xsd:schema xmlns:xsd="http://www.w3.org/2001/XMLSchema" xmlns:xs="http://www.w3.org/2001/XMLSchema" xmlns:p="http://schemas.microsoft.com/office/2006/metadata/properties" xmlns:ns2="b632a0ff-80f8-499d-ad79-eeaeb0246fc2" targetNamespace="http://schemas.microsoft.com/office/2006/metadata/properties" ma:root="true" ma:fieldsID="19e50130f2e2b51092f7f56e8ce16ee1" ns2:_="">
    <xsd:import namespace="b632a0ff-80f8-499d-ad79-eeaeb0246fc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2a0ff-80f8-499d-ad79-eeaeb0246f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4FD94E-0598-4879-8B08-4E36DCE692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051FC7-8CA9-4139-8BDC-251056008D0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10AF99D-53F3-43B1-882C-E13BDFD434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32a0ff-80f8-499d-ad79-eeaeb0246f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3293</TotalTime>
  <Words>1690</Words>
  <Application>Microsoft Office PowerPoint</Application>
  <PresentationFormat>Widescreen</PresentationFormat>
  <Paragraphs>304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Eras Bold ITC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Banco de Mocambique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Helder Manjate</dc:creator>
  <cp:lastModifiedBy>Abílio Manuel</cp:lastModifiedBy>
  <cp:revision>18</cp:revision>
  <dcterms:created xsi:type="dcterms:W3CDTF">2016-10-27T07:32:29Z</dcterms:created>
  <dcterms:modified xsi:type="dcterms:W3CDTF">2024-07-25T07:18:28Z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0x010100E57EC0BC01263C47809978F5A09D3D73</vt:lpwstr>
  </property>
  <property fmtid="{D5CDD505-2E9C-101B-9397-08002B2CF9AE}" pid="3" name="MSIP_Label_dbfb4469-32f9-4af3-b66e-a3c55befa5a9_Enabled">
    <vt:lpwstr>true</vt:lpwstr>
  </property>
  <property fmtid="{D5CDD505-2E9C-101B-9397-08002B2CF9AE}" pid="4" name="MSIP_Label_dbfb4469-32f9-4af3-b66e-a3c55befa5a9_SetDate">
    <vt:lpwstr>2024-05-13T07:58:37Z</vt:lpwstr>
  </property>
  <property fmtid="{D5CDD505-2E9C-101B-9397-08002B2CF9AE}" pid="5" name="MSIP_Label_dbfb4469-32f9-4af3-b66e-a3c55befa5a9_Method">
    <vt:lpwstr>Standard</vt:lpwstr>
  </property>
  <property fmtid="{D5CDD505-2E9C-101B-9397-08002B2CF9AE}" pid="6" name="MSIP_Label_dbfb4469-32f9-4af3-b66e-a3c55befa5a9_Name">
    <vt:lpwstr>defa4170-0d19-0005-0001-bc88714345d2</vt:lpwstr>
  </property>
  <property fmtid="{D5CDD505-2E9C-101B-9397-08002B2CF9AE}" pid="7" name="MSIP_Label_dbfb4469-32f9-4af3-b66e-a3c55befa5a9_SiteId">
    <vt:lpwstr>b7697c94-a3e3-49f6-a540-f02c205e7d5b</vt:lpwstr>
  </property>
  <property fmtid="{D5CDD505-2E9C-101B-9397-08002B2CF9AE}" pid="8" name="MSIP_Label_dbfb4469-32f9-4af3-b66e-a3c55befa5a9_ActionId">
    <vt:lpwstr>972f8d5e-7b60-445f-ae25-47d8a1fc7b5b</vt:lpwstr>
  </property>
  <property fmtid="{D5CDD505-2E9C-101B-9397-08002B2CF9AE}" pid="9" name="MSIP_Label_dbfb4469-32f9-4af3-b66e-a3c55befa5a9_ContentBits">
    <vt:lpwstr>0</vt:lpwstr>
  </property>
</Properties>
</file>