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5"/>
  </p:notesMasterIdLst>
  <p:handoutMasterIdLst>
    <p:handoutMasterId r:id="rId16"/>
  </p:handoutMasterIdLst>
  <p:sldIdLst>
    <p:sldId id="348" r:id="rId5"/>
    <p:sldId id="386" r:id="rId6"/>
    <p:sldId id="384" r:id="rId7"/>
    <p:sldId id="385" r:id="rId8"/>
    <p:sldId id="387" r:id="rId9"/>
    <p:sldId id="388" r:id="rId10"/>
    <p:sldId id="359" r:id="rId11"/>
    <p:sldId id="391" r:id="rId12"/>
    <p:sldId id="389" r:id="rId13"/>
    <p:sldId id="354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AA8"/>
    <a:srgbClr val="00125C"/>
    <a:srgbClr val="FFCC03"/>
    <a:srgbClr val="1A53EA"/>
    <a:srgbClr val="8F4099"/>
    <a:srgbClr val="DF595C"/>
    <a:srgbClr val="DF5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3E001-90F8-4E5B-BED7-4806A41A331E}" v="2" dt="2023-11-21T23:56:27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5" autoAdjust="0"/>
    <p:restoredTop sz="86920" autoAdjust="0"/>
  </p:normalViewPr>
  <p:slideViewPr>
    <p:cSldViewPr snapToGrid="0">
      <p:cViewPr>
        <p:scale>
          <a:sx n="50" d="100"/>
          <a:sy n="50" d="100"/>
        </p:scale>
        <p:origin x="9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0" d="100"/>
        <a:sy n="13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Chibanga" userId="e5a0b9694b2a6035" providerId="LiveId" clId="{0503E001-90F8-4E5B-BED7-4806A41A331E}"/>
    <pc:docChg chg="undo custSel delSld modSld sldOrd">
      <pc:chgData name="Paulo Chibanga" userId="e5a0b9694b2a6035" providerId="LiveId" clId="{0503E001-90F8-4E5B-BED7-4806A41A331E}" dt="2023-11-22T01:14:22.550" v="35" actId="47"/>
      <pc:docMkLst>
        <pc:docMk/>
      </pc:docMkLst>
      <pc:sldChg chg="addSp delSp modSp mod">
        <pc:chgData name="Paulo Chibanga" userId="e5a0b9694b2a6035" providerId="LiveId" clId="{0503E001-90F8-4E5B-BED7-4806A41A331E}" dt="2023-11-21T23:56:27.786" v="2"/>
        <pc:sldMkLst>
          <pc:docMk/>
          <pc:sldMk cId="2110854355" sldId="348"/>
        </pc:sldMkLst>
        <pc:picChg chg="add del mod">
          <ac:chgData name="Paulo Chibanga" userId="e5a0b9694b2a6035" providerId="LiveId" clId="{0503E001-90F8-4E5B-BED7-4806A41A331E}" dt="2023-11-21T23:56:17.519" v="1" actId="478"/>
          <ac:picMkLst>
            <pc:docMk/>
            <pc:sldMk cId="2110854355" sldId="348"/>
            <ac:picMk id="3" creationId="{9CBCCEB8-E239-8238-1D5B-7158B0C93202}"/>
          </ac:picMkLst>
        </pc:picChg>
        <pc:picChg chg="add mod">
          <ac:chgData name="Paulo Chibanga" userId="e5a0b9694b2a6035" providerId="LiveId" clId="{0503E001-90F8-4E5B-BED7-4806A41A331E}" dt="2023-11-21T23:56:27.786" v="2"/>
          <ac:picMkLst>
            <pc:docMk/>
            <pc:sldMk cId="2110854355" sldId="348"/>
            <ac:picMk id="4" creationId="{0A89695B-D78E-403C-7728-7295E57EAC76}"/>
          </ac:picMkLst>
        </pc:picChg>
      </pc:sldChg>
      <pc:sldChg chg="modSp del mod">
        <pc:chgData name="Paulo Chibanga" userId="e5a0b9694b2a6035" providerId="LiveId" clId="{0503E001-90F8-4E5B-BED7-4806A41A331E}" dt="2023-11-22T01:13:36.970" v="34" actId="2696"/>
        <pc:sldMkLst>
          <pc:docMk/>
          <pc:sldMk cId="3208206931" sldId="375"/>
        </pc:sldMkLst>
        <pc:spChg chg="mod">
          <ac:chgData name="Paulo Chibanga" userId="e5a0b9694b2a6035" providerId="LiveId" clId="{0503E001-90F8-4E5B-BED7-4806A41A331E}" dt="2023-11-22T01:12:26.290" v="33" actId="1037"/>
          <ac:spMkLst>
            <pc:docMk/>
            <pc:sldMk cId="3208206931" sldId="375"/>
            <ac:spMk id="5" creationId="{3BD3998D-44F4-D973-E108-D841BCCB16AF}"/>
          </ac:spMkLst>
        </pc:spChg>
      </pc:sldChg>
      <pc:sldChg chg="modSp del mod ord">
        <pc:chgData name="Paulo Chibanga" userId="e5a0b9694b2a6035" providerId="LiveId" clId="{0503E001-90F8-4E5B-BED7-4806A41A331E}" dt="2023-11-22T01:14:22.550" v="35" actId="47"/>
        <pc:sldMkLst>
          <pc:docMk/>
          <pc:sldMk cId="4222365579" sldId="378"/>
        </pc:sldMkLst>
        <pc:spChg chg="mod">
          <ac:chgData name="Paulo Chibanga" userId="e5a0b9694b2a6035" providerId="LiveId" clId="{0503E001-90F8-4E5B-BED7-4806A41A331E}" dt="2023-11-22T00:09:52.980" v="4" actId="13926"/>
          <ac:spMkLst>
            <pc:docMk/>
            <pc:sldMk cId="4222365579" sldId="378"/>
            <ac:spMk id="9" creationId="{00000000-0000-0000-0000-000000000000}"/>
          </ac:spMkLst>
        </pc:spChg>
      </pc:sldChg>
      <pc:sldChg chg="modSp mod">
        <pc:chgData name="Paulo Chibanga" userId="e5a0b9694b2a6035" providerId="LiveId" clId="{0503E001-90F8-4E5B-BED7-4806A41A331E}" dt="2023-11-22T01:09:45.577" v="31" actId="6549"/>
        <pc:sldMkLst>
          <pc:docMk/>
          <pc:sldMk cId="251783430" sldId="389"/>
        </pc:sldMkLst>
        <pc:spChg chg="mod">
          <ac:chgData name="Paulo Chibanga" userId="e5a0b9694b2a6035" providerId="LiveId" clId="{0503E001-90F8-4E5B-BED7-4806A41A331E}" dt="2023-11-22T01:09:45.577" v="31" actId="6549"/>
          <ac:spMkLst>
            <pc:docMk/>
            <pc:sldMk cId="251783430" sldId="389"/>
            <ac:spMk id="5" creationId="{3BD3998D-44F4-D973-E108-D841BCCB16A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3428B-3E85-408B-9565-F696954E4824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2EBE7-BF8A-44EA-8FF7-7A59C202B6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578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6C0DF-4C7E-49FA-9C18-2F78CC9725B4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83262-10D6-4E5A-AF05-2DDAA1AF89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693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83262-10D6-4E5A-AF05-2DDAA1AF898D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064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83262-10D6-4E5A-AF05-2DDAA1AF898D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105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83262-10D6-4E5A-AF05-2DDAA1AF898D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407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83262-10D6-4E5A-AF05-2DDAA1AF898D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666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83262-10D6-4E5A-AF05-2DDAA1AF898D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902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83262-10D6-4E5A-AF05-2DDAA1AF898D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827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48613"/>
            <a:ext cx="12375015" cy="55373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921163" y="1490244"/>
            <a:ext cx="13800515" cy="9732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18" y="-2871033"/>
            <a:ext cx="13180763" cy="9295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280301" cy="220577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62530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080" indent="0" algn="ctr">
              <a:buNone/>
              <a:defRPr sz="1995"/>
            </a:lvl2pPr>
            <a:lvl3pPr marL="912160" indent="0" algn="ctr">
              <a:buNone/>
              <a:defRPr sz="1795"/>
            </a:lvl3pPr>
            <a:lvl4pPr marL="1368240" indent="0" algn="ctr">
              <a:buNone/>
              <a:defRPr sz="1596"/>
            </a:lvl4pPr>
            <a:lvl5pPr marL="1824320" indent="0" algn="ctr">
              <a:buNone/>
              <a:defRPr sz="1596"/>
            </a:lvl5pPr>
            <a:lvl6pPr marL="2280400" indent="0" algn="ctr">
              <a:buNone/>
              <a:defRPr sz="1596"/>
            </a:lvl6pPr>
            <a:lvl7pPr marL="2736479" indent="0" algn="ctr">
              <a:buNone/>
              <a:defRPr sz="1596"/>
            </a:lvl7pPr>
            <a:lvl8pPr marL="3192559" indent="0" algn="ctr">
              <a:buNone/>
              <a:defRPr sz="1596"/>
            </a:lvl8pPr>
            <a:lvl9pPr marL="3648639" indent="0" algn="ctr">
              <a:buNone/>
              <a:defRPr sz="1596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240"/>
            <a:ext cx="5587828" cy="14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6188253" cy="6858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88253" y="0"/>
            <a:ext cx="60037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941568" cy="1284060"/>
          </a:xfrm>
        </p:spPr>
        <p:txBody>
          <a:bodyPr>
            <a:noAutofit/>
          </a:bodyPr>
          <a:lstStyle>
            <a:lvl1pPr>
              <a:defRPr sz="27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94114"/>
            <a:ext cx="3941569" cy="42828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1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618825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88253" y="0"/>
            <a:ext cx="60037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941568" cy="1284060"/>
          </a:xfrm>
        </p:spPr>
        <p:txBody>
          <a:bodyPr>
            <a:noAutofit/>
          </a:bodyPr>
          <a:lstStyle>
            <a:lvl1pPr>
              <a:defRPr sz="27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94114"/>
            <a:ext cx="3941569" cy="42828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20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7627986" cy="6858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627986" y="0"/>
            <a:ext cx="4564014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675369"/>
            <a:ext cx="3941568" cy="1284060"/>
          </a:xfrm>
        </p:spPr>
        <p:txBody>
          <a:bodyPr>
            <a:noAutofit/>
          </a:bodyPr>
          <a:lstStyle>
            <a:lvl1pPr>
              <a:defRPr sz="33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02329"/>
            <a:ext cx="2580856" cy="3874634"/>
          </a:xfrm>
        </p:spPr>
        <p:txBody>
          <a:bodyPr>
            <a:normAutofit/>
          </a:bodyPr>
          <a:lstStyle>
            <a:lvl1pPr marL="0" marR="0" indent="0" algn="l" defTabSz="912160" rtl="0" eaLnBrk="1" fontAlgn="auto" latinLnBrk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marL="0" marR="0" lvl="0" indent="0" algn="l" defTabSz="912160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3666671" y="2302329"/>
            <a:ext cx="3372027" cy="3874634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9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3662">
            <a:off x="-3281837" y="-3022100"/>
            <a:ext cx="7804998" cy="54794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0481">
            <a:off x="1148" y="-3779670"/>
            <a:ext cx="7804998" cy="547944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0915" y="1858736"/>
            <a:ext cx="5072397" cy="439578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590" y="579238"/>
            <a:ext cx="10438722" cy="901700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8BAA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914590" y="1857375"/>
            <a:ext cx="5072397" cy="439578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20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81175"/>
            <a:ext cx="3319543" cy="439578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435993" y="1767033"/>
            <a:ext cx="3319543" cy="439578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8033769" y="1778314"/>
            <a:ext cx="3319543" cy="439578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3662">
            <a:off x="-3281837" y="-3022100"/>
            <a:ext cx="7804998" cy="5479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0481">
            <a:off x="1148" y="-3779670"/>
            <a:ext cx="7804998" cy="547944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590" y="579238"/>
            <a:ext cx="10438722" cy="901700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8BAA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82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35086"/>
            <a:ext cx="4858236" cy="304187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838200" y="1975726"/>
            <a:ext cx="4858236" cy="93076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7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6138401" y="3120944"/>
            <a:ext cx="5214911" cy="304187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6138401" y="1961584"/>
            <a:ext cx="5214911" cy="93076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7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3662">
            <a:off x="-3281837" y="-3022100"/>
            <a:ext cx="7804998" cy="5479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0481">
            <a:off x="1148" y="-3779670"/>
            <a:ext cx="7804998" cy="547944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590" y="579238"/>
            <a:ext cx="10438722" cy="901700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8BAA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03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894384" y="0"/>
            <a:ext cx="2289575" cy="2283911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20890" y="2283911"/>
            <a:ext cx="2289575" cy="2302712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952378" cy="621464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9095"/>
            <a:ext cx="5952378" cy="49978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9914487" y="2283911"/>
            <a:ext cx="2289575" cy="2302712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2" name="Rectangle 31"/>
          <p:cNvSpPr/>
          <p:nvPr userDrawn="1"/>
        </p:nvSpPr>
        <p:spPr>
          <a:xfrm>
            <a:off x="7612849" y="4586623"/>
            <a:ext cx="2301636" cy="2283911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3" name="Rectangle 32"/>
          <p:cNvSpPr/>
          <p:nvPr userDrawn="1"/>
        </p:nvSpPr>
        <p:spPr>
          <a:xfrm>
            <a:off x="7612850" y="6769"/>
            <a:ext cx="2293595" cy="2277142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4" name="Rectangle 33"/>
          <p:cNvSpPr/>
          <p:nvPr userDrawn="1"/>
        </p:nvSpPr>
        <p:spPr>
          <a:xfrm>
            <a:off x="9902425" y="4586623"/>
            <a:ext cx="2301637" cy="2283911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7790823" y="254430"/>
            <a:ext cx="1933629" cy="17818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10092460" y="2560685"/>
            <a:ext cx="1933629" cy="17818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7790823" y="4837668"/>
            <a:ext cx="1933629" cy="17818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10092460" y="4863397"/>
            <a:ext cx="1933629" cy="17818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458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941568" cy="12840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94114"/>
            <a:ext cx="3941569" cy="42828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756589" y="3431089"/>
            <a:ext cx="3435411" cy="3426912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21179" y="6267"/>
            <a:ext cx="3435411" cy="3426912"/>
          </a:xfrm>
        </p:spPr>
      </p:sp>
      <p:sp>
        <p:nvSpPr>
          <p:cNvPr id="16" name="Rectangle 15"/>
          <p:cNvSpPr/>
          <p:nvPr userDrawn="1"/>
        </p:nvSpPr>
        <p:spPr>
          <a:xfrm>
            <a:off x="8756589" y="4177"/>
            <a:ext cx="3435411" cy="3431089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17" name="Rectangle 16"/>
          <p:cNvSpPr/>
          <p:nvPr userDrawn="1"/>
        </p:nvSpPr>
        <p:spPr>
          <a:xfrm>
            <a:off x="5321364" y="3430045"/>
            <a:ext cx="3435411" cy="3431089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9134133" y="358299"/>
            <a:ext cx="2700703" cy="26951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5688532" y="3867129"/>
            <a:ext cx="2700703" cy="26951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896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03747" y="1"/>
            <a:ext cx="6188253" cy="6858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037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07747" y="365126"/>
            <a:ext cx="4446053" cy="5854700"/>
          </a:xfrm>
        </p:spPr>
        <p:txBody>
          <a:bodyPr>
            <a:noAutofit/>
          </a:bodyPr>
          <a:lstStyle>
            <a:lvl1pPr>
              <a:defRPr sz="3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617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03747" y="1"/>
            <a:ext cx="6188253" cy="6858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037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07747" y="365126"/>
            <a:ext cx="4446053" cy="5854700"/>
          </a:xfrm>
        </p:spPr>
        <p:txBody>
          <a:bodyPr>
            <a:noAutofit/>
          </a:bodyPr>
          <a:lstStyle>
            <a:lvl1pPr>
              <a:defRPr sz="36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30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26453" y="0"/>
            <a:ext cx="51655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2161506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34916"/>
            <a:ext cx="5181600" cy="35420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421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5521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66" y="5425463"/>
            <a:ext cx="2277534" cy="13680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838199" y="365760"/>
            <a:ext cx="1" cy="1276357"/>
          </a:xfrm>
          <a:prstGeom prst="line">
            <a:avLst/>
          </a:prstGeom>
          <a:ln w="28575">
            <a:solidFill>
              <a:srgbClr val="18BA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263770" y="5879138"/>
            <a:ext cx="975750" cy="7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0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1583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9438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524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365760"/>
            <a:ext cx="1" cy="1276357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66" y="5425463"/>
            <a:ext cx="2277534" cy="1368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263770" y="5879138"/>
            <a:ext cx="975750" cy="7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4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66" y="5425463"/>
            <a:ext cx="2277534" cy="1368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263770" y="5879138"/>
            <a:ext cx="975750" cy="7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36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096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5174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432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26453" y="0"/>
            <a:ext cx="51655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2161506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34916"/>
            <a:ext cx="5181600" cy="35420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534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25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569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DC6DA6-0FF0-6943-A587-011CC4CA02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4" r="38668"/>
          <a:stretch/>
        </p:blipFill>
        <p:spPr>
          <a:xfrm>
            <a:off x="7094211" y="1"/>
            <a:ext cx="5127680" cy="1235806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38B11EB1-37E2-E245-A316-A34DBBA70A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8095">
            <a:off x="11219142" y="-6542386"/>
            <a:ext cx="11845523" cy="835354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0915" y="1858736"/>
            <a:ext cx="5072398" cy="43957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59" indent="0">
              <a:buNone/>
              <a:defRPr sz="3000"/>
            </a:lvl3pPr>
            <a:lvl4pPr marL="1368239" indent="0">
              <a:buNone/>
              <a:defRPr sz="3000"/>
            </a:lvl4pPr>
            <a:lvl5pPr marL="1824319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06604" y="577397"/>
            <a:ext cx="10456641" cy="901700"/>
          </a:xfrm>
        </p:spPr>
        <p:txBody>
          <a:bodyPr>
            <a:noAutofit/>
          </a:bodyPr>
          <a:lstStyle>
            <a:lvl1pPr>
              <a:defRPr sz="3998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914589" y="1857376"/>
            <a:ext cx="5072398" cy="43957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59" indent="0">
              <a:buNone/>
              <a:defRPr sz="3000"/>
            </a:lvl3pPr>
            <a:lvl4pPr marL="1368239" indent="0">
              <a:buNone/>
              <a:defRPr sz="3000"/>
            </a:lvl4pPr>
            <a:lvl5pPr marL="1824319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789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26453" y="0"/>
            <a:ext cx="51655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2161506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34916"/>
            <a:ext cx="5181600" cy="35420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3662">
            <a:off x="-3281837" y="-3022100"/>
            <a:ext cx="7804998" cy="547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0481">
            <a:off x="1148" y="-3779670"/>
            <a:ext cx="7804998" cy="54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98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26453" y="0"/>
            <a:ext cx="51655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2161506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34916"/>
            <a:ext cx="5181600" cy="35420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3662">
            <a:off x="-3281837" y="-3022100"/>
            <a:ext cx="7804998" cy="547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0481">
            <a:off x="1148" y="-3779670"/>
            <a:ext cx="7804998" cy="54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5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4021354"/>
            <a:ext cx="5181600" cy="1649086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5126"/>
            <a:ext cx="5181600" cy="35420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3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4021354"/>
            <a:ext cx="5181600" cy="1619597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5126"/>
            <a:ext cx="5181600" cy="35420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3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42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6188253" cy="6858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88253" y="0"/>
            <a:ext cx="60037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41867" cy="1284060"/>
          </a:xfrm>
        </p:spPr>
        <p:txBody>
          <a:bodyPr>
            <a:noAutofit/>
          </a:bodyPr>
          <a:lstStyle>
            <a:lvl1pPr>
              <a:defRPr sz="27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94114"/>
            <a:ext cx="4841867" cy="42828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45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6188253" cy="6858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88253" y="0"/>
            <a:ext cx="60037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25497" cy="1284060"/>
          </a:xfrm>
        </p:spPr>
        <p:txBody>
          <a:bodyPr>
            <a:noAutofit/>
          </a:bodyPr>
          <a:lstStyle>
            <a:lvl1pPr>
              <a:defRPr sz="27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94114"/>
            <a:ext cx="4825498" cy="42828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09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6188253" cy="6858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88253" y="0"/>
            <a:ext cx="60037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941568" cy="1284060"/>
          </a:xfrm>
        </p:spPr>
        <p:txBody>
          <a:bodyPr>
            <a:noAutofit/>
          </a:bodyPr>
          <a:lstStyle>
            <a:lvl1pPr>
              <a:defRPr sz="27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94114"/>
            <a:ext cx="3941569" cy="42828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0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6188253" cy="6858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88253" y="0"/>
            <a:ext cx="6003747" cy="6858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941568" cy="1284060"/>
          </a:xfrm>
        </p:spPr>
        <p:txBody>
          <a:bodyPr>
            <a:noAutofit/>
          </a:bodyPr>
          <a:lstStyle>
            <a:lvl1pPr>
              <a:defRPr sz="27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94114"/>
            <a:ext cx="3941569" cy="42828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>
              <a:buNone/>
              <a:defRPr sz="3000"/>
            </a:lvl2pPr>
            <a:lvl3pPr marL="912160" indent="0">
              <a:buNone/>
              <a:defRPr sz="3000"/>
            </a:lvl3pPr>
            <a:lvl4pPr marL="1368240" indent="0">
              <a:buNone/>
              <a:defRPr sz="3000"/>
            </a:lvl4pPr>
            <a:lvl5pPr marL="1824320" indent="0">
              <a:buNone/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36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6D345-C067-4015-A884-95E31F5A781F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A6176-4FDF-427D-ADF2-4C2B2F9871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21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708" r:id="rId33"/>
    <p:sldLayoutId id="214748370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848" y="2967600"/>
            <a:ext cx="9280301" cy="2205776"/>
          </a:xfrm>
        </p:spPr>
        <p:txBody>
          <a:bodyPr>
            <a:normAutofit fontScale="90000"/>
          </a:bodyPr>
          <a:lstStyle/>
          <a:p>
            <a:r>
              <a:rPr lang="pt-BR" dirty="0"/>
              <a:t>“Industria e Manufatura: Optimização das cadeias de valor nacionais, regionais e globais”.</a:t>
            </a:r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9695B-D78E-403C-7728-7295E57EA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34" y="321236"/>
            <a:ext cx="2686073" cy="5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EC5D3C5-2D21-BFFE-AF19-55165859C7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" b="22299"/>
          <a:stretch/>
        </p:blipFill>
        <p:spPr>
          <a:xfrm>
            <a:off x="0" y="0"/>
            <a:ext cx="6003747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KANIMAMBO</a:t>
            </a:r>
            <a:br>
              <a:rPr lang="pt-PT" dirty="0"/>
            </a:br>
            <a:r>
              <a:rPr lang="pt-PT" dirty="0"/>
              <a:t>OBRIGADO</a:t>
            </a:r>
            <a:br>
              <a:rPr lang="pt-PT" dirty="0"/>
            </a:br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90BAD9-A949-86C2-3300-6F9C09033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312" y="6311253"/>
            <a:ext cx="1089934" cy="2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3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6035">
            <a:off x="9655494" y="5385306"/>
            <a:ext cx="8849269" cy="621256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886654"/>
            <a:ext cx="2262809" cy="889516"/>
          </a:xfrm>
        </p:spPr>
        <p:txBody>
          <a:bodyPr/>
          <a:lstStyle/>
          <a:p>
            <a:r>
              <a:rPr lang="pt-PT" sz="4800" b="1" kern="100" dirty="0">
                <a:solidFill>
                  <a:srgbClr val="18BAA8"/>
                </a:solidFill>
                <a:effectLst/>
                <a:ea typeface="Calibri" panose="020F0502020204030204" pitchFamily="34" charset="0"/>
              </a:rPr>
              <a:t>Sobre</a:t>
            </a:r>
            <a:endParaRPr lang="en-GB" dirty="0">
              <a:solidFill>
                <a:srgbClr val="18BAA8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AF50F2-A113-03DD-7F43-FEC90FB1AD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6008" r="2300" b="5969"/>
          <a:stretch/>
        </p:blipFill>
        <p:spPr>
          <a:xfrm>
            <a:off x="3101009" y="1593290"/>
            <a:ext cx="7950898" cy="45240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F0EB07-D40E-280B-CF91-898ACC477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9764" y="2180679"/>
            <a:ext cx="3320124" cy="3884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D82AAA-93CE-0CC5-E79D-CBFFE8CF4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34" y="321236"/>
            <a:ext cx="2686073" cy="565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851696-81CD-CE11-35D4-05C2E91220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3" y="6331131"/>
            <a:ext cx="1089934" cy="2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1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EDA6B2-AF31-E720-BEDF-B425C5E40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495">
            <a:off x="9505351" y="3369359"/>
            <a:ext cx="7804998" cy="5479441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A89EFA5-EC89-5761-499C-2AC5BDFA33F1}"/>
              </a:ext>
            </a:extLst>
          </p:cNvPr>
          <p:cNvSpPr txBox="1">
            <a:spLocks/>
          </p:cNvSpPr>
          <p:nvPr/>
        </p:nvSpPr>
        <p:spPr>
          <a:xfrm>
            <a:off x="838200" y="3474516"/>
            <a:ext cx="5334000" cy="263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MZ" sz="2000" b="1" i="1" dirty="0">
                <a:effectLst/>
                <a:ea typeface="Calibri" panose="020F0502020204030204" pitchFamily="34" charset="0"/>
              </a:rPr>
              <a:t>MOZINDUS - Mozambique Industrial Forum &amp; Exhibition</a:t>
            </a:r>
          </a:p>
          <a:p>
            <a:pPr marL="457200" indent="-457200">
              <a:buFont typeface="+mj-lt"/>
              <a:buAutoNum type="arabicPeriod"/>
            </a:pPr>
            <a:r>
              <a:rPr lang="en-MZ" sz="2000" b="1" i="1" dirty="0">
                <a:effectLst/>
                <a:ea typeface="Calibri" panose="020F0502020204030204" pitchFamily="34" charset="0"/>
              </a:rPr>
              <a:t>Planície Virtual -  Academy</a:t>
            </a:r>
            <a:br>
              <a:rPr lang="en-MZ" sz="2000" b="1" i="1" dirty="0">
                <a:effectLst/>
                <a:ea typeface="Calibri" panose="020F0502020204030204" pitchFamily="34" charset="0"/>
              </a:rPr>
            </a:br>
            <a:r>
              <a:rPr lang="en-MZ" sz="2000" b="1" i="1" dirty="0">
                <a:effectLst/>
                <a:ea typeface="Calibri" panose="020F0502020204030204" pitchFamily="34" charset="0"/>
              </a:rPr>
              <a:t>and Industry</a:t>
            </a:r>
          </a:p>
          <a:p>
            <a:pPr marL="457200" indent="-457200">
              <a:buFont typeface="+mj-lt"/>
              <a:buAutoNum type="arabicPeriod"/>
            </a:pPr>
            <a:r>
              <a:rPr lang="en-MZ" sz="2000" b="1" i="1" dirty="0">
                <a:effectLst/>
                <a:ea typeface="Calibri" panose="020F0502020204030204" pitchFamily="34" charset="0"/>
              </a:rPr>
              <a:t>Mozambique Industrial Accreditation</a:t>
            </a:r>
          </a:p>
          <a:p>
            <a:pPr marL="457200" indent="-457200">
              <a:buFont typeface="+mj-lt"/>
              <a:buAutoNum type="arabicPeriod"/>
            </a:pPr>
            <a:r>
              <a:rPr lang="en-MZ" sz="2000" b="1" i="1" dirty="0">
                <a:effectLst/>
                <a:ea typeface="Calibri" panose="020F0502020204030204" pitchFamily="34" charset="0"/>
              </a:rPr>
              <a:t>ADI - Industrial Development Agency</a:t>
            </a:r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4D003929-EBA8-B186-54C4-FCDEC031D1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r="2922"/>
          <a:stretch/>
        </p:blipFill>
        <p:spPr>
          <a:xfrm>
            <a:off x="7035800" y="0"/>
            <a:ext cx="5165725" cy="6858000"/>
          </a:xfr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96C9365E-1403-5842-C5AC-725FA30F9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1659"/>
            <a:ext cx="5257800" cy="723837"/>
          </a:xfrm>
        </p:spPr>
        <p:txBody>
          <a:bodyPr numCol="1" spcCol="720000">
            <a:noAutofit/>
          </a:bodyPr>
          <a:lstStyle/>
          <a:p>
            <a:r>
              <a:rPr lang="en-MZ" sz="2000" b="1" i="1">
                <a:solidFill>
                  <a:srgbClr val="18BAA8"/>
                </a:solidFill>
                <a:effectLst/>
                <a:ea typeface="Calibri" panose="020F0502020204030204" pitchFamily="34" charset="0"/>
              </a:rPr>
              <a:t>Para materializar os objetivos da AIMO foram criados quatro projetos estruturantes, nomeadamente:</a:t>
            </a:r>
            <a:endParaRPr lang="en-MZ" sz="2000" b="1" i="1" dirty="0">
              <a:solidFill>
                <a:srgbClr val="18BAA8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92302B50-84B6-AFD9-CF15-60569D5F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654"/>
            <a:ext cx="2919984" cy="889516"/>
          </a:xfrm>
        </p:spPr>
        <p:txBody>
          <a:bodyPr/>
          <a:lstStyle/>
          <a:p>
            <a:r>
              <a:rPr lang="pt-PT" sz="4800" b="1" kern="100" dirty="0">
                <a:solidFill>
                  <a:srgbClr val="18BAA8"/>
                </a:solidFill>
                <a:effectLst/>
                <a:ea typeface="Calibri" panose="020F0502020204030204" pitchFamily="34" charset="0"/>
              </a:rPr>
              <a:t>Projecto</a:t>
            </a:r>
            <a:endParaRPr lang="en-GB" dirty="0">
              <a:solidFill>
                <a:srgbClr val="18BAA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487FA-63CA-09CE-657E-645C7D623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3" y="6345419"/>
            <a:ext cx="1089934" cy="2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0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90EFE7-9B8D-53AC-07ED-FC61A9D26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5" b="17505"/>
          <a:stretch/>
        </p:blipFill>
        <p:spPr>
          <a:xfrm>
            <a:off x="293233" y="2528518"/>
            <a:ext cx="11022590" cy="27205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849745"/>
            <a:ext cx="5257800" cy="230909"/>
          </a:xfrm>
        </p:spPr>
        <p:txBody>
          <a:bodyPr/>
          <a:lstStyle/>
          <a:p>
            <a:r>
              <a:rPr lang="en-IE" sz="1200" dirty="0" err="1"/>
              <a:t>Enquadramento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495">
            <a:off x="8289500" y="2626717"/>
            <a:ext cx="7804998" cy="5479441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88AD394E-FDE3-199F-B1DD-D24D17AFAC21}"/>
              </a:ext>
            </a:extLst>
          </p:cNvPr>
          <p:cNvSpPr txBox="1">
            <a:spLocks/>
          </p:cNvSpPr>
          <p:nvPr/>
        </p:nvSpPr>
        <p:spPr>
          <a:xfrm>
            <a:off x="838200" y="1390631"/>
            <a:ext cx="9543474" cy="401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18BAA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3200" dirty="0">
                <a:effectLst/>
                <a:ea typeface="Calibri" panose="020F0502020204030204" pitchFamily="34" charset="0"/>
              </a:rPr>
              <a:t>Sector industrial moçambicano</a:t>
            </a:r>
            <a:endParaRPr lang="pt-BR" sz="3000" dirty="0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6E33A-A9DE-418C-0732-165373EE5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3" y="6331131"/>
            <a:ext cx="1089934" cy="229431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A404549-47E7-10DE-5D7F-26C54FFD2FC8}"/>
              </a:ext>
            </a:extLst>
          </p:cNvPr>
          <p:cNvSpPr txBox="1">
            <a:spLocks/>
          </p:cNvSpPr>
          <p:nvPr/>
        </p:nvSpPr>
        <p:spPr>
          <a:xfrm>
            <a:off x="910054" y="5669401"/>
            <a:ext cx="11237844" cy="525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BAA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marL="456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“Industria e Manufatura: Optimização das cadeias de valor nacionais, regionais e globais”.</a:t>
            </a:r>
          </a:p>
        </p:txBody>
      </p:sp>
    </p:spTree>
    <p:extLst>
      <p:ext uri="{BB962C8B-B14F-4D97-AF65-F5344CB8AC3E}">
        <p14:creationId xmlns:p14="http://schemas.microsoft.com/office/powerpoint/2010/main" val="253975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849745"/>
            <a:ext cx="5257800" cy="230909"/>
          </a:xfrm>
        </p:spPr>
        <p:txBody>
          <a:bodyPr/>
          <a:lstStyle/>
          <a:p>
            <a:r>
              <a:rPr lang="en-IE" sz="1200" dirty="0" err="1"/>
              <a:t>Enquadramento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495">
            <a:off x="8289500" y="2626717"/>
            <a:ext cx="7804998" cy="5479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90EFE7-9B8D-53AC-07ED-FC61A9D26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9" b="16339"/>
          <a:stretch/>
        </p:blipFill>
        <p:spPr>
          <a:xfrm>
            <a:off x="584705" y="2101659"/>
            <a:ext cx="11022590" cy="2720507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A46E47F9-2F4A-90D3-29F5-A278DFDE03E8}"/>
              </a:ext>
            </a:extLst>
          </p:cNvPr>
          <p:cNvSpPr txBox="1">
            <a:spLocks/>
          </p:cNvSpPr>
          <p:nvPr/>
        </p:nvSpPr>
        <p:spPr>
          <a:xfrm>
            <a:off x="838200" y="1390631"/>
            <a:ext cx="9543474" cy="401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18BAA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3200" dirty="0">
                <a:effectLst/>
                <a:ea typeface="Calibri" panose="020F0502020204030204" pitchFamily="34" charset="0"/>
              </a:rPr>
              <a:t>Empregos gerados</a:t>
            </a:r>
            <a:endParaRPr lang="pt-BR" sz="3000" dirty="0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845C7-7B09-C4F1-E04E-356580C8D2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3" y="6331131"/>
            <a:ext cx="1089934" cy="229431"/>
          </a:xfrm>
          <a:prstGeom prst="rect">
            <a:avLst/>
          </a:pr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EBA348DF-91CC-ED57-D2DE-6BFCD7FADE35}"/>
              </a:ext>
            </a:extLst>
          </p:cNvPr>
          <p:cNvSpPr txBox="1">
            <a:spLocks/>
          </p:cNvSpPr>
          <p:nvPr/>
        </p:nvSpPr>
        <p:spPr>
          <a:xfrm>
            <a:off x="910054" y="5669401"/>
            <a:ext cx="11237844" cy="525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BAA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marL="456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“Industria e Manufatura: Optimização das cadeias de valor nacionais, regionais e globais”.</a:t>
            </a:r>
          </a:p>
        </p:txBody>
      </p:sp>
    </p:spTree>
    <p:extLst>
      <p:ext uri="{BB962C8B-B14F-4D97-AF65-F5344CB8AC3E}">
        <p14:creationId xmlns:p14="http://schemas.microsoft.com/office/powerpoint/2010/main" val="113793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849745"/>
            <a:ext cx="5257800" cy="230909"/>
          </a:xfrm>
        </p:spPr>
        <p:txBody>
          <a:bodyPr/>
          <a:lstStyle/>
          <a:p>
            <a:r>
              <a:rPr lang="en-IE" sz="1200" dirty="0" err="1"/>
              <a:t>Enquadramento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495">
            <a:off x="8289500" y="2626717"/>
            <a:ext cx="7804998" cy="5479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90EFE7-9B8D-53AC-07ED-FC61A9D26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9" b="16339"/>
          <a:stretch/>
        </p:blipFill>
        <p:spPr>
          <a:xfrm>
            <a:off x="1169409" y="2101659"/>
            <a:ext cx="11022590" cy="2720507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F6670F27-755D-4262-8B11-379CCCF33319}"/>
              </a:ext>
            </a:extLst>
          </p:cNvPr>
          <p:cNvSpPr txBox="1">
            <a:spLocks/>
          </p:cNvSpPr>
          <p:nvPr/>
        </p:nvSpPr>
        <p:spPr>
          <a:xfrm>
            <a:off x="838200" y="1390631"/>
            <a:ext cx="9543474" cy="401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18BAA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3200" dirty="0">
                <a:effectLst/>
                <a:ea typeface="Calibri" panose="020F0502020204030204" pitchFamily="34" charset="0"/>
              </a:rPr>
              <a:t>Volume de negócios</a:t>
            </a:r>
            <a:endParaRPr lang="pt-BR" sz="3000" dirty="0"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CF4B7B-0E04-DCED-3EBF-BA13E4B16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9041" y="1776170"/>
            <a:ext cx="2198116" cy="4705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520056-789A-2648-8C34-922A5193A3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85" y="6252414"/>
            <a:ext cx="1089934" cy="229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9468A-7F68-5919-1E1E-78DACC184E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27" y="515236"/>
            <a:ext cx="2686073" cy="565418"/>
          </a:xfrm>
          <a:prstGeom prst="rect">
            <a:avLst/>
          </a:pr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A8003C9-D221-240B-B9A7-ADC093E2D578}"/>
              </a:ext>
            </a:extLst>
          </p:cNvPr>
          <p:cNvSpPr txBox="1">
            <a:spLocks/>
          </p:cNvSpPr>
          <p:nvPr/>
        </p:nvSpPr>
        <p:spPr>
          <a:xfrm>
            <a:off x="910054" y="5669401"/>
            <a:ext cx="11237844" cy="525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BAA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marL="456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“Industria e Manufatura: Optimização das cadeias de valor nacionais, regionais e globais”.</a:t>
            </a:r>
          </a:p>
        </p:txBody>
      </p:sp>
    </p:spTree>
    <p:extLst>
      <p:ext uri="{BB962C8B-B14F-4D97-AF65-F5344CB8AC3E}">
        <p14:creationId xmlns:p14="http://schemas.microsoft.com/office/powerpoint/2010/main" val="368534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5"/>
          <p:cNvSpPr txBox="1">
            <a:spLocks/>
          </p:cNvSpPr>
          <p:nvPr/>
        </p:nvSpPr>
        <p:spPr>
          <a:xfrm>
            <a:off x="4411764" y="-1842565"/>
            <a:ext cx="2612387" cy="2025124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To add a picture, please move the grid elements on the side and then place back.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72936" y="-693712"/>
            <a:ext cx="2597465" cy="525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0DFD03DC-66C4-0160-025A-8E5F1EDE21F3}"/>
              </a:ext>
            </a:extLst>
          </p:cNvPr>
          <p:cNvSpPr txBox="1">
            <a:spLocks/>
          </p:cNvSpPr>
          <p:nvPr/>
        </p:nvSpPr>
        <p:spPr>
          <a:xfrm>
            <a:off x="1076739" y="1374835"/>
            <a:ext cx="4035552" cy="44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000" b="1" dirty="0">
                <a:solidFill>
                  <a:srgbClr val="18BAA8"/>
                </a:solidFill>
                <a:effectLst/>
                <a:ea typeface="Calibri" panose="020F0502020204030204" pitchFamily="34" charset="0"/>
              </a:rPr>
              <a:t>1. O padrão de industrialização</a:t>
            </a:r>
            <a:endParaRPr lang="en-GB" sz="2000" dirty="0">
              <a:solidFill>
                <a:srgbClr val="18BAA8"/>
              </a:solidFill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0D4CC75-1214-A94A-5A11-EA88959F49FF}"/>
              </a:ext>
            </a:extLst>
          </p:cNvPr>
          <p:cNvSpPr txBox="1">
            <a:spLocks/>
          </p:cNvSpPr>
          <p:nvPr/>
        </p:nvSpPr>
        <p:spPr>
          <a:xfrm>
            <a:off x="1076739" y="1887875"/>
            <a:ext cx="4154424" cy="1043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dirty="0">
                <a:effectLst/>
                <a:ea typeface="Calibri" panose="020F0502020204030204" pitchFamily="34" charset="0"/>
              </a:rPr>
              <a:t>Que é excessivamente especializado</a:t>
            </a:r>
            <a:br>
              <a:rPr lang="pt-BR" sz="1500" dirty="0">
                <a:effectLst/>
                <a:ea typeface="Calibri" panose="020F0502020204030204" pitchFamily="34" charset="0"/>
              </a:rPr>
            </a:br>
            <a:r>
              <a:rPr lang="pt-BR" sz="1500" dirty="0">
                <a:effectLst/>
                <a:ea typeface="Calibri" panose="020F0502020204030204" pitchFamily="34" charset="0"/>
              </a:rPr>
              <a:t>e concentrado, com </a:t>
            </a:r>
            <a:r>
              <a:rPr lang="pt-BR" sz="1500" dirty="0" err="1">
                <a:effectLst/>
                <a:ea typeface="Calibri" panose="020F0502020204030204" pitchFamily="34" charset="0"/>
              </a:rPr>
              <a:t>semi-processamento</a:t>
            </a:r>
            <a:r>
              <a:rPr lang="pt-BR" sz="1500" dirty="0">
                <a:effectLst/>
                <a:ea typeface="Calibri" panose="020F0502020204030204" pitchFamily="34" charset="0"/>
              </a:rPr>
              <a:t>,</a:t>
            </a:r>
            <a:br>
              <a:rPr lang="pt-BR" sz="1500" dirty="0">
                <a:effectLst/>
                <a:ea typeface="Calibri" panose="020F0502020204030204" pitchFamily="34" charset="0"/>
              </a:rPr>
            </a:br>
            <a:r>
              <a:rPr lang="pt-BR" sz="1500" dirty="0">
                <a:effectLst/>
                <a:ea typeface="Calibri" panose="020F0502020204030204" pitchFamily="34" charset="0"/>
              </a:rPr>
              <a:t>ou seja, ausência de cadeia de valor na indústria.</a:t>
            </a: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8D1C3208-E9D6-9F08-0611-642AEB812766}"/>
              </a:ext>
            </a:extLst>
          </p:cNvPr>
          <p:cNvSpPr txBox="1">
            <a:spLocks/>
          </p:cNvSpPr>
          <p:nvPr/>
        </p:nvSpPr>
        <p:spPr>
          <a:xfrm>
            <a:off x="1076739" y="4010573"/>
            <a:ext cx="4035552" cy="44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000" b="1" dirty="0">
                <a:solidFill>
                  <a:srgbClr val="18BAA8"/>
                </a:solidFill>
                <a:effectLst/>
                <a:ea typeface="Calibri" panose="020F0502020204030204" pitchFamily="34" charset="0"/>
              </a:rPr>
              <a:t>2. Ligações </a:t>
            </a:r>
            <a:r>
              <a:rPr lang="pt-BR" sz="2000" b="1" dirty="0" err="1">
                <a:solidFill>
                  <a:srgbClr val="18BAA8"/>
                </a:solidFill>
                <a:effectLst/>
                <a:ea typeface="Calibri" panose="020F0502020204030204" pitchFamily="34" charset="0"/>
              </a:rPr>
              <a:t>inter-sectoriais</a:t>
            </a:r>
            <a:endParaRPr lang="en-GB" sz="2000" dirty="0">
              <a:solidFill>
                <a:srgbClr val="18BAA8"/>
              </a:solidFill>
            </a:endParaRP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946BB733-E053-5D0E-8AC0-B2F79B7C5ACE}"/>
              </a:ext>
            </a:extLst>
          </p:cNvPr>
          <p:cNvSpPr txBox="1">
            <a:spLocks/>
          </p:cNvSpPr>
          <p:nvPr/>
        </p:nvSpPr>
        <p:spPr>
          <a:xfrm>
            <a:off x="1076739" y="4523613"/>
            <a:ext cx="4154424" cy="1043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effectLst/>
                <a:ea typeface="Calibri" panose="020F0502020204030204" pitchFamily="34" charset="0"/>
              </a:rPr>
              <a:t>Firmas e </a:t>
            </a:r>
            <a:r>
              <a:rPr lang="pt-BR" sz="1600" dirty="0" err="1">
                <a:effectLst/>
                <a:ea typeface="Calibri" panose="020F0502020204030204" pitchFamily="34" charset="0"/>
              </a:rPr>
              <a:t>subsectores</a:t>
            </a:r>
            <a:r>
              <a:rPr lang="pt-BR" sz="1600" dirty="0">
                <a:effectLst/>
                <a:ea typeface="Calibri" panose="020F0502020204030204" pitchFamily="34" charset="0"/>
              </a:rPr>
              <a:t> caracterizam-se por ser fraca, limitadas e ocasionais por causa da fraqueza das indústrias de bens de capital e intermediários.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85264C40-DE2C-5C03-BE0C-E23C4DFA43E7}"/>
              </a:ext>
            </a:extLst>
          </p:cNvPr>
          <p:cNvSpPr txBox="1">
            <a:spLocks/>
          </p:cNvSpPr>
          <p:nvPr/>
        </p:nvSpPr>
        <p:spPr>
          <a:xfrm>
            <a:off x="7127522" y="1374835"/>
            <a:ext cx="4035552" cy="44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000" b="1" dirty="0">
                <a:solidFill>
                  <a:srgbClr val="18BAA8"/>
                </a:solidFill>
                <a:effectLst/>
                <a:ea typeface="Calibri" panose="020F0502020204030204" pitchFamily="34" charset="0"/>
              </a:rPr>
              <a:t>3. Expansão industrial</a:t>
            </a:r>
            <a:endParaRPr lang="en-GB" sz="2000" dirty="0">
              <a:solidFill>
                <a:srgbClr val="18BAA8"/>
              </a:solidFill>
            </a:endParaRP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C88298F1-4BC8-6FA0-F155-9849DEC06F4A}"/>
              </a:ext>
            </a:extLst>
          </p:cNvPr>
          <p:cNvSpPr txBox="1">
            <a:spLocks/>
          </p:cNvSpPr>
          <p:nvPr/>
        </p:nvSpPr>
        <p:spPr>
          <a:xfrm>
            <a:off x="7127522" y="1887875"/>
            <a:ext cx="4154424" cy="1043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effectLst/>
                <a:ea typeface="Calibri" panose="020F0502020204030204" pitchFamily="34" charset="0"/>
              </a:rPr>
              <a:t>Determinada pelo rápido crescimento</a:t>
            </a:r>
            <a:br>
              <a:rPr lang="pt-BR" sz="1600" dirty="0">
                <a:effectLst/>
                <a:ea typeface="Calibri" panose="020F0502020204030204" pitchFamily="34" charset="0"/>
              </a:rPr>
            </a:br>
            <a:r>
              <a:rPr lang="pt-BR" sz="1600" dirty="0">
                <a:effectLst/>
                <a:ea typeface="Calibri" panose="020F0502020204030204" pitchFamily="34" charset="0"/>
              </a:rPr>
              <a:t>da indústria dependente e de acabamentos, ou seja, o rápido crescimento da indústria de montagem e não da transformação.</a:t>
            </a:r>
            <a:endParaRPr lang="pt-BR" sz="1600" dirty="0">
              <a:ea typeface="Calibri" panose="020F0502020204030204" pitchFamily="34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EDE21DB7-EABF-8A3C-D1F7-512DB04AEB09}"/>
              </a:ext>
            </a:extLst>
          </p:cNvPr>
          <p:cNvSpPr txBox="1">
            <a:spLocks/>
          </p:cNvSpPr>
          <p:nvPr/>
        </p:nvSpPr>
        <p:spPr>
          <a:xfrm>
            <a:off x="7127522" y="4010573"/>
            <a:ext cx="4035552" cy="44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000" b="1" dirty="0">
                <a:solidFill>
                  <a:srgbClr val="18BAA8"/>
                </a:solidFill>
                <a:effectLst/>
                <a:ea typeface="Calibri" panose="020F0502020204030204" pitchFamily="34" charset="0"/>
              </a:rPr>
              <a:t>4. Financiamento</a:t>
            </a:r>
            <a:endParaRPr lang="en-GB" sz="2000" dirty="0">
              <a:solidFill>
                <a:srgbClr val="18BAA8"/>
              </a:solidFill>
            </a:endParaRP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534A6377-B432-2E93-54B2-0B3D1B10EC9F}"/>
              </a:ext>
            </a:extLst>
          </p:cNvPr>
          <p:cNvSpPr txBox="1">
            <a:spLocks/>
          </p:cNvSpPr>
          <p:nvPr/>
        </p:nvSpPr>
        <p:spPr>
          <a:xfrm>
            <a:off x="7127522" y="4523613"/>
            <a:ext cx="4154424" cy="134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6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ea typeface="Calibri" panose="020F0502020204030204" pitchFamily="34" charset="0"/>
              </a:rPr>
              <a:t>É p</a:t>
            </a:r>
            <a:r>
              <a:rPr lang="pt-BR" sz="1600" dirty="0">
                <a:effectLst/>
                <a:ea typeface="Calibri" panose="020F0502020204030204" pitchFamily="34" charset="0"/>
              </a:rPr>
              <a:t>reciso estruturar financiamento adequado à indústria, que considere as suas nuances e demais particularidades. Não se pode financiar o desenvolvimento industrial com taxas a 30%.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E9300CB-A7B7-E263-78E0-11D261C7D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50" y="3107253"/>
            <a:ext cx="858531" cy="8585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049505F-3446-6CBC-670E-4FEE8344F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33" y="525098"/>
            <a:ext cx="858531" cy="8585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50E92B8-74E2-2477-8484-3074A9690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50" y="448022"/>
            <a:ext cx="858531" cy="8585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D02D1E-80C6-46F1-122A-144D56112D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33" y="3107253"/>
            <a:ext cx="858531" cy="858531"/>
          </a:xfrm>
          <a:prstGeom prst="rect">
            <a:avLst/>
          </a:prstGeom>
        </p:spPr>
      </p:pic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98CE17C1-D98F-D9E2-C7D7-CCFF7F4DC053}"/>
              </a:ext>
            </a:extLst>
          </p:cNvPr>
          <p:cNvSpPr txBox="1">
            <a:spLocks/>
          </p:cNvSpPr>
          <p:nvPr/>
        </p:nvSpPr>
        <p:spPr>
          <a:xfrm>
            <a:off x="910054" y="5669401"/>
            <a:ext cx="11237844" cy="525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BAA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marL="456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“Industria e Manufatura: Optimização das cadeias de valor nacionais, regionais e globais”.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652509-354B-0FCD-CE8B-60000ADDA1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3" y="6331131"/>
            <a:ext cx="1089934" cy="2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9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848" y="2967600"/>
            <a:ext cx="9280301" cy="2205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800" b="1" dirty="0">
                <a:effectLst/>
                <a:ea typeface="Calibri" panose="020F0502020204030204" pitchFamily="34" charset="0"/>
              </a:rPr>
              <a:t>4 aspectos críticos no padrão de industrialização em Moçambique</a:t>
            </a:r>
            <a:endParaRPr lang="pt-BR" sz="4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8DF69-B8B0-DCD3-652C-594AD441E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58" y="498600"/>
            <a:ext cx="2686073" cy="5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3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3117013"/>
            <a:ext cx="5334000" cy="26345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b="1" i="1" dirty="0">
                <a:solidFill>
                  <a:srgbClr val="00125C"/>
                </a:solidFill>
                <a:ea typeface="Calibri" panose="020F0502020204030204" pitchFamily="34" charset="0"/>
              </a:rPr>
              <a:t>Quadro institucional e legal</a:t>
            </a:r>
            <a:br>
              <a:rPr lang="pt-BR" sz="2000" b="1" i="1" dirty="0">
                <a:solidFill>
                  <a:srgbClr val="00125C"/>
                </a:solidFill>
                <a:ea typeface="Calibri" panose="020F0502020204030204" pitchFamily="34" charset="0"/>
              </a:rPr>
            </a:br>
            <a:r>
              <a:rPr lang="pt-BR" sz="2000" b="1" i="1" dirty="0">
                <a:solidFill>
                  <a:srgbClr val="00125C"/>
                </a:solidFill>
                <a:ea typeface="Calibri" panose="020F0502020204030204" pitchFamily="34" charset="0"/>
              </a:rPr>
              <a:t>e ambiente</a:t>
            </a:r>
            <a:r>
              <a:rPr lang="en-GB" sz="2000" b="1" i="1" dirty="0">
                <a:solidFill>
                  <a:srgbClr val="00125C"/>
                </a:solidFill>
                <a:ea typeface="Calibri" panose="020F0502020204030204" pitchFamily="34" charset="0"/>
              </a:rPr>
              <a:t> de mercado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b="1" i="1" dirty="0">
                <a:solidFill>
                  <a:srgbClr val="00125C"/>
                </a:solidFill>
                <a:effectLst/>
                <a:ea typeface="Calibri" panose="020F0502020204030204" pitchFamily="34" charset="0"/>
              </a:rPr>
              <a:t>Tipo de Indústria e modelo</a:t>
            </a:r>
            <a:br>
              <a:rPr lang="pt-BR" sz="2000" b="1" i="1" dirty="0">
                <a:solidFill>
                  <a:srgbClr val="00125C"/>
                </a:solidFill>
                <a:effectLst/>
                <a:ea typeface="Calibri" panose="020F0502020204030204" pitchFamily="34" charset="0"/>
              </a:rPr>
            </a:br>
            <a:r>
              <a:rPr lang="pt-BR" sz="2000" b="1" i="1" dirty="0">
                <a:solidFill>
                  <a:srgbClr val="00125C"/>
                </a:solidFill>
                <a:effectLst/>
                <a:ea typeface="Calibri" panose="020F0502020204030204" pitchFamily="34" charset="0"/>
              </a:rPr>
              <a:t>de industrialização</a:t>
            </a:r>
            <a:endParaRPr lang="pt-BR" sz="2000" b="1" i="1" dirty="0">
              <a:solidFill>
                <a:srgbClr val="00125C"/>
              </a:solidFill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b="1" i="1" dirty="0">
                <a:solidFill>
                  <a:srgbClr val="00125C"/>
                </a:solidFill>
                <a:effectLst/>
                <a:ea typeface="Calibri" panose="020F0502020204030204" pitchFamily="34" charset="0"/>
              </a:rPr>
              <a:t>Tecnologia e modernização (Desafios e Oportunidades)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b="1" i="1" dirty="0">
                <a:solidFill>
                  <a:srgbClr val="00125C"/>
                </a:solidFill>
                <a:effectLst/>
                <a:ea typeface="Calibri" panose="020F0502020204030204" pitchFamily="34" charset="0"/>
              </a:rPr>
              <a:t>Financiamento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BD3998D-44F4-D973-E108-D841BCCB16AF}"/>
              </a:ext>
            </a:extLst>
          </p:cNvPr>
          <p:cNvSpPr txBox="1">
            <a:spLocks/>
          </p:cNvSpPr>
          <p:nvPr/>
        </p:nvSpPr>
        <p:spPr>
          <a:xfrm>
            <a:off x="838200" y="1353366"/>
            <a:ext cx="5617464" cy="1344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18BAA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32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Aspectos críticos para o desenvolvimento industrial/industrialização </a:t>
            </a:r>
            <a:endParaRPr lang="pt-BR" sz="3000" i="1" dirty="0"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DA6B2-AF31-E720-BEDF-B425C5E40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495">
            <a:off x="9505351" y="3369359"/>
            <a:ext cx="7804998" cy="5479441"/>
          </a:xfrm>
          <a:prstGeom prst="rect">
            <a:avLst/>
          </a:prstGeom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CC6C2118-B215-E1D2-AEC3-95D6B0D2D0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r="21753"/>
          <a:stretch/>
        </p:blipFill>
        <p:spPr>
          <a:xfrm>
            <a:off x="7035800" y="0"/>
            <a:ext cx="5165725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6CD3B7-73A9-0788-123B-14919F8FF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3" y="6331131"/>
            <a:ext cx="1089934" cy="229431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6CD80891-135E-88D1-6EFF-EDA4C9BF56EB}"/>
              </a:ext>
            </a:extLst>
          </p:cNvPr>
          <p:cNvSpPr txBox="1">
            <a:spLocks/>
          </p:cNvSpPr>
          <p:nvPr/>
        </p:nvSpPr>
        <p:spPr>
          <a:xfrm>
            <a:off x="910054" y="5669401"/>
            <a:ext cx="11237844" cy="525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BAA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marL="456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“Industria e Manufatura: Optimização das cadeias de valor nacionais, regionais e globais”.</a:t>
            </a:r>
          </a:p>
        </p:txBody>
      </p:sp>
    </p:spTree>
    <p:extLst>
      <p:ext uri="{BB962C8B-B14F-4D97-AF65-F5344CB8AC3E}">
        <p14:creationId xmlns:p14="http://schemas.microsoft.com/office/powerpoint/2010/main" val="25178343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DF3D715AA394A9B15E0E0FAA07E37" ma:contentTypeVersion="4" ma:contentTypeDescription="Create a new document." ma:contentTypeScope="" ma:versionID="3822bc2b18582b1b33c5441b34dde188">
  <xsd:schema xmlns:xsd="http://www.w3.org/2001/XMLSchema" xmlns:xs="http://www.w3.org/2001/XMLSchema" xmlns:p="http://schemas.microsoft.com/office/2006/metadata/properties" xmlns:ns2="33e07890-6196-4e26-9dd2-53178dae8e48" targetNamespace="http://schemas.microsoft.com/office/2006/metadata/properties" ma:root="true" ma:fieldsID="ee26805f2ad9bf813040ac051ff34581" ns2:_="">
    <xsd:import namespace="33e07890-6196-4e26-9dd2-53178dae8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7890-6196-4e26-9dd2-53178dae8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2CB73-1C00-4AA3-B013-B45978B52D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6AC9A2-F241-45FA-A537-DC6C590B674F}">
  <ds:schemaRefs>
    <ds:schemaRef ds:uri="33e07890-6196-4e26-9dd2-53178dae8e4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279519-337E-4878-8E3C-A31ADC051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07890-6196-4e26-9dd2-53178dae8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9617</TotalTime>
  <Words>338</Words>
  <Application>Microsoft Office PowerPoint</Application>
  <PresentationFormat>Widescreen</PresentationFormat>
  <Paragraphs>41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Noto Sans</vt:lpstr>
      <vt:lpstr>2_Office Theme</vt:lpstr>
      <vt:lpstr>“Industria e Manufatura: Optimização das cadeias de valor nacionais, regionais e globais”.</vt:lpstr>
      <vt:lpstr>Sobre</vt:lpstr>
      <vt:lpstr>Projecto</vt:lpstr>
      <vt:lpstr>Enquadramento</vt:lpstr>
      <vt:lpstr>Enquadramento</vt:lpstr>
      <vt:lpstr>Enquadramento</vt:lpstr>
      <vt:lpstr>PowerPoint Presentation</vt:lpstr>
      <vt:lpstr>4 aspectos críticos no padrão de industrialização em Moçambique</vt:lpstr>
      <vt:lpstr>PowerPoint Presentation</vt:lpstr>
      <vt:lpstr>KANIMAMBO OBRIGADO THANK YOU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MARICIC Maja (COMM)</dc:creator>
  <cp:lastModifiedBy>Paulo Chibanga</cp:lastModifiedBy>
  <cp:revision>391</cp:revision>
  <cp:lastPrinted>2023-09-19T11:18:43Z</cp:lastPrinted>
  <dcterms:created xsi:type="dcterms:W3CDTF">2022-01-17T11:17:07Z</dcterms:created>
  <dcterms:modified xsi:type="dcterms:W3CDTF">2023-11-22T01:14:31Z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0x010100ECFDF3D715AA394A9B15E0E0FAA07E37</vt:lpwstr>
  </property>
</Properties>
</file>