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909" r:id="rId3"/>
    <p:sldId id="914" r:id="rId4"/>
    <p:sldId id="918" r:id="rId5"/>
    <p:sldId id="919" r:id="rId6"/>
    <p:sldId id="923" r:id="rId7"/>
    <p:sldId id="920" r:id="rId8"/>
    <p:sldId id="927" r:id="rId9"/>
    <p:sldId id="928" r:id="rId10"/>
    <p:sldId id="924" r:id="rId11"/>
    <p:sldId id="925" r:id="rId12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7D856A-288C-D387-C47F-78B7E042A767}" name="mayra pereira" initials="mp" userId="accbf1bc7a19f43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115752"/>
    <a:srgbClr val="14573C"/>
    <a:srgbClr val="4FB674"/>
    <a:srgbClr val="F0F0F0"/>
    <a:srgbClr val="276E93"/>
    <a:srgbClr val="F2B620"/>
    <a:srgbClr val="508CC1"/>
    <a:srgbClr val="666666"/>
    <a:srgbClr val="A0B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9" autoAdjust="0"/>
    <p:restoredTop sz="95788" autoAdjust="0"/>
  </p:normalViewPr>
  <p:slideViewPr>
    <p:cSldViewPr snapToGrid="0">
      <p:cViewPr varScale="1">
        <p:scale>
          <a:sx n="55" d="100"/>
          <a:sy n="55" d="100"/>
        </p:scale>
        <p:origin x="608" y="224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3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46C69-C8F1-492E-9316-9AB7C6225AF4}" type="datetimeFigureOut">
              <a:rPr lang="de-DE" smtClean="0"/>
              <a:t>25.07.24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19FD-0356-4E38-81BF-CC2CC5DB7AD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90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8B922-56C9-46FC-9595-9C2DEF7C3E2B}" type="datetimeFigureOut">
              <a:rPr lang="de-DE" smtClean="0"/>
              <a:t>25.07.24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1544D-F39A-4F55-BC21-9BE909A9BACC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22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3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068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103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13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172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20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27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13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dirty="0"/>
              <a:t>1. **</a:t>
            </a:r>
            <a:r>
              <a:rPr lang="pt-PT" dirty="0" err="1"/>
              <a:t>Achievement</a:t>
            </a:r>
            <a:r>
              <a:rPr lang="pt-PT" dirty="0"/>
              <a:t> of SDG7**:</a:t>
            </a:r>
          </a:p>
          <a:p>
            <a:r>
              <a:rPr lang="pt-PT" dirty="0"/>
              <a:t>   - The </a:t>
            </a:r>
            <a:r>
              <a:rPr lang="pt-PT" dirty="0" err="1"/>
              <a:t>orange</a:t>
            </a:r>
            <a:r>
              <a:rPr lang="pt-PT" dirty="0"/>
              <a:t> </a:t>
            </a:r>
            <a:r>
              <a:rPr lang="pt-PT" dirty="0" err="1"/>
              <a:t>line</a:t>
            </a:r>
            <a:r>
              <a:rPr lang="pt-PT" dirty="0"/>
              <a:t> </a:t>
            </a:r>
            <a:r>
              <a:rPr lang="pt-PT" dirty="0" err="1"/>
              <a:t>indicates</a:t>
            </a:r>
            <a:r>
              <a:rPr lang="pt-PT" dirty="0"/>
              <a:t> the target to </a:t>
            </a:r>
            <a:r>
              <a:rPr lang="pt-PT" dirty="0" err="1"/>
              <a:t>achieve</a:t>
            </a:r>
            <a:r>
              <a:rPr lang="pt-PT" dirty="0"/>
              <a:t> </a:t>
            </a:r>
            <a:r>
              <a:rPr lang="pt-PT" dirty="0" err="1"/>
              <a:t>Sustainable</a:t>
            </a:r>
            <a:r>
              <a:rPr lang="pt-PT" dirty="0"/>
              <a:t> </a:t>
            </a:r>
            <a:r>
              <a:rPr lang="pt-PT" dirty="0" err="1"/>
              <a:t>Development</a:t>
            </a:r>
            <a:r>
              <a:rPr lang="pt-PT" dirty="0"/>
              <a:t> </a:t>
            </a:r>
            <a:r>
              <a:rPr lang="pt-PT" dirty="0" err="1"/>
              <a:t>Goal</a:t>
            </a:r>
            <a:r>
              <a:rPr lang="pt-PT" dirty="0"/>
              <a:t> 7 (SDG7), </a:t>
            </a:r>
            <a:r>
              <a:rPr lang="pt-PT" dirty="0" err="1"/>
              <a:t>which</a:t>
            </a:r>
            <a:r>
              <a:rPr lang="pt-PT" dirty="0"/>
              <a:t> aims for universal </a:t>
            </a:r>
            <a:r>
              <a:rPr lang="pt-PT" dirty="0" err="1"/>
              <a:t>access</a:t>
            </a:r>
            <a:r>
              <a:rPr lang="pt-PT" dirty="0"/>
              <a:t> to </a:t>
            </a:r>
            <a:r>
              <a:rPr lang="pt-PT" dirty="0" err="1"/>
              <a:t>affordable</a:t>
            </a:r>
            <a:r>
              <a:rPr lang="pt-PT" dirty="0"/>
              <a:t>, </a:t>
            </a:r>
            <a:r>
              <a:rPr lang="pt-PT" dirty="0" err="1"/>
              <a:t>reliable</a:t>
            </a:r>
            <a:r>
              <a:rPr lang="pt-PT" dirty="0"/>
              <a:t>, and </a:t>
            </a:r>
            <a:r>
              <a:rPr lang="pt-PT" dirty="0" err="1"/>
              <a:t>modern</a:t>
            </a:r>
            <a:r>
              <a:rPr lang="pt-PT" dirty="0"/>
              <a:t> energy </a:t>
            </a:r>
            <a:r>
              <a:rPr lang="pt-PT" dirty="0" err="1"/>
              <a:t>services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2030.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following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trajectory</a:t>
            </a:r>
            <a:r>
              <a:rPr lang="pt-PT" dirty="0"/>
              <a:t>, 2.0 million </a:t>
            </a:r>
            <a:r>
              <a:rPr lang="pt-PT" dirty="0" err="1"/>
              <a:t>households</a:t>
            </a:r>
            <a:r>
              <a:rPr lang="pt-PT" dirty="0"/>
              <a:t> in Mozambique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electrified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2030.</a:t>
            </a:r>
          </a:p>
          <a:p>
            <a:endParaRPr lang="pt-PT" dirty="0"/>
          </a:p>
          <a:p>
            <a:r>
              <a:rPr lang="pt-PT" dirty="0"/>
              <a:t>2. **</a:t>
            </a:r>
            <a:r>
              <a:rPr lang="pt-PT" dirty="0" err="1"/>
              <a:t>Impact</a:t>
            </a:r>
            <a:r>
              <a:rPr lang="pt-PT" dirty="0"/>
              <a:t> of </a:t>
            </a:r>
            <a:r>
              <a:rPr lang="pt-PT" dirty="0" err="1"/>
              <a:t>Tax</a:t>
            </a:r>
            <a:r>
              <a:rPr lang="pt-PT" dirty="0"/>
              <a:t> Incentives**:</a:t>
            </a:r>
          </a:p>
          <a:p>
            <a:r>
              <a:rPr lang="pt-PT" dirty="0"/>
              <a:t>   - The </a:t>
            </a:r>
            <a:r>
              <a:rPr lang="pt-PT" dirty="0" err="1"/>
              <a:t>yellow</a:t>
            </a:r>
            <a:r>
              <a:rPr lang="pt-PT" dirty="0"/>
              <a:t> </a:t>
            </a:r>
            <a:r>
              <a:rPr lang="pt-PT" dirty="0" err="1"/>
              <a:t>line</a:t>
            </a:r>
            <a:r>
              <a:rPr lang="pt-PT" dirty="0"/>
              <a:t> shows the </a:t>
            </a:r>
            <a:r>
              <a:rPr lang="pt-PT" dirty="0" err="1"/>
              <a:t>projected</a:t>
            </a:r>
            <a:r>
              <a:rPr lang="pt-PT" dirty="0"/>
              <a:t> </a:t>
            </a:r>
            <a:r>
              <a:rPr lang="pt-PT" dirty="0" err="1"/>
              <a:t>number</a:t>
            </a:r>
            <a:r>
              <a:rPr lang="pt-PT" dirty="0"/>
              <a:t> of </a:t>
            </a:r>
            <a:r>
              <a:rPr lang="pt-PT" dirty="0" err="1"/>
              <a:t>electrified</a:t>
            </a:r>
            <a:r>
              <a:rPr lang="pt-PT" dirty="0"/>
              <a:t> </a:t>
            </a:r>
            <a:r>
              <a:rPr lang="pt-PT" dirty="0" err="1"/>
              <a:t>households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VAT and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tax</a:t>
            </a:r>
            <a:r>
              <a:rPr lang="pt-PT" dirty="0"/>
              <a:t> </a:t>
            </a:r>
            <a:r>
              <a:rPr lang="pt-PT" dirty="0" err="1"/>
              <a:t>exemptions</a:t>
            </a:r>
            <a:r>
              <a:rPr lang="pt-PT" dirty="0"/>
              <a:t> are </a:t>
            </a:r>
            <a:r>
              <a:rPr lang="pt-PT" dirty="0" err="1"/>
              <a:t>applied</a:t>
            </a:r>
            <a:r>
              <a:rPr lang="pt-PT" dirty="0"/>
              <a:t>. </a:t>
            </a:r>
            <a:r>
              <a:rPr lang="pt-PT" dirty="0" err="1"/>
              <a:t>By</a:t>
            </a:r>
            <a:r>
              <a:rPr lang="pt-PT" dirty="0"/>
              <a:t> 2030,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approach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result</a:t>
            </a:r>
            <a:r>
              <a:rPr lang="pt-PT" dirty="0"/>
              <a:t> in 1.1 million </a:t>
            </a:r>
            <a:r>
              <a:rPr lang="pt-PT" dirty="0" err="1"/>
              <a:t>households</a:t>
            </a:r>
            <a:r>
              <a:rPr lang="pt-PT" dirty="0"/>
              <a:t> </a:t>
            </a:r>
            <a:r>
              <a:rPr lang="pt-PT" dirty="0" err="1"/>
              <a:t>gaining</a:t>
            </a:r>
            <a:r>
              <a:rPr lang="pt-PT" dirty="0"/>
              <a:t> </a:t>
            </a:r>
            <a:r>
              <a:rPr lang="pt-PT" dirty="0" err="1"/>
              <a:t>access</a:t>
            </a:r>
            <a:r>
              <a:rPr lang="pt-PT" dirty="0"/>
              <a:t> to </a:t>
            </a:r>
            <a:r>
              <a:rPr lang="pt-PT" dirty="0" err="1"/>
              <a:t>electricity</a:t>
            </a:r>
            <a:r>
              <a:rPr lang="pt-PT" dirty="0"/>
              <a:t>.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highlights</a:t>
            </a:r>
            <a:r>
              <a:rPr lang="pt-PT" dirty="0"/>
              <a:t> the significant positive </a:t>
            </a:r>
            <a:r>
              <a:rPr lang="pt-PT" dirty="0" err="1"/>
              <a:t>impact</a:t>
            </a:r>
            <a:r>
              <a:rPr lang="pt-PT" dirty="0"/>
              <a:t> of fiscal incentives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expanding</a:t>
            </a:r>
            <a:r>
              <a:rPr lang="pt-PT" dirty="0"/>
              <a:t> energy </a:t>
            </a:r>
            <a:r>
              <a:rPr lang="pt-PT" dirty="0" err="1"/>
              <a:t>access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/>
              <a:t>3. **Limited </a:t>
            </a:r>
            <a:r>
              <a:rPr lang="pt-PT" dirty="0" err="1"/>
              <a:t>Progress</a:t>
            </a:r>
            <a:r>
              <a:rPr lang="pt-PT" dirty="0"/>
              <a:t> </a:t>
            </a:r>
            <a:r>
              <a:rPr lang="pt-PT" dirty="0" err="1"/>
              <a:t>Without</a:t>
            </a:r>
            <a:r>
              <a:rPr lang="pt-PT" dirty="0"/>
              <a:t> </a:t>
            </a:r>
            <a:r>
              <a:rPr lang="pt-PT" dirty="0" err="1"/>
              <a:t>Tax</a:t>
            </a:r>
            <a:r>
              <a:rPr lang="pt-PT" dirty="0"/>
              <a:t> </a:t>
            </a:r>
            <a:r>
              <a:rPr lang="pt-PT" dirty="0" err="1"/>
              <a:t>Exemptions</a:t>
            </a:r>
            <a:r>
              <a:rPr lang="pt-PT" dirty="0"/>
              <a:t>**:</a:t>
            </a:r>
          </a:p>
          <a:p>
            <a:r>
              <a:rPr lang="pt-PT" dirty="0"/>
              <a:t>   - The gray </a:t>
            </a:r>
            <a:r>
              <a:rPr lang="pt-PT" dirty="0" err="1"/>
              <a:t>line</a:t>
            </a:r>
            <a:r>
              <a:rPr lang="pt-PT" dirty="0"/>
              <a:t> </a:t>
            </a:r>
            <a:r>
              <a:rPr lang="pt-PT" dirty="0" err="1"/>
              <a:t>represents</a:t>
            </a:r>
            <a:r>
              <a:rPr lang="pt-PT" dirty="0"/>
              <a:t> the </a:t>
            </a:r>
            <a:r>
              <a:rPr lang="pt-PT" dirty="0" err="1"/>
              <a:t>scenario</a:t>
            </a:r>
            <a:r>
              <a:rPr lang="pt-PT" dirty="0"/>
              <a:t> </a:t>
            </a:r>
            <a:r>
              <a:rPr lang="pt-PT" dirty="0" err="1"/>
              <a:t>without</a:t>
            </a:r>
            <a:r>
              <a:rPr lang="pt-PT" dirty="0"/>
              <a:t> </a:t>
            </a:r>
            <a:r>
              <a:rPr lang="pt-PT" dirty="0" err="1"/>
              <a:t>any</a:t>
            </a:r>
            <a:r>
              <a:rPr lang="pt-PT" dirty="0"/>
              <a:t> VAT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tax</a:t>
            </a:r>
            <a:r>
              <a:rPr lang="pt-PT" dirty="0"/>
              <a:t> </a:t>
            </a:r>
            <a:r>
              <a:rPr lang="pt-PT" dirty="0" err="1"/>
              <a:t>exemptions</a:t>
            </a:r>
            <a:r>
              <a:rPr lang="pt-PT" dirty="0"/>
              <a:t>, </a:t>
            </a:r>
            <a:r>
              <a:rPr lang="pt-PT" dirty="0" err="1"/>
              <a:t>resulting</a:t>
            </a:r>
            <a:r>
              <a:rPr lang="pt-PT" dirty="0"/>
              <a:t> in </a:t>
            </a:r>
            <a:r>
              <a:rPr lang="pt-PT" dirty="0" err="1"/>
              <a:t>only</a:t>
            </a:r>
            <a:r>
              <a:rPr lang="pt-PT" dirty="0"/>
              <a:t> 0.5 million </a:t>
            </a:r>
            <a:r>
              <a:rPr lang="pt-PT" dirty="0" err="1"/>
              <a:t>households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electrified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2030.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starkly</a:t>
            </a:r>
            <a:r>
              <a:rPr lang="pt-PT" dirty="0"/>
              <a:t> </a:t>
            </a:r>
            <a:r>
              <a:rPr lang="pt-PT" dirty="0" err="1"/>
              <a:t>contrasts</a:t>
            </a:r>
            <a:r>
              <a:rPr lang="pt-PT" dirty="0"/>
              <a:t> with the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scenarios</a:t>
            </a:r>
            <a:r>
              <a:rPr lang="pt-PT" dirty="0"/>
              <a:t>, </a:t>
            </a:r>
            <a:r>
              <a:rPr lang="pt-PT" dirty="0" err="1"/>
              <a:t>emphasizing</a:t>
            </a:r>
            <a:r>
              <a:rPr lang="pt-PT" dirty="0"/>
              <a:t> the </a:t>
            </a:r>
            <a:r>
              <a:rPr lang="pt-PT" dirty="0" err="1"/>
              <a:t>critical</a:t>
            </a:r>
            <a:r>
              <a:rPr lang="pt-PT" dirty="0"/>
              <a:t> role of financial incentives in </a:t>
            </a:r>
            <a:r>
              <a:rPr lang="pt-PT" dirty="0" err="1"/>
              <a:t>accelerating</a:t>
            </a:r>
            <a:r>
              <a:rPr lang="pt-PT" dirty="0"/>
              <a:t> </a:t>
            </a:r>
            <a:r>
              <a:rPr lang="pt-PT" dirty="0" err="1"/>
              <a:t>electrification</a:t>
            </a:r>
            <a:r>
              <a:rPr lang="pt-PT" dirty="0"/>
              <a:t> </a:t>
            </a:r>
            <a:r>
              <a:rPr lang="pt-PT" dirty="0" err="1"/>
              <a:t>efforts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/>
              <a:t>4. **</a:t>
            </a:r>
            <a:r>
              <a:rPr lang="pt-PT" dirty="0" err="1"/>
              <a:t>Electrification</a:t>
            </a:r>
            <a:r>
              <a:rPr lang="pt-PT" dirty="0"/>
              <a:t> Gap**:</a:t>
            </a:r>
          </a:p>
          <a:p>
            <a:r>
              <a:rPr lang="pt-PT" dirty="0"/>
              <a:t>   - </a:t>
            </a:r>
            <a:r>
              <a:rPr lang="pt-PT" dirty="0" err="1"/>
              <a:t>Despite</a:t>
            </a:r>
            <a:r>
              <a:rPr lang="pt-PT" dirty="0"/>
              <a:t> the </a:t>
            </a:r>
            <a:r>
              <a:rPr lang="pt-PT" dirty="0" err="1"/>
              <a:t>efforts</a:t>
            </a:r>
            <a:r>
              <a:rPr lang="pt-PT" dirty="0"/>
              <a:t>, </a:t>
            </a:r>
            <a:r>
              <a:rPr lang="pt-PT" dirty="0" err="1"/>
              <a:t>even</a:t>
            </a:r>
            <a:r>
              <a:rPr lang="pt-PT" dirty="0"/>
              <a:t> with </a:t>
            </a:r>
            <a:r>
              <a:rPr lang="pt-PT" dirty="0" err="1"/>
              <a:t>tax</a:t>
            </a:r>
            <a:r>
              <a:rPr lang="pt-PT" dirty="0"/>
              <a:t> </a:t>
            </a:r>
            <a:r>
              <a:rPr lang="pt-PT" dirty="0" err="1"/>
              <a:t>exemptions</a:t>
            </a:r>
            <a:r>
              <a:rPr lang="pt-PT" dirty="0"/>
              <a:t>, </a:t>
            </a:r>
            <a:r>
              <a:rPr lang="pt-PT" dirty="0" err="1"/>
              <a:t>there</a:t>
            </a:r>
            <a:r>
              <a:rPr lang="pt-PT" dirty="0"/>
              <a:t> </a:t>
            </a:r>
            <a:r>
              <a:rPr lang="pt-PT" dirty="0" err="1"/>
              <a:t>remains</a:t>
            </a:r>
            <a:r>
              <a:rPr lang="pt-PT" dirty="0"/>
              <a:t> a </a:t>
            </a:r>
            <a:r>
              <a:rPr lang="pt-PT" dirty="0" err="1"/>
              <a:t>considerable</a:t>
            </a:r>
            <a:r>
              <a:rPr lang="pt-PT" dirty="0"/>
              <a:t> gap in </a:t>
            </a:r>
            <a:r>
              <a:rPr lang="pt-PT" dirty="0" err="1"/>
              <a:t>achieving</a:t>
            </a:r>
            <a:r>
              <a:rPr lang="pt-PT" dirty="0"/>
              <a:t> universal </a:t>
            </a:r>
            <a:r>
              <a:rPr lang="pt-PT" dirty="0" err="1"/>
              <a:t>electrification</a:t>
            </a:r>
            <a:r>
              <a:rPr lang="pt-PT" dirty="0"/>
              <a:t>. </a:t>
            </a:r>
            <a:r>
              <a:rPr lang="pt-PT" dirty="0" err="1"/>
              <a:t>By</a:t>
            </a:r>
            <a:r>
              <a:rPr lang="pt-PT" dirty="0"/>
              <a:t> 2030, 0.9 million </a:t>
            </a:r>
            <a:r>
              <a:rPr lang="pt-PT" dirty="0" err="1"/>
              <a:t>households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still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unelectrified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only</a:t>
            </a:r>
            <a:r>
              <a:rPr lang="pt-PT" dirty="0"/>
              <a:t> VAT and </a:t>
            </a:r>
            <a:r>
              <a:rPr lang="pt-PT" dirty="0" err="1"/>
              <a:t>tax</a:t>
            </a:r>
            <a:r>
              <a:rPr lang="pt-PT" dirty="0"/>
              <a:t> </a:t>
            </a:r>
            <a:r>
              <a:rPr lang="pt-PT" dirty="0" err="1"/>
              <a:t>exemptions</a:t>
            </a:r>
            <a:r>
              <a:rPr lang="pt-PT" dirty="0"/>
              <a:t> are </a:t>
            </a:r>
            <a:r>
              <a:rPr lang="pt-PT" dirty="0" err="1"/>
              <a:t>implemented</a:t>
            </a:r>
            <a:r>
              <a:rPr lang="pt-PT" dirty="0"/>
              <a:t>, </a:t>
            </a:r>
            <a:r>
              <a:rPr lang="pt-PT" dirty="0" err="1"/>
              <a:t>compared</a:t>
            </a:r>
            <a:r>
              <a:rPr lang="pt-PT" dirty="0"/>
              <a:t> to the SDG7 target.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underscores</a:t>
            </a:r>
            <a:r>
              <a:rPr lang="pt-PT" dirty="0"/>
              <a:t> the </a:t>
            </a:r>
            <a:r>
              <a:rPr lang="pt-PT" dirty="0" err="1"/>
              <a:t>need</a:t>
            </a:r>
            <a:r>
              <a:rPr lang="pt-PT" dirty="0"/>
              <a:t> for </a:t>
            </a:r>
            <a:r>
              <a:rPr lang="pt-PT" dirty="0" err="1"/>
              <a:t>additional</a:t>
            </a:r>
            <a:r>
              <a:rPr lang="pt-PT" dirty="0"/>
              <a:t> </a:t>
            </a:r>
            <a:r>
              <a:rPr lang="pt-PT" dirty="0" err="1"/>
              <a:t>measures</a:t>
            </a:r>
            <a:r>
              <a:rPr lang="pt-PT" dirty="0"/>
              <a:t> and </a:t>
            </a:r>
            <a:r>
              <a:rPr lang="pt-PT" dirty="0" err="1"/>
              <a:t>investments</a:t>
            </a:r>
            <a:r>
              <a:rPr lang="pt-PT" dirty="0"/>
              <a:t> to </a:t>
            </a:r>
            <a:r>
              <a:rPr lang="pt-PT" dirty="0" err="1"/>
              <a:t>fully</a:t>
            </a:r>
            <a:r>
              <a:rPr lang="pt-PT" dirty="0"/>
              <a:t> </a:t>
            </a:r>
            <a:r>
              <a:rPr lang="pt-PT" dirty="0" err="1"/>
              <a:t>achieve</a:t>
            </a:r>
            <a:r>
              <a:rPr lang="pt-PT" dirty="0"/>
              <a:t> universal energy </a:t>
            </a:r>
            <a:r>
              <a:rPr lang="pt-PT" dirty="0" err="1"/>
              <a:t>access</a:t>
            </a:r>
            <a:r>
              <a:rPr lang="pt-PT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65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 userDrawn="1"/>
        </p:nvSpPr>
        <p:spPr>
          <a:xfrm>
            <a:off x="19254100" y="640948"/>
            <a:ext cx="834128" cy="49240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r"/>
            <a:fld id="{260E2A6B-A809-4840-BF14-8648BC0BDF87}" type="slidenum">
              <a:rPr lang="id-ID" sz="2000" b="0" smtClean="0">
                <a:solidFill>
                  <a:schemeClr val="tx1"/>
                </a:solidFill>
                <a:latin typeface="Century Gothic" panose="020B0502020202020204" pitchFamily="34" charset="0"/>
                <a:cs typeface="Calibri Light"/>
              </a:rPr>
              <a:pPr algn="r"/>
              <a:t>‹#›</a:t>
            </a:fld>
            <a:endParaRPr lang="id-ID" sz="2000" b="0" dirty="0">
              <a:solidFill>
                <a:schemeClr val="tx1"/>
              </a:solidFill>
              <a:latin typeface="Century Gothic" panose="020B0502020202020204" pitchFamily="34" charset="0"/>
              <a:cs typeface="Calibri Light"/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4114800" y="631416"/>
            <a:ext cx="0" cy="500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0"/>
          <p:cNvCxnSpPr/>
          <p:nvPr userDrawn="1"/>
        </p:nvCxnSpPr>
        <p:spPr>
          <a:xfrm>
            <a:off x="20145375" y="631416"/>
            <a:ext cx="0" cy="500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20314981" y="682078"/>
            <a:ext cx="334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KH 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B7393-9328-EB3C-C00A-459C5298D6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1596" y="581988"/>
            <a:ext cx="1785313" cy="6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1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8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0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</p:sldLayoutIdLst>
  <p:txStyles>
    <p:titleStyle>
      <a:lvl1pPr algn="l" defTabSz="182843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10" indent="-457110" algn="l" defTabSz="182843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325" indent="-457110" algn="l" defTabSz="18284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542" indent="-457110" algn="l" defTabSz="18284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760" indent="-457110" algn="l" defTabSz="18284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975" indent="-457110" algn="l" defTabSz="18284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8195" indent="-457110" algn="l" defTabSz="18284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0" indent="-457110" algn="l" defTabSz="18284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7" indent="-457110" algn="l" defTabSz="18284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5" indent="-457110" algn="l" defTabSz="18284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3" algn="l" defTabSz="182843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5" algn="l" defTabSz="182843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2" algn="l" defTabSz="182843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518" algn="l" defTabSz="182843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5" algn="l" defTabSz="182843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.emf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341BB-1C56-0853-B422-5EE32A29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104" y="4154198"/>
            <a:ext cx="4183442" cy="54076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DD174B-2384-0531-E6AD-23A62ABAEB62}"/>
              </a:ext>
            </a:extLst>
          </p:cNvPr>
          <p:cNvSpPr/>
          <p:nvPr/>
        </p:nvSpPr>
        <p:spPr>
          <a:xfrm>
            <a:off x="3120353" y="10105127"/>
            <a:ext cx="20038638" cy="1703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latin typeface="Century Gothic" panose="020B0502020202020204" pitchFamily="34" charset="0"/>
              </a:rPr>
              <a:t>AMER PRESENTATION FOR ARAB INVESTEMENT FORUM - MOZAMBIQUE </a:t>
            </a:r>
          </a:p>
          <a:p>
            <a:pPr algn="ctr"/>
            <a:r>
              <a:rPr lang="pt-PT" sz="2800" b="1" dirty="0">
                <a:latin typeface="Century Gothic" panose="020B0502020202020204" pitchFamily="34" charset="0"/>
              </a:rPr>
              <a:t>25 JULY 2024</a:t>
            </a:r>
          </a:p>
        </p:txBody>
      </p:sp>
    </p:spTree>
    <p:extLst>
      <p:ext uri="{BB962C8B-B14F-4D97-AF65-F5344CB8AC3E}">
        <p14:creationId xmlns:p14="http://schemas.microsoft.com/office/powerpoint/2010/main" val="17521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603DBF-4965-E4B5-E894-DEAADF478DC6}"/>
              </a:ext>
            </a:extLst>
          </p:cNvPr>
          <p:cNvSpPr/>
          <p:nvPr/>
        </p:nvSpPr>
        <p:spPr>
          <a:xfrm>
            <a:off x="0" y="0"/>
            <a:ext cx="24377650" cy="2438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1E5F97-2792-789F-E15B-438FD4F1ABB7}"/>
              </a:ext>
            </a:extLst>
          </p:cNvPr>
          <p:cNvSpPr txBox="1"/>
          <p:nvPr/>
        </p:nvSpPr>
        <p:spPr>
          <a:xfrm>
            <a:off x="533072" y="889325"/>
            <a:ext cx="22098328" cy="63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46" marR="7138">
              <a:lnSpc>
                <a:spcPct val="102099"/>
              </a:lnSpc>
              <a:spcBef>
                <a:spcPts val="337"/>
              </a:spcBef>
            </a:pPr>
            <a:r>
              <a:rPr lang="pt-BR" sz="36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COMING UP!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B5993-F30B-7FDA-56A9-EF30013F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37" y="4346805"/>
            <a:ext cx="19323101" cy="72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1F76B-9245-29AF-7259-448776BD7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34"/>
          <a:stretch/>
        </p:blipFill>
        <p:spPr>
          <a:xfrm>
            <a:off x="0" y="1703707"/>
            <a:ext cx="24377650" cy="120122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603DBF-4965-E4B5-E894-DEAADF478DC6}"/>
              </a:ext>
            </a:extLst>
          </p:cNvPr>
          <p:cNvSpPr/>
          <p:nvPr/>
        </p:nvSpPr>
        <p:spPr>
          <a:xfrm>
            <a:off x="0" y="0"/>
            <a:ext cx="24377650" cy="2438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1E5F97-2792-789F-E15B-438FD4F1ABB7}"/>
              </a:ext>
            </a:extLst>
          </p:cNvPr>
          <p:cNvSpPr txBox="1"/>
          <p:nvPr/>
        </p:nvSpPr>
        <p:spPr>
          <a:xfrm>
            <a:off x="533072" y="889325"/>
            <a:ext cx="22098328" cy="63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46" marR="7138">
              <a:lnSpc>
                <a:spcPct val="102099"/>
              </a:lnSpc>
              <a:spcBef>
                <a:spcPts val="337"/>
              </a:spcBef>
            </a:pPr>
            <a:r>
              <a:rPr lang="pt-BR" sz="36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8F5DD-9BE8-288E-F4BE-44E795992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789" y="4974336"/>
            <a:ext cx="2914488" cy="3767328"/>
          </a:xfrm>
          <a:prstGeom prst="rect">
            <a:avLst/>
          </a:prstGeom>
        </p:spPr>
      </p:pic>
      <p:sp>
        <p:nvSpPr>
          <p:cNvPr id="7" name="Textfeld 17">
            <a:extLst>
              <a:ext uri="{FF2B5EF4-FFF2-40B4-BE49-F238E27FC236}">
                <a16:creationId xmlns:a16="http://schemas.microsoft.com/office/drawing/2014/main" id="{2B169A4B-B3C7-F1C7-E931-4C2DBE99F8EB}"/>
              </a:ext>
            </a:extLst>
          </p:cNvPr>
          <p:cNvSpPr txBox="1"/>
          <p:nvPr/>
        </p:nvSpPr>
        <p:spPr>
          <a:xfrm>
            <a:off x="633263" y="5842337"/>
            <a:ext cx="8993631" cy="1015663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Century Gothic" panose="020B0502020202020204" pitchFamily="34" charset="0"/>
              </a:rPr>
              <a:t>contact@amer.org.mz</a:t>
            </a:r>
            <a:endParaRPr lang="de-DE" sz="6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3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071E05-6473-F374-D4DF-CDE54E5E4952}"/>
              </a:ext>
            </a:extLst>
          </p:cNvPr>
          <p:cNvSpPr/>
          <p:nvPr/>
        </p:nvSpPr>
        <p:spPr>
          <a:xfrm>
            <a:off x="0" y="0"/>
            <a:ext cx="24377650" cy="2438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CFD5E4-1DEC-2A96-54C6-A9FFED65ABAA}"/>
              </a:ext>
            </a:extLst>
          </p:cNvPr>
          <p:cNvSpPr/>
          <p:nvPr/>
        </p:nvSpPr>
        <p:spPr>
          <a:xfrm>
            <a:off x="15903388" y="1"/>
            <a:ext cx="8474262" cy="2438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2184A-454E-A989-A6B5-557E6630E0AF}"/>
              </a:ext>
            </a:extLst>
          </p:cNvPr>
          <p:cNvSpPr/>
          <p:nvPr/>
        </p:nvSpPr>
        <p:spPr>
          <a:xfrm>
            <a:off x="1129553" y="788894"/>
            <a:ext cx="21820094" cy="1936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EDE54-DAA2-9FDC-967D-68A51F902AE6}"/>
              </a:ext>
            </a:extLst>
          </p:cNvPr>
          <p:cNvSpPr/>
          <p:nvPr/>
        </p:nvSpPr>
        <p:spPr>
          <a:xfrm>
            <a:off x="672352" y="344866"/>
            <a:ext cx="20038638" cy="1703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600" b="1">
                <a:latin typeface="Montserrat" panose="00000500000000000000" pitchFamily="2" charset="0"/>
              </a:rPr>
              <a:t> </a:t>
            </a:r>
            <a:r>
              <a:rPr lang="en-GB" sz="3600" b="1">
                <a:latin typeface="Montserrat" panose="00000500000000000000" pitchFamily="2" charset="0"/>
              </a:rPr>
              <a:t>WHO WE ARE</a:t>
            </a:r>
            <a:endParaRPr lang="pt-PT" sz="3600" b="1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99266-5BBB-C7A6-D126-9BF3A8F0F4BF}"/>
              </a:ext>
            </a:extLst>
          </p:cNvPr>
          <p:cNvSpPr txBox="1"/>
          <p:nvPr/>
        </p:nvSpPr>
        <p:spPr>
          <a:xfrm>
            <a:off x="1129552" y="3193118"/>
            <a:ext cx="20816048" cy="2479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The Mozambican Association of Renewable Energies (AMER) was founded in 2017 and seeks to foster the growth of the renewable energy sector in order to create a “cleaner and more sustainable” future for Mozambique and its population.</a:t>
            </a:r>
            <a:endParaRPr lang="en-ZA" sz="3600" kern="0">
              <a:solidFill>
                <a:srgbClr val="7F7F7F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9" name="Graphic 8" descr="Money envelope with solid fill">
            <a:extLst>
              <a:ext uri="{FF2B5EF4-FFF2-40B4-BE49-F238E27FC236}">
                <a16:creationId xmlns:a16="http://schemas.microsoft.com/office/drawing/2014/main" id="{DC620CC8-EB82-5A5C-C07D-B6FE1421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6887" y="10029635"/>
            <a:ext cx="684000" cy="684000"/>
          </a:xfrm>
          <a:prstGeom prst="rect">
            <a:avLst/>
          </a:prstGeom>
        </p:spPr>
      </p:pic>
      <p:pic>
        <p:nvPicPr>
          <p:cNvPr id="12" name="Graphic 11" descr="Head with gears outline">
            <a:extLst>
              <a:ext uri="{FF2B5EF4-FFF2-40B4-BE49-F238E27FC236}">
                <a16:creationId xmlns:a16="http://schemas.microsoft.com/office/drawing/2014/main" id="{E53E4B56-B923-E4A7-A42C-84EBD97FC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2046" y="11236339"/>
            <a:ext cx="684000" cy="684000"/>
          </a:xfrm>
          <a:prstGeom prst="rect">
            <a:avLst/>
          </a:prstGeom>
        </p:spPr>
      </p:pic>
      <p:pic>
        <p:nvPicPr>
          <p:cNvPr id="14" name="Graphic 13" descr="Eye with solid fill">
            <a:extLst>
              <a:ext uri="{FF2B5EF4-FFF2-40B4-BE49-F238E27FC236}">
                <a16:creationId xmlns:a16="http://schemas.microsoft.com/office/drawing/2014/main" id="{567391E6-C3A5-4929-6BE2-03CD6FB8F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2046" y="12369968"/>
            <a:ext cx="684000" cy="684000"/>
          </a:xfrm>
          <a:prstGeom prst="rect">
            <a:avLst/>
          </a:prstGeom>
        </p:spPr>
      </p:pic>
      <p:pic>
        <p:nvPicPr>
          <p:cNvPr id="16" name="Graphic 15" descr="Arrow circle with solid fill">
            <a:extLst>
              <a:ext uri="{FF2B5EF4-FFF2-40B4-BE49-F238E27FC236}">
                <a16:creationId xmlns:a16="http://schemas.microsoft.com/office/drawing/2014/main" id="{9C07B974-23E4-FF50-5BBC-BA0EB51633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7693" y="6400800"/>
            <a:ext cx="914400" cy="914400"/>
          </a:xfrm>
          <a:prstGeom prst="rect">
            <a:avLst/>
          </a:prstGeom>
        </p:spPr>
      </p:pic>
      <p:pic>
        <p:nvPicPr>
          <p:cNvPr id="22" name="Graphic 21" descr="Greek Pillar outline">
            <a:extLst>
              <a:ext uri="{FF2B5EF4-FFF2-40B4-BE49-F238E27FC236}">
                <a16:creationId xmlns:a16="http://schemas.microsoft.com/office/drawing/2014/main" id="{52569D8B-6A14-543E-E973-B10D1EEDC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30187" y="8893423"/>
            <a:ext cx="914400" cy="914400"/>
          </a:xfrm>
          <a:prstGeom prst="rect">
            <a:avLst/>
          </a:prstGeom>
        </p:spPr>
      </p:pic>
      <p:pic>
        <p:nvPicPr>
          <p:cNvPr id="24" name="Graphic 23" descr="Flag with solid fill">
            <a:extLst>
              <a:ext uri="{FF2B5EF4-FFF2-40B4-BE49-F238E27FC236}">
                <a16:creationId xmlns:a16="http://schemas.microsoft.com/office/drawing/2014/main" id="{3C6B5225-731B-94F1-C5A1-E3BB7C473E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5152" y="328869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9A3D74-4E97-2D5E-E164-A83104AD2653}"/>
              </a:ext>
            </a:extLst>
          </p:cNvPr>
          <p:cNvSpPr txBox="1"/>
          <p:nvPr/>
        </p:nvSpPr>
        <p:spPr>
          <a:xfrm>
            <a:off x="1154393" y="5694507"/>
            <a:ext cx="20816048" cy="22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GB" sz="3600" kern="0">
              <a:solidFill>
                <a:srgbClr val="7F7F7F"/>
              </a:solidFill>
              <a:latin typeface="Century Gothic" panose="020B0502020202020204" pitchFamily="34" charset="0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AMER's mission is to respond to the needs of its members and add value and power, with a joint voice and in coordinated action.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115D0-BE72-165E-D1CE-25238E613A2A}"/>
              </a:ext>
            </a:extLst>
          </p:cNvPr>
          <p:cNvSpPr txBox="1"/>
          <p:nvPr/>
        </p:nvSpPr>
        <p:spPr>
          <a:xfrm>
            <a:off x="2133599" y="8571053"/>
            <a:ext cx="20816048" cy="4580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200000"/>
              </a:lnSpc>
              <a:spcAft>
                <a:spcPts val="600"/>
              </a:spcAft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AMER works on three strategic pillars:</a:t>
            </a:r>
          </a:p>
          <a:p>
            <a:pPr lvl="3" algn="just">
              <a:lnSpc>
                <a:spcPct val="200000"/>
              </a:lnSpc>
              <a:spcAft>
                <a:spcPts val="600"/>
              </a:spcAft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access to opportunities</a:t>
            </a:r>
          </a:p>
          <a:p>
            <a:pPr lvl="3" algn="just">
              <a:lnSpc>
                <a:spcPct val="200000"/>
              </a:lnSpc>
              <a:spcAft>
                <a:spcPts val="600"/>
              </a:spcAft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Knowledge sharing and thought leadership</a:t>
            </a:r>
          </a:p>
          <a:p>
            <a:pPr lvl="3" algn="just">
              <a:lnSpc>
                <a:spcPct val="200000"/>
              </a:lnSpc>
              <a:spcAft>
                <a:spcPts val="600"/>
              </a:spcAft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Awareness: visibility, awareness and advocacy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892F17-E88F-53A3-8D11-7FC6DAA9C7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33523" y="324581"/>
            <a:ext cx="1429147" cy="18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2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664BA1-6E49-8952-AE47-AE5EC326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415" y="3040181"/>
            <a:ext cx="2272789" cy="3203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603DBF-4965-E4B5-E894-DEAADF478DC6}"/>
              </a:ext>
            </a:extLst>
          </p:cNvPr>
          <p:cNvSpPr/>
          <p:nvPr/>
        </p:nvSpPr>
        <p:spPr>
          <a:xfrm>
            <a:off x="0" y="0"/>
            <a:ext cx="24377650" cy="2438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1E5F97-2792-789F-E15B-438FD4F1ABB7}"/>
              </a:ext>
            </a:extLst>
          </p:cNvPr>
          <p:cNvSpPr txBox="1"/>
          <p:nvPr/>
        </p:nvSpPr>
        <p:spPr>
          <a:xfrm>
            <a:off x="533072" y="889325"/>
            <a:ext cx="22098328" cy="63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46" marR="7138">
              <a:lnSpc>
                <a:spcPct val="102099"/>
              </a:lnSpc>
              <a:spcBef>
                <a:spcPts val="337"/>
              </a:spcBef>
            </a:pPr>
            <a:r>
              <a:rPr lang="pt-BR" sz="3600" b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WHAT IS OUR VALUE PROPOSITION FOR MEMBERS</a:t>
            </a:r>
            <a:endParaRPr lang="pt-PT" sz="3600" b="1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B4ECF8-17FB-3718-96EA-E1A530D2094D}"/>
              </a:ext>
            </a:extLst>
          </p:cNvPr>
          <p:cNvSpPr txBox="1"/>
          <p:nvPr/>
        </p:nvSpPr>
        <p:spPr>
          <a:xfrm>
            <a:off x="1397185" y="2124993"/>
            <a:ext cx="16948838" cy="10789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One stop shop for sector information, data and statistics – </a:t>
            </a:r>
            <a:r>
              <a:rPr lang="en-GB" sz="3600" kern="0">
                <a:solidFill>
                  <a:schemeClr val="accent5"/>
                </a:solidFill>
                <a:latin typeface="Century Gothic" panose="020B0502020202020204" pitchFamily="34" charset="0"/>
                <a:cs typeface="Calibri"/>
              </a:rPr>
              <a:t>Annual Publications “Summary of the Sector”</a:t>
            </a:r>
            <a:endParaRPr lang="en-GB" sz="3600" kern="0">
              <a:solidFill>
                <a:srgbClr val="7F7F7F"/>
              </a:solidFill>
              <a:latin typeface="Century Gothic" panose="020B0502020202020204" pitchFamily="34" charset="0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Updated Sector News – National and International -</a:t>
            </a:r>
            <a:r>
              <a:rPr lang="en-GB" sz="3600" kern="0">
                <a:solidFill>
                  <a:schemeClr val="accent5"/>
                </a:solidFill>
                <a:latin typeface="Century Gothic" panose="020B0502020202020204" pitchFamily="34" charset="0"/>
                <a:cs typeface="Calibri"/>
              </a:rPr>
              <a:t> Continuous</a:t>
            </a:r>
            <a:endParaRPr lang="en-MZ" sz="3600" kern="0">
              <a:solidFill>
                <a:srgbClr val="7F7F7F"/>
              </a:solidFill>
              <a:latin typeface="Century Gothic" panose="020B0502020202020204" pitchFamily="34" charset="0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Business Opportunities – including public tenders - </a:t>
            </a:r>
            <a:r>
              <a:rPr lang="en-GB" sz="3600" kern="0">
                <a:solidFill>
                  <a:schemeClr val="accent5"/>
                </a:solidFill>
                <a:latin typeface="Century Gothic" panose="020B0502020202020204" pitchFamily="34" charset="0"/>
                <a:cs typeface="Calibri"/>
              </a:rPr>
              <a:t>Continuous</a:t>
            </a:r>
            <a:endParaRPr lang="en-GB" sz="3600" kern="0">
              <a:solidFill>
                <a:srgbClr val="7F7F7F"/>
              </a:solidFill>
              <a:latin typeface="Century Gothic" panose="020B0502020202020204" pitchFamily="34" charset="0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Direct Access to All Members</a:t>
            </a:r>
            <a:endParaRPr lang="en-GB" sz="3600" kern="0">
              <a:solidFill>
                <a:schemeClr val="accent5"/>
              </a:solidFill>
              <a:latin typeface="Century Gothic" panose="020B0502020202020204" pitchFamily="34" charset="0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Support and Advice </a:t>
            </a:r>
            <a:r>
              <a:rPr lang="en-GB" sz="3600" kern="0">
                <a:solidFill>
                  <a:schemeClr val="accent5"/>
                </a:solidFill>
                <a:latin typeface="Century Gothic" panose="020B0502020202020204" pitchFamily="34" charset="0"/>
                <a:cs typeface="Calibri"/>
              </a:rPr>
              <a:t>- Finance, Technical and Financial)</a:t>
            </a:r>
            <a:endParaRPr lang="en-MZ" sz="3600" kern="0">
              <a:solidFill>
                <a:schemeClr val="accent5"/>
              </a:solidFill>
              <a:latin typeface="Century Gothic" panose="020B0502020202020204" pitchFamily="34" charset="0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Access to Partnerships with Members and Non-Members</a:t>
            </a:r>
            <a:endParaRPr lang="en-MZ" sz="3600" kern="0">
              <a:solidFill>
                <a:srgbClr val="7F7F7F"/>
              </a:solidFill>
              <a:latin typeface="Century Gothic" panose="020B0502020202020204" pitchFamily="34" charset="0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Employment Platform Training Courses</a:t>
            </a:r>
            <a:endParaRPr lang="en-MZ" sz="3600" kern="0">
              <a:solidFill>
                <a:srgbClr val="7F7F7F"/>
              </a:solidFill>
              <a:latin typeface="Century Gothic" panose="020B0502020202020204" pitchFamily="34" charset="0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Webinars</a:t>
            </a:r>
            <a:endParaRPr lang="en-MZ" sz="3600" kern="0">
              <a:solidFill>
                <a:srgbClr val="7F7F7F"/>
              </a:solidFill>
              <a:latin typeface="Century Gothic" panose="020B0502020202020204" pitchFamily="34" charset="0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kern="0">
                <a:solidFill>
                  <a:srgbClr val="7F7F7F"/>
                </a:solidFill>
                <a:latin typeface="Century Gothic" panose="020B0502020202020204" pitchFamily="34" charset="0"/>
                <a:cs typeface="Calibri"/>
              </a:rPr>
              <a:t>National And International Conferences – </a:t>
            </a:r>
            <a:r>
              <a:rPr lang="en-GB" sz="3600" b="1" u="sng" kern="0">
                <a:solidFill>
                  <a:schemeClr val="accent5"/>
                </a:solidFill>
                <a:latin typeface="Century Gothic" panose="020B0502020202020204" pitchFamily="34" charset="0"/>
                <a:cs typeface="Calibri"/>
              </a:rPr>
              <a:t>Renewables in Mozambique – November 2024 (27</a:t>
            </a:r>
            <a:r>
              <a:rPr lang="en-GB" sz="3600" b="1" u="sng" kern="0" baseline="30000">
                <a:solidFill>
                  <a:schemeClr val="accent5"/>
                </a:solidFill>
                <a:latin typeface="Century Gothic" panose="020B0502020202020204" pitchFamily="34" charset="0"/>
                <a:cs typeface="Calibri"/>
              </a:rPr>
              <a:t>th</a:t>
            </a:r>
            <a:r>
              <a:rPr lang="en-GB" sz="3600" b="1" u="sng" kern="0">
                <a:solidFill>
                  <a:schemeClr val="accent5"/>
                </a:solidFill>
                <a:latin typeface="Century Gothic" panose="020B0502020202020204" pitchFamily="34" charset="0"/>
                <a:cs typeface="Calibri"/>
              </a:rPr>
              <a:t> and 28</a:t>
            </a:r>
            <a:r>
              <a:rPr lang="en-GB" sz="3600" b="1" u="sng" kern="0" baseline="30000">
                <a:solidFill>
                  <a:schemeClr val="accent5"/>
                </a:solidFill>
                <a:latin typeface="Century Gothic" panose="020B0502020202020204" pitchFamily="34" charset="0"/>
                <a:cs typeface="Calibri"/>
              </a:rPr>
              <a:t>th)</a:t>
            </a:r>
            <a:endParaRPr lang="en-MZ" sz="3600" b="1" u="sng" kern="0">
              <a:solidFill>
                <a:schemeClr val="accent5"/>
              </a:solidFill>
              <a:latin typeface="Century Gothic" panose="020B0502020202020204" pitchFamily="34" charset="0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kern="0">
              <a:solidFill>
                <a:srgbClr val="7F7F7F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05F5D-53E7-F6C3-2751-205CC90DB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1792" y="4077776"/>
            <a:ext cx="2553433" cy="216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0C74CA-7E9F-2A95-242E-C31897D4D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7997" y="5097083"/>
            <a:ext cx="2520000" cy="2995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E61D8E-4990-7B15-0731-BABEA54DDE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88" t="22218" b="20657"/>
          <a:stretch/>
        </p:blipFill>
        <p:spPr>
          <a:xfrm>
            <a:off x="17740745" y="6243562"/>
            <a:ext cx="2520000" cy="240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6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603DBF-4965-E4B5-E894-DEAADF478DC6}"/>
              </a:ext>
            </a:extLst>
          </p:cNvPr>
          <p:cNvSpPr/>
          <p:nvPr/>
        </p:nvSpPr>
        <p:spPr>
          <a:xfrm>
            <a:off x="0" y="0"/>
            <a:ext cx="24377650" cy="2438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1E5F97-2792-789F-E15B-438FD4F1ABB7}"/>
              </a:ext>
            </a:extLst>
          </p:cNvPr>
          <p:cNvSpPr txBox="1"/>
          <p:nvPr/>
        </p:nvSpPr>
        <p:spPr>
          <a:xfrm>
            <a:off x="533072" y="889325"/>
            <a:ext cx="22098328" cy="63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46" marR="7138">
              <a:lnSpc>
                <a:spcPct val="102099"/>
              </a:lnSpc>
              <a:spcBef>
                <a:spcPts val="337"/>
              </a:spcBef>
            </a:pPr>
            <a:r>
              <a:rPr lang="pt-BR" sz="3600" b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KEY STATISTICS</a:t>
            </a:r>
            <a:endParaRPr lang="pt-PT" sz="3600" b="1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B89E8-4161-B70D-FB01-B8B79C426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64"/>
          <a:stretch/>
        </p:blipFill>
        <p:spPr>
          <a:xfrm>
            <a:off x="2573432" y="2965654"/>
            <a:ext cx="19230785" cy="98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603DBF-4965-E4B5-E894-DEAADF478DC6}"/>
              </a:ext>
            </a:extLst>
          </p:cNvPr>
          <p:cNvSpPr/>
          <p:nvPr/>
        </p:nvSpPr>
        <p:spPr>
          <a:xfrm>
            <a:off x="0" y="0"/>
            <a:ext cx="24377650" cy="2438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1E5F97-2792-789F-E15B-438FD4F1ABB7}"/>
              </a:ext>
            </a:extLst>
          </p:cNvPr>
          <p:cNvSpPr txBox="1"/>
          <p:nvPr/>
        </p:nvSpPr>
        <p:spPr>
          <a:xfrm>
            <a:off x="533072" y="889325"/>
            <a:ext cx="22098328" cy="63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46" marR="7138">
              <a:lnSpc>
                <a:spcPct val="102099"/>
              </a:lnSpc>
              <a:spcBef>
                <a:spcPts val="337"/>
              </a:spcBef>
            </a:pPr>
            <a:r>
              <a:rPr lang="pt-BR" sz="3600" b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KEY STATISTICS</a:t>
            </a:r>
            <a:endParaRPr lang="pt-PT" sz="3600" b="1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051E46-B18E-58B5-B7DD-9C2540D75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798"/>
          <a:stretch/>
        </p:blipFill>
        <p:spPr>
          <a:xfrm>
            <a:off x="2810363" y="2715938"/>
            <a:ext cx="18408406" cy="101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3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603DBF-4965-E4B5-E894-DEAADF478DC6}"/>
              </a:ext>
            </a:extLst>
          </p:cNvPr>
          <p:cNvSpPr/>
          <p:nvPr/>
        </p:nvSpPr>
        <p:spPr>
          <a:xfrm>
            <a:off x="0" y="0"/>
            <a:ext cx="24377650" cy="2438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1E5F97-2792-789F-E15B-438FD4F1ABB7}"/>
              </a:ext>
            </a:extLst>
          </p:cNvPr>
          <p:cNvSpPr txBox="1"/>
          <p:nvPr/>
        </p:nvSpPr>
        <p:spPr>
          <a:xfrm>
            <a:off x="533072" y="889325"/>
            <a:ext cx="22098328" cy="1233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46" marR="7138">
              <a:lnSpc>
                <a:spcPct val="102099"/>
              </a:lnSpc>
              <a:spcBef>
                <a:spcPts val="337"/>
              </a:spcBef>
            </a:pPr>
            <a:r>
              <a:rPr lang="de-DE" sz="3600" b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REGULATORY FRAMEWORK WITH SPECIAL INTEREST FOR RENEWABLES</a:t>
            </a:r>
          </a:p>
          <a:p>
            <a:pPr marL="17846" marR="7138">
              <a:lnSpc>
                <a:spcPct val="102099"/>
              </a:lnSpc>
              <a:spcBef>
                <a:spcPts val="337"/>
              </a:spcBef>
            </a:pPr>
            <a:endParaRPr lang="pt-PT" sz="3600" b="1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B66817C1-D089-FC66-0CEC-FDFC270B63C6}"/>
              </a:ext>
            </a:extLst>
          </p:cNvPr>
          <p:cNvCxnSpPr/>
          <p:nvPr/>
        </p:nvCxnSpPr>
        <p:spPr>
          <a:xfrm>
            <a:off x="5216769" y="10923913"/>
            <a:ext cx="0" cy="500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300795B-FFE0-D0F6-82DE-90B429256ABC}"/>
              </a:ext>
            </a:extLst>
          </p:cNvPr>
          <p:cNvGrpSpPr/>
          <p:nvPr/>
        </p:nvGrpSpPr>
        <p:grpSpPr>
          <a:xfrm>
            <a:off x="14181489" y="4025805"/>
            <a:ext cx="7759640" cy="4503320"/>
            <a:chOff x="13200452" y="8117037"/>
            <a:chExt cx="7759640" cy="4503320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D1A6FCFD-C082-B3C2-74A7-CA634595CB2E}"/>
                </a:ext>
              </a:extLst>
            </p:cNvPr>
            <p:cNvSpPr txBox="1">
              <a:spLocks/>
            </p:cNvSpPr>
            <p:nvPr/>
          </p:nvSpPr>
          <p:spPr>
            <a:xfrm>
              <a:off x="14869910" y="8601498"/>
              <a:ext cx="6090182" cy="4018859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buFont typeface="Wingdings" panose="05000000000000000000" pitchFamily="2" charset="2"/>
                <a:buChar char="§"/>
              </a:pPr>
              <a:r>
                <a:rPr lang="en-GB" sz="3200" dirty="0"/>
                <a:t>Subsequent regulations for Electricity Law </a:t>
              </a:r>
            </a:p>
            <a:p>
              <a:pPr marL="457200" indent="-457200" algn="l">
                <a:buFont typeface="Wingdings" panose="05000000000000000000" pitchFamily="2" charset="2"/>
                <a:buChar char="§"/>
              </a:pPr>
              <a:r>
                <a:rPr lang="en-GB" sz="3200" dirty="0"/>
                <a:t>Renewable Energy Grid Code</a:t>
              </a:r>
            </a:p>
            <a:p>
              <a:pPr marL="457200" indent="-457200" algn="l">
                <a:buFont typeface="Wingdings" panose="05000000000000000000" pitchFamily="2" charset="2"/>
                <a:buChar char="§"/>
              </a:pPr>
              <a:r>
                <a:rPr lang="en-GB" sz="3200" dirty="0"/>
                <a:t>Local Content Regulation</a:t>
              </a:r>
            </a:p>
            <a:p>
              <a:pPr marL="457200" indent="-457200" algn="l">
                <a:buFont typeface="Wingdings" panose="05000000000000000000" pitchFamily="2" charset="2"/>
                <a:buChar char="§"/>
              </a:pPr>
              <a:r>
                <a:rPr lang="en-GB" sz="3200" dirty="0"/>
                <a:t>Carbon Market Regulation</a:t>
              </a:r>
            </a:p>
          </p:txBody>
        </p:sp>
        <p:sp>
          <p:nvSpPr>
            <p:cNvPr id="7" name="TextBox 100">
              <a:extLst>
                <a:ext uri="{FF2B5EF4-FFF2-40B4-BE49-F238E27FC236}">
                  <a16:creationId xmlns:a16="http://schemas.microsoft.com/office/drawing/2014/main" id="{88B5034B-F72F-2309-76A5-F0412657C545}"/>
                </a:ext>
              </a:extLst>
            </p:cNvPr>
            <p:cNvSpPr txBox="1"/>
            <p:nvPr/>
          </p:nvSpPr>
          <p:spPr>
            <a:xfrm>
              <a:off x="14987480" y="8117037"/>
              <a:ext cx="2730235" cy="4615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399" b="1">
                  <a:latin typeface="Century Gothic" panose="020B0502020202020204" pitchFamily="34" charset="0"/>
                  <a:ea typeface="Poppins SemiBold" charset="0"/>
                  <a:cs typeface="Poppins SemiBold" charset="0"/>
                </a:rPr>
                <a:t>To be developed</a:t>
              </a:r>
            </a:p>
          </p:txBody>
        </p:sp>
        <p:sp>
          <p:nvSpPr>
            <p:cNvPr id="8" name="Shape 4077">
              <a:extLst>
                <a:ext uri="{FF2B5EF4-FFF2-40B4-BE49-F238E27FC236}">
                  <a16:creationId xmlns:a16="http://schemas.microsoft.com/office/drawing/2014/main" id="{75EF0144-6ADA-5BD0-61D5-D346F49FB139}"/>
                </a:ext>
              </a:extLst>
            </p:cNvPr>
            <p:cNvSpPr/>
            <p:nvPr/>
          </p:nvSpPr>
          <p:spPr>
            <a:xfrm>
              <a:off x="13580320" y="8880440"/>
              <a:ext cx="581143" cy="5949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008" y="78181"/>
                  </a:moveTo>
                  <a:lnTo>
                    <a:pt x="73008" y="78181"/>
                  </a:lnTo>
                  <a:cubicBezTo>
                    <a:pt x="73008" y="78181"/>
                    <a:pt x="119734" y="43896"/>
                    <a:pt x="115221" y="6753"/>
                  </a:cubicBezTo>
                  <a:lnTo>
                    <a:pt x="115221" y="4675"/>
                  </a:lnTo>
                  <a:cubicBezTo>
                    <a:pt x="112831" y="4675"/>
                    <a:pt x="112831" y="4675"/>
                    <a:pt x="112831" y="4675"/>
                  </a:cubicBezTo>
                  <a:cubicBezTo>
                    <a:pt x="75398" y="0"/>
                    <a:pt x="42212" y="46233"/>
                    <a:pt x="42212" y="46233"/>
                  </a:cubicBezTo>
                  <a:cubicBezTo>
                    <a:pt x="14070" y="41298"/>
                    <a:pt x="16460" y="48311"/>
                    <a:pt x="2389" y="78181"/>
                  </a:cubicBezTo>
                  <a:cubicBezTo>
                    <a:pt x="0" y="85194"/>
                    <a:pt x="4778" y="85194"/>
                    <a:pt x="9292" y="85194"/>
                  </a:cubicBezTo>
                  <a:cubicBezTo>
                    <a:pt x="14070" y="82857"/>
                    <a:pt x="23362" y="80519"/>
                    <a:pt x="23362" y="80519"/>
                  </a:cubicBezTo>
                  <a:cubicBezTo>
                    <a:pt x="40088" y="96623"/>
                    <a:pt x="40088" y="96623"/>
                    <a:pt x="40088" y="96623"/>
                  </a:cubicBezTo>
                  <a:cubicBezTo>
                    <a:pt x="40088" y="96623"/>
                    <a:pt x="37433" y="105714"/>
                    <a:pt x="35309" y="110389"/>
                  </a:cubicBezTo>
                  <a:cubicBezTo>
                    <a:pt x="32920" y="115064"/>
                    <a:pt x="35309" y="119740"/>
                    <a:pt x="40088" y="117402"/>
                  </a:cubicBezTo>
                  <a:cubicBezTo>
                    <a:pt x="70619" y="103376"/>
                    <a:pt x="77522" y="105714"/>
                    <a:pt x="73008" y="78181"/>
                  </a:cubicBezTo>
                  <a:close/>
                  <a:moveTo>
                    <a:pt x="79911" y="38961"/>
                  </a:moveTo>
                  <a:lnTo>
                    <a:pt x="79911" y="38961"/>
                  </a:lnTo>
                  <a:cubicBezTo>
                    <a:pt x="75398" y="34545"/>
                    <a:pt x="75398" y="29870"/>
                    <a:pt x="79911" y="25194"/>
                  </a:cubicBezTo>
                  <a:cubicBezTo>
                    <a:pt x="84690" y="20779"/>
                    <a:pt x="91592" y="20779"/>
                    <a:pt x="93982" y="25194"/>
                  </a:cubicBezTo>
                  <a:cubicBezTo>
                    <a:pt x="98761" y="29870"/>
                    <a:pt x="98761" y="34545"/>
                    <a:pt x="93982" y="38961"/>
                  </a:cubicBezTo>
                  <a:cubicBezTo>
                    <a:pt x="91592" y="43896"/>
                    <a:pt x="84690" y="43896"/>
                    <a:pt x="79911" y="3896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lIns="91400" tIns="45700" rIns="91400" bIns="45700" anchor="ctr" anchorCtr="0">
              <a:noAutofit/>
            </a:bodyPr>
            <a:lstStyle/>
            <a:p>
              <a:endParaRPr sz="36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" name="Bogen 56">
              <a:extLst>
                <a:ext uri="{FF2B5EF4-FFF2-40B4-BE49-F238E27FC236}">
                  <a16:creationId xmlns:a16="http://schemas.microsoft.com/office/drawing/2014/main" id="{604B5145-E003-3D95-DBA6-F6CD47978029}"/>
                </a:ext>
              </a:extLst>
            </p:cNvPr>
            <p:cNvSpPr/>
            <p:nvPr/>
          </p:nvSpPr>
          <p:spPr>
            <a:xfrm rot="16200000">
              <a:off x="13200452" y="8466333"/>
              <a:ext cx="1364143" cy="1364143"/>
            </a:xfrm>
            <a:prstGeom prst="arc">
              <a:avLst>
                <a:gd name="adj1" fmla="val 18643259"/>
                <a:gd name="adj2" fmla="val 9180569"/>
              </a:avLst>
            </a:prstGeom>
            <a:ln w="3175">
              <a:solidFill>
                <a:schemeClr val="tx1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C68E10-E4C6-C7A7-EC0B-AC10B47C12E3}"/>
              </a:ext>
            </a:extLst>
          </p:cNvPr>
          <p:cNvGrpSpPr/>
          <p:nvPr/>
        </p:nvGrpSpPr>
        <p:grpSpPr>
          <a:xfrm>
            <a:off x="2895123" y="4025805"/>
            <a:ext cx="9015523" cy="9526235"/>
            <a:chOff x="3426935" y="3605296"/>
            <a:chExt cx="7717949" cy="9526235"/>
          </a:xfrm>
        </p:grpSpPr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DA9121F2-E375-1C2B-B9F2-0F3349AAA42F}"/>
                </a:ext>
              </a:extLst>
            </p:cNvPr>
            <p:cNvSpPr txBox="1">
              <a:spLocks/>
            </p:cNvSpPr>
            <p:nvPr/>
          </p:nvSpPr>
          <p:spPr>
            <a:xfrm>
              <a:off x="5054702" y="4089758"/>
              <a:ext cx="6090182" cy="9041773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 algn="l">
                <a:buFont typeface="Wingdings" panose="05000000000000000000" pitchFamily="2" charset="2"/>
                <a:buChar char="§"/>
              </a:pPr>
              <a:r>
                <a:rPr lang="en-GB" sz="3200" dirty="0"/>
                <a:t>Energy Transition Strategy</a:t>
              </a:r>
            </a:p>
            <a:p>
              <a:pPr marL="571500" indent="-571500" algn="l">
                <a:buFont typeface="Wingdings" panose="05000000000000000000" pitchFamily="2" charset="2"/>
                <a:buChar char="§"/>
              </a:pPr>
              <a:r>
                <a:rPr lang="en-GB" sz="3200" dirty="0"/>
                <a:t>Revised Electricity Law – approved and published (into force in October 2022)</a:t>
              </a:r>
            </a:p>
            <a:p>
              <a:pPr marL="571500" indent="-571500" algn="l">
                <a:buFont typeface="Wingdings" panose="05000000000000000000" pitchFamily="2" charset="2"/>
                <a:buChar char="§"/>
              </a:pPr>
              <a:r>
                <a:rPr lang="en-GB" sz="3200" dirty="0"/>
                <a:t>Off-grid regulation (mini-grids and energy services (SHS and ICS)</a:t>
              </a:r>
            </a:p>
            <a:p>
              <a:pPr marL="571500" indent="-571500" algn="l">
                <a:buFont typeface="Wingdings" panose="05000000000000000000" pitchFamily="2" charset="2"/>
                <a:buChar char="§"/>
              </a:pPr>
              <a:r>
                <a:rPr lang="en-GB" sz="3200" dirty="0"/>
                <a:t>National Electrification Strategy</a:t>
              </a:r>
            </a:p>
            <a:p>
              <a:pPr marL="571500" indent="-571500" algn="l">
                <a:buFont typeface="Wingdings" panose="05000000000000000000" pitchFamily="2" charset="2"/>
                <a:buChar char="§"/>
              </a:pPr>
              <a:r>
                <a:rPr lang="en-GB" sz="3200" dirty="0"/>
                <a:t>Renewable Energy Strategy</a:t>
              </a:r>
            </a:p>
            <a:p>
              <a:pPr marL="571500" indent="-571500" algn="l">
                <a:buFont typeface="Wingdings" panose="05000000000000000000" pitchFamily="2" charset="2"/>
                <a:buChar char="§"/>
              </a:pPr>
              <a:r>
                <a:rPr lang="en-GB" sz="3200" dirty="0"/>
                <a:t>Subsequent regulations for the off-grid regulations (grid integration, tariff harmonization, </a:t>
              </a:r>
              <a:r>
                <a:rPr lang="en-GB" sz="3200" dirty="0" err="1"/>
                <a:t>ect</a:t>
              </a:r>
              <a:r>
                <a:rPr lang="en-GB" sz="3200" dirty="0"/>
                <a:t>)</a:t>
              </a:r>
              <a:endParaRPr lang="en-GB" sz="3200" b="1" dirty="0"/>
            </a:p>
            <a:p>
              <a:pPr marL="571500" indent="-571500" algn="l">
                <a:buFont typeface="Wingdings" panose="05000000000000000000" pitchFamily="2" charset="2"/>
                <a:buChar char="§"/>
              </a:pPr>
              <a:endParaRPr lang="en-MZ" sz="3200"/>
            </a:p>
          </p:txBody>
        </p:sp>
        <p:sp>
          <p:nvSpPr>
            <p:cNvPr id="13" name="TextBox 78">
              <a:extLst>
                <a:ext uri="{FF2B5EF4-FFF2-40B4-BE49-F238E27FC236}">
                  <a16:creationId xmlns:a16="http://schemas.microsoft.com/office/drawing/2014/main" id="{14BE49C3-7955-7C9D-3A42-D03731A6ECA1}"/>
                </a:ext>
              </a:extLst>
            </p:cNvPr>
            <p:cNvSpPr txBox="1"/>
            <p:nvPr/>
          </p:nvSpPr>
          <p:spPr>
            <a:xfrm>
              <a:off x="5172274" y="3605296"/>
              <a:ext cx="184731" cy="4615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endParaRPr lang="en-US" sz="2399" b="1">
                <a:latin typeface="Century Gothic" panose="020B0502020202020204" pitchFamily="34" charset="0"/>
                <a:ea typeface="Poppins SemiBold" charset="0"/>
                <a:cs typeface="Poppins SemiBold" charset="0"/>
              </a:endParaRPr>
            </a:p>
          </p:txBody>
        </p:sp>
        <p:sp>
          <p:nvSpPr>
            <p:cNvPr id="14" name="Bogen 55">
              <a:extLst>
                <a:ext uri="{FF2B5EF4-FFF2-40B4-BE49-F238E27FC236}">
                  <a16:creationId xmlns:a16="http://schemas.microsoft.com/office/drawing/2014/main" id="{B9D49B05-222C-0A6A-9D08-6839725191A9}"/>
                </a:ext>
              </a:extLst>
            </p:cNvPr>
            <p:cNvSpPr/>
            <p:nvPr/>
          </p:nvSpPr>
          <p:spPr>
            <a:xfrm rot="16200000">
              <a:off x="3426935" y="4030764"/>
              <a:ext cx="1364143" cy="1364143"/>
            </a:xfrm>
            <a:prstGeom prst="arc">
              <a:avLst>
                <a:gd name="adj1" fmla="val 5625087"/>
                <a:gd name="adj2" fmla="val 20059528"/>
              </a:avLst>
            </a:prstGeom>
            <a:ln w="3175">
              <a:solidFill>
                <a:schemeClr val="tx1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Shape 4025">
              <a:extLst>
                <a:ext uri="{FF2B5EF4-FFF2-40B4-BE49-F238E27FC236}">
                  <a16:creationId xmlns:a16="http://schemas.microsoft.com/office/drawing/2014/main" id="{2FF54137-B6A0-10D5-FBF4-23DB5741F63E}"/>
                </a:ext>
              </a:extLst>
            </p:cNvPr>
            <p:cNvSpPr/>
            <p:nvPr/>
          </p:nvSpPr>
          <p:spPr>
            <a:xfrm>
              <a:off x="3897336" y="4279165"/>
              <a:ext cx="585682" cy="6812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966" y="41876"/>
                  </a:moveTo>
                  <a:lnTo>
                    <a:pt x="114966" y="41876"/>
                  </a:lnTo>
                  <a:cubicBezTo>
                    <a:pt x="39999" y="67767"/>
                    <a:pt x="70463" y="0"/>
                    <a:pt x="11655" y="36022"/>
                  </a:cubicBezTo>
                  <a:cubicBezTo>
                    <a:pt x="0" y="40075"/>
                    <a:pt x="0" y="40075"/>
                    <a:pt x="0" y="40075"/>
                  </a:cubicBezTo>
                  <a:cubicBezTo>
                    <a:pt x="23311" y="119774"/>
                    <a:pt x="23311" y="119774"/>
                    <a:pt x="23311" y="119774"/>
                  </a:cubicBezTo>
                  <a:cubicBezTo>
                    <a:pt x="37350" y="119774"/>
                    <a:pt x="37350" y="119774"/>
                    <a:pt x="37350" y="119774"/>
                  </a:cubicBezTo>
                  <a:cubicBezTo>
                    <a:pt x="25695" y="79924"/>
                    <a:pt x="25695" y="79924"/>
                    <a:pt x="25695" y="79924"/>
                  </a:cubicBezTo>
                  <a:cubicBezTo>
                    <a:pt x="77615" y="43902"/>
                    <a:pt x="56423" y="119774"/>
                    <a:pt x="117350" y="43902"/>
                  </a:cubicBezTo>
                  <a:cubicBezTo>
                    <a:pt x="119735" y="43902"/>
                    <a:pt x="117350" y="41876"/>
                    <a:pt x="114966" y="4187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lIns="91400" tIns="45700" rIns="91400" bIns="45700" anchor="ctr" anchorCtr="0">
              <a:noAutofit/>
            </a:bodyPr>
            <a:lstStyle/>
            <a:p>
              <a:endParaRPr sz="36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" name="TextBox 100">
            <a:extLst>
              <a:ext uri="{FF2B5EF4-FFF2-40B4-BE49-F238E27FC236}">
                <a16:creationId xmlns:a16="http://schemas.microsoft.com/office/drawing/2014/main" id="{B175EA5B-B10A-414E-133D-390C40B47E77}"/>
              </a:ext>
            </a:extLst>
          </p:cNvPr>
          <p:cNvSpPr txBox="1"/>
          <p:nvPr/>
        </p:nvSpPr>
        <p:spPr>
          <a:xfrm>
            <a:off x="5106821" y="3795036"/>
            <a:ext cx="3546164" cy="46153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399" b="1">
                <a:latin typeface="Century Gothic" panose="020B0502020202020204" pitchFamily="34" charset="0"/>
                <a:ea typeface="Poppins SemiBold" charset="0"/>
                <a:cs typeface="Poppins SemiBold" charset="0"/>
              </a:rPr>
              <a:t>Current and Approved</a:t>
            </a:r>
          </a:p>
        </p:txBody>
      </p:sp>
    </p:spTree>
    <p:extLst>
      <p:ext uri="{BB962C8B-B14F-4D97-AF65-F5344CB8AC3E}">
        <p14:creationId xmlns:p14="http://schemas.microsoft.com/office/powerpoint/2010/main" val="196748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603DBF-4965-E4B5-E894-DEAADF478DC6}"/>
              </a:ext>
            </a:extLst>
          </p:cNvPr>
          <p:cNvSpPr/>
          <p:nvPr/>
        </p:nvSpPr>
        <p:spPr>
          <a:xfrm>
            <a:off x="0" y="0"/>
            <a:ext cx="24377650" cy="2438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1E5F97-2792-789F-E15B-438FD4F1ABB7}"/>
              </a:ext>
            </a:extLst>
          </p:cNvPr>
          <p:cNvSpPr txBox="1"/>
          <p:nvPr/>
        </p:nvSpPr>
        <p:spPr>
          <a:xfrm>
            <a:off x="533072" y="889325"/>
            <a:ext cx="22098328" cy="63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46" marR="7138">
              <a:lnSpc>
                <a:spcPct val="102099"/>
              </a:lnSpc>
              <a:spcBef>
                <a:spcPts val="337"/>
              </a:spcBef>
            </a:pPr>
            <a:r>
              <a:rPr lang="pt-BR" sz="36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INVESTMENT AND FINANCING</a:t>
            </a:r>
            <a:endParaRPr lang="pt-PT" sz="36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EC76FA-D82F-8A46-6960-E7D77FE7F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972" y="2762908"/>
            <a:ext cx="10165320" cy="1087901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A09D02B-DB58-93E5-35D9-E94A84591B16}"/>
              </a:ext>
            </a:extLst>
          </p:cNvPr>
          <p:cNvSpPr txBox="1">
            <a:spLocks/>
          </p:cNvSpPr>
          <p:nvPr/>
        </p:nvSpPr>
        <p:spPr>
          <a:xfrm>
            <a:off x="533072" y="2790093"/>
            <a:ext cx="12573328" cy="1042061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pt-PT" sz="3200" dirty="0"/>
              <a:t>International partners provide financial support for renewable energy, with 24 programs totaling 312.5 MEUR.</a:t>
            </a:r>
          </a:p>
          <a:p>
            <a:pPr algn="l"/>
            <a:endParaRPr lang="pt-PT" sz="32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pt-PT" sz="3200" dirty="0"/>
              <a:t>Over 1,900 MEUR has been invested in infrastructure and capacity building for integrating renewable energies.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pt-PT" sz="32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pt-PT" sz="3200" dirty="0"/>
              <a:t>Commercial banks offer limited financing; international funds have mobilized significant support through specific credit lines and investment programs.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pt-PT" sz="32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pt-PT" sz="3200" dirty="0"/>
              <a:t>Mozambique raised 924 MUSD through climate funds and aims to produce 10-25 million carbon credits annually, with ongoing projects and participation in the African Carbon Markets Initiative.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en-GB" sz="32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en-MZ" sz="3200"/>
          </a:p>
        </p:txBody>
      </p:sp>
    </p:spTree>
    <p:extLst>
      <p:ext uri="{BB962C8B-B14F-4D97-AF65-F5344CB8AC3E}">
        <p14:creationId xmlns:p14="http://schemas.microsoft.com/office/powerpoint/2010/main" val="391247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603DBF-4965-E4B5-E894-DEAADF478DC6}"/>
              </a:ext>
            </a:extLst>
          </p:cNvPr>
          <p:cNvSpPr/>
          <p:nvPr/>
        </p:nvSpPr>
        <p:spPr>
          <a:xfrm>
            <a:off x="0" y="0"/>
            <a:ext cx="24377650" cy="2438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1E5F97-2792-789F-E15B-438FD4F1ABB7}"/>
              </a:ext>
            </a:extLst>
          </p:cNvPr>
          <p:cNvSpPr txBox="1"/>
          <p:nvPr/>
        </p:nvSpPr>
        <p:spPr>
          <a:xfrm>
            <a:off x="533072" y="889325"/>
            <a:ext cx="22098328" cy="63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46" marR="7138">
              <a:lnSpc>
                <a:spcPct val="102099"/>
              </a:lnSpc>
              <a:spcBef>
                <a:spcPts val="337"/>
              </a:spcBef>
            </a:pPr>
            <a:r>
              <a:rPr lang="pt-BR" sz="36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OPPORTUNITIES IN RENEWABLE ENERGY</a:t>
            </a:r>
            <a:endParaRPr lang="pt-PT" sz="36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007797-E094-DCBE-4F8F-CF5050047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05" y="3632528"/>
            <a:ext cx="23252166" cy="84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9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1FD45-D6F2-DDF6-A1EB-973A4FD71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4" r="91055" b="20133"/>
          <a:stretch/>
        </p:blipFill>
        <p:spPr>
          <a:xfrm>
            <a:off x="360490" y="2617582"/>
            <a:ext cx="1711570" cy="105062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603DBF-4965-E4B5-E894-DEAADF478DC6}"/>
              </a:ext>
            </a:extLst>
          </p:cNvPr>
          <p:cNvSpPr/>
          <p:nvPr/>
        </p:nvSpPr>
        <p:spPr>
          <a:xfrm>
            <a:off x="0" y="0"/>
            <a:ext cx="24377650" cy="2438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1E5F97-2792-789F-E15B-438FD4F1ABB7}"/>
              </a:ext>
            </a:extLst>
          </p:cNvPr>
          <p:cNvSpPr txBox="1"/>
          <p:nvPr/>
        </p:nvSpPr>
        <p:spPr>
          <a:xfrm>
            <a:off x="533072" y="889325"/>
            <a:ext cx="22098328" cy="63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46" marR="7138">
              <a:lnSpc>
                <a:spcPct val="102099"/>
              </a:lnSpc>
              <a:spcBef>
                <a:spcPts val="337"/>
              </a:spcBef>
            </a:pPr>
            <a:r>
              <a:rPr lang="pt-BR" sz="36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OPPORTUNITIES IN RENEWABLE ENERGY</a:t>
            </a:r>
            <a:endParaRPr lang="pt-PT" sz="36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7E5B3-3E9F-84F7-482C-3D3976B85B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609"/>
          <a:stretch/>
        </p:blipFill>
        <p:spPr>
          <a:xfrm>
            <a:off x="2303346" y="2735580"/>
            <a:ext cx="13015792" cy="10388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4B89EE-7026-85CF-95A8-5249A2D1CE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227" b="49060"/>
          <a:stretch/>
        </p:blipFill>
        <p:spPr>
          <a:xfrm>
            <a:off x="15550424" y="7239622"/>
            <a:ext cx="8484326" cy="6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8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49">
      <a:dk1>
        <a:srgbClr val="464646"/>
      </a:dk1>
      <a:lt1>
        <a:srgbClr val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6065</TotalTime>
  <Words>619</Words>
  <Application>Microsoft Macintosh PowerPoint</Application>
  <PresentationFormat>Custom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Lato</vt:lpstr>
      <vt:lpstr>Montserrat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Serkan Elbasan</dc:creator>
  <cp:lastModifiedBy>Ricardo Pereira</cp:lastModifiedBy>
  <cp:revision>924</cp:revision>
  <dcterms:created xsi:type="dcterms:W3CDTF">2016-03-24T21:47:09Z</dcterms:created>
  <dcterms:modified xsi:type="dcterms:W3CDTF">2024-07-25T04:45:50Z</dcterms:modified>
</cp:coreProperties>
</file>