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49" r:id="rId2"/>
    <p:sldId id="1158" r:id="rId3"/>
    <p:sldId id="1186" r:id="rId4"/>
    <p:sldId id="1133" r:id="rId5"/>
    <p:sldId id="1027" r:id="rId6"/>
    <p:sldId id="1187" r:id="rId7"/>
    <p:sldId id="1064" r:id="rId8"/>
    <p:sldId id="1028" r:id="rId9"/>
    <p:sldId id="1177" r:id="rId10"/>
    <p:sldId id="1182" r:id="rId11"/>
    <p:sldId id="1181" r:id="rId12"/>
    <p:sldId id="1130" r:id="rId13"/>
    <p:sldId id="1149" r:id="rId14"/>
    <p:sldId id="920" r:id="rId15"/>
  </p:sldIdLst>
  <p:sldSz cx="12192000" cy="6858000"/>
  <p:notesSz cx="6797675" cy="99282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14B"/>
    <a:srgbClr val="0C5782"/>
    <a:srgbClr val="C00000"/>
    <a:srgbClr val="7030A0"/>
    <a:srgbClr val="548235"/>
    <a:srgbClr val="1F4E79"/>
    <a:srgbClr val="FFC000"/>
    <a:srgbClr val="000000"/>
    <a:srgbClr val="FDE69F"/>
    <a:srgbClr val="794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847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2DCB8477-4315-4D0A-9047-A849DE454BF2}" type="datetimeFigureOut">
              <a:rPr lang="en-GB" smtClean="0"/>
              <a:t>25/07/2024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3B39D384-E3F7-4A1E-8F8A-C0483B112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582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847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B8FA8CC6-2AB8-423A-8474-2B450EEDD612}" type="datetimeFigureOut">
              <a:rPr lang="en-GB" smtClean="0"/>
              <a:t>25/07/2024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8376"/>
            <a:ext cx="5438775" cy="3908425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D2D6C6B0-5BCB-4F82-ADBA-985D18CA3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91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6C6B0-5BCB-4F82-ADBA-985D18CA341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94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6C6B0-5BCB-4F82-ADBA-985D18CA341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45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68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93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482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6080A-987B-40AE-21FF-FD03C3A43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A5B7B3-4CED-1CE4-6B45-84598A6AD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1ACA467-27FD-EB1D-7B0B-89A9D986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F36143-9F99-47BF-9FA9-5C8A6605A047}" type="datetimeFigureOut">
              <a:rPr lang="pt-PT" smtClean="0"/>
              <a:t>25/07/2024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495868F-1808-4C0B-DBD0-501A162DF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C5FFAC6-0236-2C13-0DAF-BFE40DCF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ACB61F-5CB9-4D77-A9C1-702B010A07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1035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32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2186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95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1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55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44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6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28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57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03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57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140" y="4544002"/>
            <a:ext cx="2478324" cy="165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6239"/>
            <a:ext cx="12192000" cy="8416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1" y="5835280"/>
            <a:ext cx="1895162" cy="10226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9" cstate="hqprint">
            <a:clrChange>
              <a:clrFrom>
                <a:srgbClr val="F5FFFF"/>
              </a:clrFrom>
              <a:clrTo>
                <a:srgbClr val="F5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6" y="6451397"/>
            <a:ext cx="1294009" cy="320963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 userDrawn="1"/>
        </p:nvSpPr>
        <p:spPr bwMode="auto">
          <a:xfrm>
            <a:off x="11902225" y="6585619"/>
            <a:ext cx="189781" cy="228600"/>
          </a:xfrm>
          <a:prstGeom prst="rect">
            <a:avLst/>
          </a:prstGeom>
          <a:solidFill>
            <a:srgbClr val="0771B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fld id="{88345B44-4AFA-4BF1-95E0-E8AE4766AEA5}" type="slidenum">
              <a:rPr lang="en-US" sz="1000" b="1">
                <a:solidFill>
                  <a:schemeClr val="bg1"/>
                </a:solidFill>
                <a:latin typeface="Calibri" pitchFamily="34" charset="0"/>
              </a:rPr>
              <a:pPr algn="ctr"/>
              <a:t>‹#›</a:t>
            </a:fld>
            <a:endParaRPr lang="en-US" sz="1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464815" y="6311598"/>
            <a:ext cx="414927" cy="546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0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71" r:id="rId13"/>
    <p:sldLayoutId id="2147483672" r:id="rId14"/>
    <p:sldLayoutId id="214748367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emf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emf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/>
          <p:cNvSpPr txBox="1">
            <a:spLocks/>
          </p:cNvSpPr>
          <p:nvPr/>
        </p:nvSpPr>
        <p:spPr>
          <a:xfrm>
            <a:off x="3873260" y="5012445"/>
            <a:ext cx="7729268" cy="1013367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OPORTUNIDADES DE FINANCIAMENTO E INVESTIMENTO VIA BOLSA 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n-US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VALORES</a:t>
            </a:r>
            <a:endParaRPr lang="en-US" sz="3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FBE806-3245-BAB3-DEEF-4F42BBDA398D}"/>
              </a:ext>
            </a:extLst>
          </p:cNvPr>
          <p:cNvSpPr/>
          <p:nvPr/>
        </p:nvSpPr>
        <p:spPr>
          <a:xfrm>
            <a:off x="573618" y="1724398"/>
            <a:ext cx="2972816" cy="40472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6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600" b="1" dirty="0">
              <a:solidFill>
                <a:srgbClr val="34353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900" b="1" dirty="0" smtClean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FÓRUM ÁRABE DE PROMOÇÃO DE INVESTIMENTOS EM MOÇAMBIQUE</a:t>
            </a:r>
          </a:p>
          <a:p>
            <a:pPr algn="ctr"/>
            <a:endParaRPr lang="en-US" sz="20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MAPUTO, 25 DE JULHO DE 2024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6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600" b="1" dirty="0" smtClean="0">
              <a:solidFill>
                <a:srgbClr val="34353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600" b="1" dirty="0">
              <a:solidFill>
                <a:srgbClr val="34353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600" b="1" dirty="0">
              <a:solidFill>
                <a:srgbClr val="34353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34" y="345057"/>
            <a:ext cx="1430923" cy="14043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98231" y="1787843"/>
            <a:ext cx="4572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PT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REPÚBLICA DE MOÇAMBIQUE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PT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MINISTÉRIO DA </a:t>
            </a:r>
            <a:r>
              <a:rPr lang="pt-PT" sz="9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INDÚSTRIA </a:t>
            </a:r>
            <a:r>
              <a:rPr lang="pt-PT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PT" sz="9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COMÉRCIO</a:t>
            </a:r>
            <a:endParaRPr lang="en-GB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BE806-3245-BAB3-DEEF-4F42BBDA398D}"/>
              </a:ext>
            </a:extLst>
          </p:cNvPr>
          <p:cNvSpPr/>
          <p:nvPr/>
        </p:nvSpPr>
        <p:spPr>
          <a:xfrm>
            <a:off x="938086" y="5211352"/>
            <a:ext cx="229936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>
                <a:solidFill>
                  <a:srgbClr val="3435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Salim </a:t>
            </a:r>
            <a:r>
              <a:rPr lang="en-US" sz="1400" b="1" dirty="0" err="1">
                <a:solidFill>
                  <a:srgbClr val="3435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Cripton</a:t>
            </a:r>
            <a:r>
              <a:rPr lang="en-US" sz="1400" b="1" dirty="0">
                <a:solidFill>
                  <a:srgbClr val="3435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 smtClean="0">
                <a:solidFill>
                  <a:srgbClr val="3435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Valá</a:t>
            </a:r>
            <a:endParaRPr lang="en-US" sz="1400" b="1" dirty="0" smtClean="0">
              <a:solidFill>
                <a:srgbClr val="34353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80" y="465826"/>
            <a:ext cx="7650348" cy="434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2180" y="2105696"/>
            <a:ext cx="14802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16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PT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NOVOS</a:t>
            </a:r>
          </a:p>
          <a:p>
            <a:r>
              <a:rPr lang="pt-PT" sz="16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PRODUTOS A INTRODUZIR NO FUTURO</a:t>
            </a:r>
            <a:endParaRPr lang="en-US" sz="16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4" name="Rectangle: Rounded Corners 10"/>
          <p:cNvSpPr/>
          <p:nvPr/>
        </p:nvSpPr>
        <p:spPr>
          <a:xfrm>
            <a:off x="6089651" y="214330"/>
            <a:ext cx="2340000" cy="19494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400" dirty="0">
              <a:solidFill>
                <a:srgbClr val="C00000"/>
              </a:solidFill>
            </a:endParaRPr>
          </a:p>
          <a:p>
            <a:r>
              <a:rPr lang="pt-PT" sz="1600" b="1" dirty="0">
                <a:solidFill>
                  <a:srgbClr val="C00000"/>
                </a:solidFill>
              </a:rPr>
              <a:t>OBRIGAÇÕES MUNICIPAIS</a:t>
            </a:r>
          </a:p>
          <a:p>
            <a:endParaRPr lang="pt-PT" sz="1400" b="1" dirty="0">
              <a:solidFill>
                <a:srgbClr val="C00000"/>
              </a:solidFill>
            </a:endParaRPr>
          </a:p>
          <a:p>
            <a:r>
              <a:rPr lang="pt-PT" sz="1200" b="1" dirty="0">
                <a:solidFill>
                  <a:schemeClr val="tx1"/>
                </a:solidFill>
              </a:rPr>
              <a:t>OBRIGAÇÕES EMITIDAS PELO MUNICÍPIO, GARANTIDAS PELAS TRANSFERÊNCIAS MENSAIS DO ESTADO AOS MUNICÍPIOS</a:t>
            </a:r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81682023-B7A6-44AB-A8A6-8C298A0A1010}"/>
              </a:ext>
            </a:extLst>
          </p:cNvPr>
          <p:cNvSpPr txBox="1"/>
          <p:nvPr/>
        </p:nvSpPr>
        <p:spPr>
          <a:xfrm>
            <a:off x="6089651" y="2351918"/>
            <a:ext cx="238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>
                <a:solidFill>
                  <a:srgbClr val="7030A0"/>
                </a:solidFill>
              </a:rPr>
              <a:t>INFRAESTRUTURAS MUNICIPAIS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>
                <a:solidFill>
                  <a:srgbClr val="7030A0"/>
                </a:solidFill>
              </a:rPr>
              <a:t>PROJECTOS URBANÍSTICOS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>
                <a:solidFill>
                  <a:srgbClr val="7030A0"/>
                </a:solidFill>
              </a:rPr>
              <a:t>PARQUES INDUSTRIAIS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>
                <a:solidFill>
                  <a:srgbClr val="7030A0"/>
                </a:solidFill>
              </a:rPr>
              <a:t>PARQUES TECNOLÓGICOS</a:t>
            </a:r>
          </a:p>
        </p:txBody>
      </p:sp>
      <p:sp>
        <p:nvSpPr>
          <p:cNvPr id="186" name="Rectangle: Rounded Corners 11"/>
          <p:cNvSpPr/>
          <p:nvPr/>
        </p:nvSpPr>
        <p:spPr>
          <a:xfrm>
            <a:off x="8941906" y="183734"/>
            <a:ext cx="2340000" cy="198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600" dirty="0">
              <a:solidFill>
                <a:srgbClr val="C00000"/>
              </a:solidFill>
            </a:endParaRPr>
          </a:p>
          <a:p>
            <a:r>
              <a:rPr lang="pt-PT" sz="1600" b="1" dirty="0">
                <a:solidFill>
                  <a:srgbClr val="C00000"/>
                </a:solidFill>
              </a:rPr>
              <a:t>OBRIGAÇÕES</a:t>
            </a:r>
          </a:p>
          <a:p>
            <a:r>
              <a:rPr lang="pt-PT" sz="1600" b="1" dirty="0">
                <a:solidFill>
                  <a:srgbClr val="C00000"/>
                </a:solidFill>
              </a:rPr>
              <a:t>SUSTENTÁVEIS</a:t>
            </a:r>
          </a:p>
          <a:p>
            <a:endParaRPr lang="pt-PT" sz="1400" b="1" dirty="0">
              <a:solidFill>
                <a:srgbClr val="C00000"/>
              </a:solidFill>
            </a:endParaRPr>
          </a:p>
          <a:p>
            <a:r>
              <a:rPr lang="pt-PT" sz="1200" b="1" dirty="0">
                <a:solidFill>
                  <a:schemeClr val="tx1"/>
                </a:solidFill>
              </a:rPr>
              <a:t>OBRIGAÇÕES ENQUADRÁVEIS COMO OBRIGAÇÕES VERDES (Green </a:t>
            </a:r>
            <a:r>
              <a:rPr lang="pt-PT" sz="1200" b="1" dirty="0" err="1">
                <a:solidFill>
                  <a:schemeClr val="tx1"/>
                </a:solidFill>
              </a:rPr>
              <a:t>Bonds</a:t>
            </a:r>
            <a:r>
              <a:rPr lang="pt-PT" sz="1200" b="1" dirty="0">
                <a:solidFill>
                  <a:schemeClr val="tx1"/>
                </a:solidFill>
              </a:rPr>
              <a:t>), OBRIGAÇÕES AZUIS (</a:t>
            </a:r>
            <a:r>
              <a:rPr lang="pt-PT" sz="1200" b="1" dirty="0" err="1">
                <a:solidFill>
                  <a:schemeClr val="tx1"/>
                </a:solidFill>
              </a:rPr>
              <a:t>Blue</a:t>
            </a:r>
            <a:r>
              <a:rPr lang="pt-PT" sz="1200" b="1" dirty="0">
                <a:solidFill>
                  <a:schemeClr val="tx1"/>
                </a:solidFill>
              </a:rPr>
              <a:t> </a:t>
            </a:r>
            <a:r>
              <a:rPr lang="pt-PT" sz="1200" b="1" dirty="0" err="1">
                <a:solidFill>
                  <a:schemeClr val="tx1"/>
                </a:solidFill>
              </a:rPr>
              <a:t>Bonds</a:t>
            </a:r>
            <a:r>
              <a:rPr lang="pt-PT" sz="1200" b="1" dirty="0">
                <a:solidFill>
                  <a:schemeClr val="tx1"/>
                </a:solidFill>
              </a:rPr>
              <a:t>) OU DE RESPONSABILIDADE SOCIAL</a:t>
            </a:r>
          </a:p>
          <a:p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81682023-B7A6-44AB-A8A6-8C298A0A1010}"/>
              </a:ext>
            </a:extLst>
          </p:cNvPr>
          <p:cNvSpPr txBox="1"/>
          <p:nvPr/>
        </p:nvSpPr>
        <p:spPr>
          <a:xfrm>
            <a:off x="8941906" y="2312081"/>
            <a:ext cx="2824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>
                <a:solidFill>
                  <a:srgbClr val="7030A0"/>
                </a:solidFill>
              </a:rPr>
              <a:t>FINANCIAMENTO SUSTENTÁVEL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>
                <a:solidFill>
                  <a:srgbClr val="7030A0"/>
                </a:solidFill>
              </a:rPr>
              <a:t>MEIO AMBIENTE E BIODIVERSIDADE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>
                <a:solidFill>
                  <a:srgbClr val="7030A0"/>
                </a:solidFill>
              </a:rPr>
              <a:t>INFRAESTRUTURAS SUSTENTÁVEIS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>
                <a:solidFill>
                  <a:srgbClr val="7030A0"/>
                </a:solidFill>
              </a:rPr>
              <a:t>ENERGIAS RENOVÁVEIS</a:t>
            </a:r>
          </a:p>
        </p:txBody>
      </p:sp>
      <p:sp>
        <p:nvSpPr>
          <p:cNvPr id="188" name="Rectangle: Rounded Corners 13"/>
          <p:cNvSpPr/>
          <p:nvPr/>
        </p:nvSpPr>
        <p:spPr>
          <a:xfrm>
            <a:off x="8941906" y="3466349"/>
            <a:ext cx="2340000" cy="198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>
                <a:solidFill>
                  <a:srgbClr val="C00000"/>
                </a:solidFill>
              </a:rPr>
              <a:t>OBRIGAÇÕES DE RENDA</a:t>
            </a:r>
          </a:p>
          <a:p>
            <a:endParaRPr lang="pt-PT" sz="1400" b="1" dirty="0">
              <a:solidFill>
                <a:srgbClr val="C00000"/>
              </a:solidFill>
            </a:endParaRPr>
          </a:p>
          <a:p>
            <a:r>
              <a:rPr lang="pt-PT" sz="1200" b="1" dirty="0">
                <a:solidFill>
                  <a:schemeClr val="tx1"/>
                </a:solidFill>
              </a:rPr>
              <a:t>A RENTABILIDADE DECORRE DA VALORIZAÇÃO OU RENDIMENTO DE UM ACTIVO, E NÃO DE UMA TAXA DE JURO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81682023-B7A6-44AB-A8A6-8C298A0A1010}"/>
              </a:ext>
            </a:extLst>
          </p:cNvPr>
          <p:cNvSpPr txBox="1"/>
          <p:nvPr/>
        </p:nvSpPr>
        <p:spPr>
          <a:xfrm>
            <a:off x="8941906" y="5531687"/>
            <a:ext cx="282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>
                <a:solidFill>
                  <a:srgbClr val="7030A0"/>
                </a:solidFill>
              </a:rPr>
              <a:t>PORTAGENS, ESTRADAS, PONTES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>
                <a:solidFill>
                  <a:srgbClr val="7030A0"/>
                </a:solidFill>
              </a:rPr>
              <a:t>PROJECTOS IMOBILIÁRIOS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>
                <a:solidFill>
                  <a:srgbClr val="7030A0"/>
                </a:solidFill>
              </a:rPr>
              <a:t>PROJECTOS HABITACIONAIS</a:t>
            </a:r>
          </a:p>
        </p:txBody>
      </p:sp>
      <p:sp>
        <p:nvSpPr>
          <p:cNvPr id="190" name="Rectangle: Rounded Corners 13"/>
          <p:cNvSpPr/>
          <p:nvPr/>
        </p:nvSpPr>
        <p:spPr>
          <a:xfrm>
            <a:off x="3249304" y="4410707"/>
            <a:ext cx="2266502" cy="889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pt-PT" sz="1600" b="1" dirty="0">
                <a:solidFill>
                  <a:srgbClr val="C00000"/>
                </a:solidFill>
              </a:rPr>
              <a:t>FUNDOS DE INVESTIMENTO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81682023-B7A6-44AB-A8A6-8C298A0A1010}"/>
              </a:ext>
            </a:extLst>
          </p:cNvPr>
          <p:cNvSpPr txBox="1"/>
          <p:nvPr/>
        </p:nvSpPr>
        <p:spPr>
          <a:xfrm>
            <a:off x="3249304" y="5436363"/>
            <a:ext cx="2585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>
                <a:solidFill>
                  <a:srgbClr val="7030A0"/>
                </a:solidFill>
              </a:rPr>
              <a:t>MECANISMO DE INVESTIMENTO DE PARTICIPAÇÃO PÚBLICA E PRIVADA EM PROJECTOS DIVERSOS</a:t>
            </a:r>
          </a:p>
        </p:txBody>
      </p:sp>
      <p:sp>
        <p:nvSpPr>
          <p:cNvPr id="23" name="Rectangle: Rounded Corners 10"/>
          <p:cNvSpPr/>
          <p:nvPr/>
        </p:nvSpPr>
        <p:spPr>
          <a:xfrm>
            <a:off x="3249304" y="198986"/>
            <a:ext cx="2340000" cy="19494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400" dirty="0">
              <a:solidFill>
                <a:srgbClr val="C00000"/>
              </a:solidFill>
            </a:endParaRPr>
          </a:p>
          <a:p>
            <a:r>
              <a:rPr lang="pt-PT" sz="1600" b="1" dirty="0">
                <a:solidFill>
                  <a:srgbClr val="C00000"/>
                </a:solidFill>
              </a:rPr>
              <a:t>OBRIGAÇÕES</a:t>
            </a:r>
          </a:p>
          <a:p>
            <a:r>
              <a:rPr lang="pt-PT" sz="1600" b="1" dirty="0">
                <a:solidFill>
                  <a:srgbClr val="C00000"/>
                </a:solidFill>
              </a:rPr>
              <a:t>UNIVERSITÁRIAS</a:t>
            </a:r>
          </a:p>
          <a:p>
            <a:endParaRPr lang="pt-PT" sz="1400" b="1" dirty="0">
              <a:solidFill>
                <a:srgbClr val="C00000"/>
              </a:solidFill>
            </a:endParaRPr>
          </a:p>
          <a:p>
            <a:r>
              <a:rPr lang="pt-PT" sz="1200" b="1" dirty="0">
                <a:solidFill>
                  <a:schemeClr val="tx1"/>
                </a:solidFill>
              </a:rPr>
              <a:t>OBRIGAÇÕES EMITIDAS PELAS UNIVERSIDADES, GARANTIDAS PELAS SUAS RECEITAS (Propinas, Estudos, Consultorias, </a:t>
            </a:r>
            <a:r>
              <a:rPr lang="pt-PT" sz="1200" b="1" dirty="0" err="1">
                <a:solidFill>
                  <a:schemeClr val="tx1"/>
                </a:solidFill>
              </a:rPr>
              <a:t>Projectos</a:t>
            </a:r>
            <a:r>
              <a:rPr lang="pt-PT" sz="1200" b="1" dirty="0">
                <a:solidFill>
                  <a:schemeClr val="tx1"/>
                </a:solidFill>
              </a:rPr>
              <a:t>, …)</a:t>
            </a:r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682023-B7A6-44AB-A8A6-8C298A0A1010}"/>
              </a:ext>
            </a:extLst>
          </p:cNvPr>
          <p:cNvSpPr txBox="1"/>
          <p:nvPr/>
        </p:nvSpPr>
        <p:spPr>
          <a:xfrm>
            <a:off x="3249304" y="2336574"/>
            <a:ext cx="2382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>
                <a:solidFill>
                  <a:srgbClr val="7030A0"/>
                </a:solidFill>
              </a:rPr>
              <a:t>UNIVERSIDADES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>
                <a:solidFill>
                  <a:srgbClr val="7030A0"/>
                </a:solidFill>
              </a:rPr>
              <a:t>INSTITUTOS SUPERIORES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>
                <a:solidFill>
                  <a:srgbClr val="7030A0"/>
                </a:solidFill>
              </a:rPr>
              <a:t>BUSINESS SCHOOLS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>
                <a:solidFill>
                  <a:srgbClr val="7030A0"/>
                </a:solidFill>
              </a:rPr>
              <a:t>PARQUES TECNOLÓGICOS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>
                <a:solidFill>
                  <a:srgbClr val="7030A0"/>
                </a:solidFill>
              </a:rPr>
              <a:t>HUBS DE FORMAÇÃO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>
                <a:solidFill>
                  <a:srgbClr val="7030A0"/>
                </a:solidFill>
              </a:rPr>
              <a:t>ACADEMIA (Mercado de Capitais, Banca e Seguros, …)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>
                <a:solidFill>
                  <a:srgbClr val="7030A0"/>
                </a:solidFill>
              </a:rPr>
              <a:t>PARCERIAS “TRIPLE HELIX” (Estado, Empresas, Universidades)</a:t>
            </a:r>
          </a:p>
        </p:txBody>
      </p:sp>
      <p:sp>
        <p:nvSpPr>
          <p:cNvPr id="25" name="Rectangle: Rounded Corners 13"/>
          <p:cNvSpPr/>
          <p:nvPr/>
        </p:nvSpPr>
        <p:spPr>
          <a:xfrm>
            <a:off x="5994122" y="3533208"/>
            <a:ext cx="2266502" cy="889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pt-PT" sz="1600" b="1" dirty="0" smtClean="0">
                <a:solidFill>
                  <a:srgbClr val="C00000"/>
                </a:solidFill>
              </a:rPr>
              <a:t>CERTIFICADOS </a:t>
            </a:r>
          </a:p>
          <a:p>
            <a:pPr marL="85725"/>
            <a:r>
              <a:rPr lang="pt-PT" sz="1600" b="1" dirty="0" smtClean="0">
                <a:solidFill>
                  <a:srgbClr val="C00000"/>
                </a:solidFill>
              </a:rPr>
              <a:t>DE DEPÓSITO</a:t>
            </a:r>
            <a:endParaRPr lang="pt-PT" sz="1600" b="1" dirty="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682023-B7A6-44AB-A8A6-8C298A0A1010}"/>
              </a:ext>
            </a:extLst>
          </p:cNvPr>
          <p:cNvSpPr txBox="1"/>
          <p:nvPr/>
        </p:nvSpPr>
        <p:spPr>
          <a:xfrm>
            <a:off x="5994122" y="4696880"/>
            <a:ext cx="2585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 smtClean="0">
                <a:solidFill>
                  <a:srgbClr val="7030A0"/>
                </a:solidFill>
              </a:rPr>
              <a:t>ASSEGURA LIQUIDEZ AOS PRODUTORES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 smtClean="0">
                <a:solidFill>
                  <a:srgbClr val="7030A0"/>
                </a:solidFill>
              </a:rPr>
              <a:t>GARANTIA DE DISPONIBILIDADE DE MERCADORIA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 smtClean="0">
                <a:solidFill>
                  <a:srgbClr val="7030A0"/>
                </a:solidFill>
              </a:rPr>
              <a:t>FACILITA O COMÉRCIO DE MERCADORIAS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 smtClean="0">
                <a:solidFill>
                  <a:srgbClr val="7030A0"/>
                </a:solidFill>
              </a:rPr>
              <a:t>ENCORAJA AS EXPORTAÇÕES</a:t>
            </a:r>
            <a:endParaRPr lang="pt-PT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AFCBC07C-6E48-4BEF-9BD5-C0D0E1C368E6}"/>
              </a:ext>
            </a:extLst>
          </p:cNvPr>
          <p:cNvSpPr txBox="1">
            <a:spLocks/>
          </p:cNvSpPr>
          <p:nvPr/>
        </p:nvSpPr>
        <p:spPr>
          <a:xfrm>
            <a:off x="438395" y="466812"/>
            <a:ext cx="2998522" cy="757238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>
                <a:solidFill>
                  <a:srgbClr val="C00000"/>
                </a:solidFill>
                <a:latin typeface="+mn-lt"/>
              </a:rPr>
              <a:t>OS SERVIÇOS </a:t>
            </a:r>
          </a:p>
          <a:p>
            <a:r>
              <a:rPr lang="pt-PT" sz="2000" b="1" dirty="0">
                <a:solidFill>
                  <a:srgbClr val="C00000"/>
                </a:solidFill>
                <a:latin typeface="+mn-lt"/>
              </a:rPr>
              <a:t>DE BASE </a:t>
            </a:r>
          </a:p>
          <a:p>
            <a:r>
              <a:rPr lang="pt-PT" sz="2000" b="1" dirty="0">
                <a:solidFill>
                  <a:srgbClr val="C00000"/>
                </a:solidFill>
                <a:latin typeface="+mn-lt"/>
              </a:rPr>
              <a:t>TECNOLÓGICA </a:t>
            </a:r>
          </a:p>
          <a:p>
            <a:r>
              <a:rPr lang="pt-PT" sz="2000" b="1" dirty="0">
                <a:solidFill>
                  <a:srgbClr val="C00000"/>
                </a:solidFill>
                <a:latin typeface="+mn-lt"/>
              </a:rPr>
              <a:t>DA BVM</a:t>
            </a:r>
            <a:endParaRPr lang="en-ZA" sz="2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938" y="477509"/>
            <a:ext cx="2160000" cy="216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938" y="3077159"/>
            <a:ext cx="2160000" cy="21600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9273394" y="603890"/>
            <a:ext cx="0" cy="4511615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428008" y="1086970"/>
            <a:ext cx="845386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194" y="2571849"/>
            <a:ext cx="993488" cy="3844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194" y="5237159"/>
            <a:ext cx="993488" cy="343330"/>
          </a:xfrm>
          <a:prstGeom prst="rect">
            <a:avLst/>
          </a:prstGeom>
        </p:spPr>
      </p:pic>
      <p:pic>
        <p:nvPicPr>
          <p:cNvPr id="1027" name="Picture 10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890" y="258832"/>
            <a:ext cx="6430525" cy="586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93035" y="120770"/>
            <a:ext cx="9083614" cy="5533768"/>
            <a:chOff x="3487912" y="82029"/>
            <a:chExt cx="8333628" cy="452061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D307543-93E1-47D8-88B4-3E0027A92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8598" y="314864"/>
              <a:ext cx="1095727" cy="115253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6DDE6C9-B328-4368-A75E-BAB57FB27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664" y="279595"/>
              <a:ext cx="1756694" cy="104306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069" y="82029"/>
              <a:ext cx="1405480" cy="1240632"/>
            </a:xfrm>
            <a:prstGeom prst="rect">
              <a:avLst/>
            </a:prstGeom>
          </p:spPr>
        </p:pic>
        <p:pic>
          <p:nvPicPr>
            <p:cNvPr id="26" name="Picture 9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995" y="267018"/>
              <a:ext cx="1831690" cy="103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 descr="Resultado de imagem para bayport mozambique">
              <a:extLst>
                <a:ext uri="{FF2B5EF4-FFF2-40B4-BE49-F238E27FC236}">
                  <a16:creationId xmlns:a16="http://schemas.microsoft.com/office/drawing/2014/main" id="{5A24906C-3326-43FA-B530-C14952DCA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406" y="2794978"/>
              <a:ext cx="1505869" cy="948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566" y="3058065"/>
              <a:ext cx="1727318" cy="775237"/>
            </a:xfrm>
            <a:prstGeom prst="rect">
              <a:avLst/>
            </a:prstGeom>
          </p:spPr>
        </p:pic>
        <p:sp>
          <p:nvSpPr>
            <p:cNvPr id="28" name="Title 2"/>
            <p:cNvSpPr txBox="1">
              <a:spLocks/>
            </p:cNvSpPr>
            <p:nvPr/>
          </p:nvSpPr>
          <p:spPr bwMode="auto">
            <a:xfrm>
              <a:off x="5699183" y="1405061"/>
              <a:ext cx="1951584" cy="6934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1" b="1" kern="12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rgbClr val="C00000"/>
                  </a:solidFill>
                  <a:latin typeface="+mn-lt"/>
                </a:rPr>
                <a:t>MAIOR VALORIZAÇÃO DE ACÇÕES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OPV 10% EM 2008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ACÇÃO A 275 MT EM 2008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EM 2024, ESTEVE </a:t>
              </a: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VALORIZADA </a:t>
              </a:r>
              <a:r>
                <a:rPr lang="pt-PT" sz="12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EM 4000 </a:t>
              </a: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MT</a:t>
              </a:r>
            </a:p>
          </p:txBody>
        </p:sp>
        <p:sp>
          <p:nvSpPr>
            <p:cNvPr id="29" name="Title 2"/>
            <p:cNvSpPr txBox="1">
              <a:spLocks/>
            </p:cNvSpPr>
            <p:nvPr/>
          </p:nvSpPr>
          <p:spPr bwMode="auto">
            <a:xfrm>
              <a:off x="7953554" y="1578450"/>
              <a:ext cx="1719596" cy="6934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1" b="1" kern="12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rgbClr val="C00000"/>
                  </a:solidFill>
                  <a:latin typeface="+mn-lt"/>
                </a:rPr>
                <a:t>MAIOR FINANCIAMENTO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AUMENTO DE CAP.SOCIAL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7793 MILHÕES MT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124,5 MILHÕES USD</a:t>
              </a:r>
              <a:endParaRPr lang="pt-MZ" sz="1200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  <a:p>
              <a:pPr>
                <a:defRPr/>
              </a:pPr>
              <a:endParaRPr lang="pt-PT" sz="1200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30" name="Title 2"/>
            <p:cNvSpPr txBox="1">
              <a:spLocks/>
            </p:cNvSpPr>
            <p:nvPr/>
          </p:nvSpPr>
          <p:spPr bwMode="auto">
            <a:xfrm>
              <a:off x="3516169" y="1405061"/>
              <a:ext cx="1719596" cy="6934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1" b="1" kern="12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rgbClr val="C00000"/>
                  </a:solidFill>
                  <a:latin typeface="+mn-lt"/>
                </a:rPr>
                <a:t>MAIOR OPV MOÇAMBIQUE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OPV DE 4% DA HCB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1100 MILHÕES ACÇÕES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3300 MILHÕES MT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55 MILHÕES USD</a:t>
              </a:r>
              <a:endParaRPr lang="pt-MZ" sz="1200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  <a:p>
              <a:pPr>
                <a:defRPr/>
              </a:pPr>
              <a:endParaRPr lang="pt-PT" sz="1200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31" name="Title 2"/>
            <p:cNvSpPr txBox="1">
              <a:spLocks/>
            </p:cNvSpPr>
            <p:nvPr/>
          </p:nvSpPr>
          <p:spPr bwMode="auto">
            <a:xfrm>
              <a:off x="3487912" y="3736214"/>
              <a:ext cx="1789717" cy="6934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1" b="1" kern="12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rgbClr val="C00000"/>
                  </a:solidFill>
                  <a:latin typeface="+mn-lt"/>
                </a:rPr>
                <a:t>MAIOR FINANCIAMENTO VIA OBRIGAÇÕES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</a:rPr>
                <a:t>17 EMISSÕES DE OBRIGAÇÕES ENTRE 2016 E 2023</a:t>
              </a:r>
              <a:endParaRPr lang="pt-PT" sz="1200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TOTAL DE 5.229 MILHÕES MT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TAXA MÉDIA DE 20,4%</a:t>
              </a:r>
              <a:endParaRPr lang="pt-MZ" sz="1200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  <a:p>
              <a:pPr>
                <a:defRPr/>
              </a:pPr>
              <a:endParaRPr lang="pt-PT" sz="1200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32" name="Title 2"/>
            <p:cNvSpPr txBox="1">
              <a:spLocks/>
            </p:cNvSpPr>
            <p:nvPr/>
          </p:nvSpPr>
          <p:spPr bwMode="auto">
            <a:xfrm>
              <a:off x="10055115" y="1291261"/>
              <a:ext cx="1719596" cy="6934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1" b="1" kern="12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rgbClr val="C00000"/>
                  </a:solidFill>
                  <a:latin typeface="+mn-lt"/>
                </a:rPr>
                <a:t>TERCEIRO MERCADO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1ª EMPRESA NO 3M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FUNDO PÚBLICO COMO SA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COTADA EM 2020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VENDEU 30% DAS ACÇÕES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VALORIZOU 27,5%</a:t>
              </a:r>
            </a:p>
          </p:txBody>
        </p:sp>
        <p:sp>
          <p:nvSpPr>
            <p:cNvPr id="34" name="Title 2"/>
            <p:cNvSpPr txBox="1">
              <a:spLocks/>
            </p:cNvSpPr>
            <p:nvPr/>
          </p:nvSpPr>
          <p:spPr bwMode="auto">
            <a:xfrm>
              <a:off x="5667555" y="3888614"/>
              <a:ext cx="2094845" cy="6934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1" b="1" kern="12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rgbClr val="C00000"/>
                  </a:solidFill>
                  <a:latin typeface="+mn-lt"/>
                </a:rPr>
                <a:t>MAIOR PERFORMANCE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P.COM 7.5 MILHÕES 2020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TAXA JURO 20%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FACTURAÇÃO CRESCEU 118%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RESULTADOS CRESCERAM 193%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PRÉMIO M LIDER BIM</a:t>
              </a:r>
              <a:endParaRPr lang="pt-MZ" sz="1200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  <a:p>
              <a:pPr>
                <a:defRPr/>
              </a:pPr>
              <a:endParaRPr lang="pt-PT" sz="1200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0" name="object 4">
              <a:extLst>
                <a:ext uri="{FF2B5EF4-FFF2-40B4-BE49-F238E27FC236}">
                  <a16:creationId xmlns:a16="http://schemas.microsoft.com/office/drawing/2014/main" id="{B1451E61-7D53-4C21-ADC1-AD6C29A41ADE}"/>
                </a:ext>
              </a:extLst>
            </p:cNvPr>
            <p:cNvSpPr/>
            <p:nvPr/>
          </p:nvSpPr>
          <p:spPr>
            <a:xfrm>
              <a:off x="8014820" y="2824062"/>
              <a:ext cx="1658330" cy="1240795"/>
            </a:xfrm>
            <a:prstGeom prst="rect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20"/>
            </a:p>
          </p:txBody>
        </p:sp>
        <p:sp>
          <p:nvSpPr>
            <p:cNvPr id="23" name="Title 2"/>
            <p:cNvSpPr txBox="1">
              <a:spLocks/>
            </p:cNvSpPr>
            <p:nvPr/>
          </p:nvSpPr>
          <p:spPr bwMode="auto">
            <a:xfrm>
              <a:off x="7953555" y="3909190"/>
              <a:ext cx="2094845" cy="6934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1" b="1" kern="12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rgbClr val="C00000"/>
                  </a:solidFill>
                  <a:latin typeface="+mn-lt"/>
                </a:rPr>
                <a:t>EMPRESA DO SEE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8 EMISSÕES DE PAPEL COMERCIAL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TAXA DE JURO 20%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VOLUME DE NEGÓCIO CRESCEU 335%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RESULTADOS LIQUIDOS SUBIRAM 177%</a:t>
              </a:r>
              <a:endParaRPr lang="pt-MZ" sz="1200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  <a:p>
              <a:pPr>
                <a:defRPr/>
              </a:pPr>
              <a:endParaRPr lang="pt-PT" sz="1200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3804" y="3028086"/>
              <a:ext cx="1556039" cy="715778"/>
            </a:xfrm>
            <a:prstGeom prst="rect">
              <a:avLst/>
            </a:prstGeom>
          </p:spPr>
        </p:pic>
        <p:sp>
          <p:nvSpPr>
            <p:cNvPr id="24" name="Title 2"/>
            <p:cNvSpPr txBox="1">
              <a:spLocks/>
            </p:cNvSpPr>
            <p:nvPr/>
          </p:nvSpPr>
          <p:spPr bwMode="auto">
            <a:xfrm>
              <a:off x="10101944" y="3896264"/>
              <a:ext cx="1719596" cy="6934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1" b="1" kern="12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rgbClr val="C00000"/>
                  </a:solidFill>
                  <a:latin typeface="+mn-lt"/>
                </a:rPr>
                <a:t>CAPITAL 100% PRIVADO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1ª EMPRESA PRIVADA A ABRIR O CAPITAL AO PÚBLICO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1083 INVESTIDORES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pt-PT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FINANCIAMENTO DE 334 MILHÕES MT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3437" y="2593922"/>
            <a:ext cx="23918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16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PT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CASOS DE</a:t>
            </a:r>
          </a:p>
          <a:p>
            <a:r>
              <a:rPr lang="pt-PT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SUCESSO</a:t>
            </a:r>
            <a:endParaRPr lang="en-US" sz="1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5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38551" y="755797"/>
            <a:ext cx="10546723" cy="535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pt-PT" sz="1600" dirty="0">
              <a:solidFill>
                <a:schemeClr val="dk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pt-PT" sz="2200" dirty="0" smtClean="0">
                <a:solidFill>
                  <a:schemeClr val="dk1"/>
                </a:solidFill>
              </a:rPr>
              <a:t>A BVM está preparada e posicionada para ser uma </a:t>
            </a:r>
            <a:r>
              <a:rPr lang="pt-PT" sz="2200" dirty="0" smtClean="0">
                <a:solidFill>
                  <a:srgbClr val="C00000"/>
                </a:solidFill>
              </a:rPr>
              <a:t>placa giratória de promoção de investimento</a:t>
            </a:r>
            <a:r>
              <a:rPr lang="pt-PT" sz="2200" dirty="0" smtClean="0">
                <a:solidFill>
                  <a:schemeClr val="dk1"/>
                </a:solidFill>
              </a:rPr>
              <a:t> estrangeiro em Moçambique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pt-PT" altLang="en-US" sz="2200" dirty="0">
              <a:solidFill>
                <a:schemeClr val="dk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pt-PT" altLang="en-US" sz="2200" dirty="0" smtClean="0">
                <a:solidFill>
                  <a:schemeClr val="dk1"/>
                </a:solidFill>
              </a:rPr>
              <a:t>Temos </a:t>
            </a:r>
            <a:r>
              <a:rPr lang="pt-PT" altLang="en-US" sz="2200" dirty="0" smtClean="0">
                <a:solidFill>
                  <a:srgbClr val="C00000"/>
                </a:solidFill>
              </a:rPr>
              <a:t>produtos e instrumentos financeiros disponíveis </a:t>
            </a:r>
            <a:r>
              <a:rPr lang="pt-PT" altLang="en-US" sz="2200" dirty="0" smtClean="0">
                <a:solidFill>
                  <a:schemeClr val="dk1"/>
                </a:solidFill>
              </a:rPr>
              <a:t>para viabilizar </a:t>
            </a:r>
            <a:r>
              <a:rPr lang="pt-PT" altLang="en-US" sz="2200" dirty="0" err="1" smtClean="0">
                <a:solidFill>
                  <a:schemeClr val="dk1"/>
                </a:solidFill>
              </a:rPr>
              <a:t>projectos</a:t>
            </a:r>
            <a:r>
              <a:rPr lang="pt-PT" altLang="en-US" sz="2200" dirty="0" smtClean="0">
                <a:solidFill>
                  <a:schemeClr val="dk1"/>
                </a:solidFill>
              </a:rPr>
              <a:t> económicos que explorem o imenso e diversificado potencial do país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pt-PT" altLang="en-US" sz="2200" dirty="0">
              <a:solidFill>
                <a:schemeClr val="dk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pt-PT" altLang="en-US" sz="2200" dirty="0" smtClean="0">
                <a:solidFill>
                  <a:schemeClr val="dk1"/>
                </a:solidFill>
              </a:rPr>
              <a:t>O Mercado de Capitais pode ser instrumental para a </a:t>
            </a:r>
            <a:r>
              <a:rPr lang="pt-PT" altLang="en-US" sz="2200" dirty="0" smtClean="0">
                <a:solidFill>
                  <a:srgbClr val="C00000"/>
                </a:solidFill>
              </a:rPr>
              <a:t>cristalização de iniciativas empresariais conjuntas entre agentes económicos moçambicanos e árabes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pt-PT" altLang="en-US" sz="2200" dirty="0">
              <a:solidFill>
                <a:schemeClr val="dk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pt-PT" altLang="en-US" sz="2200" dirty="0" smtClean="0">
                <a:solidFill>
                  <a:schemeClr val="dk1"/>
                </a:solidFill>
              </a:rPr>
              <a:t>Estamos empenhados em introduzir </a:t>
            </a:r>
            <a:r>
              <a:rPr lang="pt-PT" altLang="en-US" sz="2200" dirty="0" smtClean="0">
                <a:solidFill>
                  <a:srgbClr val="C00000"/>
                </a:solidFill>
              </a:rPr>
              <a:t>novos instrumentos financeiros como as Obrigações Sustentáveis e Finanças Islâmicas (</a:t>
            </a:r>
            <a:r>
              <a:rPr lang="pt-PT" altLang="en-US" sz="2200" dirty="0" err="1" smtClean="0">
                <a:solidFill>
                  <a:srgbClr val="C00000"/>
                </a:solidFill>
              </a:rPr>
              <a:t>Sukuks</a:t>
            </a:r>
            <a:r>
              <a:rPr lang="pt-PT" altLang="en-US" sz="2200" dirty="0" smtClean="0">
                <a:solidFill>
                  <a:srgbClr val="C00000"/>
                </a:solidFill>
              </a:rPr>
              <a:t>), </a:t>
            </a:r>
            <a:r>
              <a:rPr lang="pt-PT" altLang="en-US" sz="2200" dirty="0" smtClean="0">
                <a:solidFill>
                  <a:schemeClr val="dk1"/>
                </a:solidFill>
              </a:rPr>
              <a:t>entre outros, no mercado moçambicano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pt-PT" altLang="en-US" sz="2200" dirty="0">
              <a:solidFill>
                <a:schemeClr val="dk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pt-PT" altLang="en-US" sz="2200" dirty="0" smtClean="0">
                <a:solidFill>
                  <a:srgbClr val="C00000"/>
                </a:solidFill>
              </a:rPr>
              <a:t>Programas colaborativos e parcerias podem ser </a:t>
            </a:r>
            <a:r>
              <a:rPr lang="pt-PT" altLang="en-US" sz="2200" dirty="0" err="1" smtClean="0">
                <a:solidFill>
                  <a:srgbClr val="C00000"/>
                </a:solidFill>
              </a:rPr>
              <a:t>activadas</a:t>
            </a:r>
            <a:r>
              <a:rPr lang="pt-PT" altLang="en-US" sz="2200" dirty="0" smtClean="0">
                <a:solidFill>
                  <a:srgbClr val="C00000"/>
                </a:solidFill>
              </a:rPr>
              <a:t> </a:t>
            </a:r>
            <a:r>
              <a:rPr lang="pt-PT" altLang="en-US" sz="2200" dirty="0" smtClean="0">
                <a:solidFill>
                  <a:schemeClr val="dk1"/>
                </a:solidFill>
              </a:rPr>
              <a:t>entre a BVM e Bolsas de Valores de Países Árabes</a:t>
            </a:r>
            <a:endParaRPr lang="en-US" altLang="en-US" sz="2200" dirty="0">
              <a:solidFill>
                <a:schemeClr val="tx2">
                  <a:lumMod val="50000"/>
                </a:schemeClr>
              </a:solidFill>
            </a:endParaRPr>
          </a:p>
          <a:p>
            <a:pPr marL="214308" indent="-214308" algn="just">
              <a:buFont typeface="Arial" panose="020B0604020202020204" pitchFamily="34" charset="0"/>
              <a:buChar char="•"/>
              <a:tabLst>
                <a:tab pos="4122738" algn="l"/>
              </a:tabLst>
              <a:defRPr/>
            </a:pPr>
            <a:endParaRPr lang="en-US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0332" y="-75792"/>
            <a:ext cx="715118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16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cs typeface="Segoe UI" panose="020B0502040204020203" pitchFamily="34" charset="0"/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30854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70" y="759573"/>
            <a:ext cx="6662448" cy="3984058"/>
          </a:xfrm>
          <a:prstGeom prst="rect">
            <a:avLst/>
          </a:prstGeom>
        </p:spPr>
      </p:pic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1235568" y="670109"/>
            <a:ext cx="3886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Trebuchet MS" panose="020B0603020202020204" pitchFamily="34" charset="0"/>
              </a:rPr>
              <a:t>Salim </a:t>
            </a:r>
            <a:r>
              <a:rPr lang="en-US" b="1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Cripton</a:t>
            </a:r>
            <a:r>
              <a:rPr lang="en-US" b="1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Valá</a:t>
            </a:r>
            <a:endParaRPr lang="en-US" b="1" i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r>
              <a:rPr lang="en-US" sz="1600" i="1" dirty="0">
                <a:latin typeface="Trebuchet MS" panose="020B0603020202020204" pitchFamily="34" charset="0"/>
              </a:rPr>
              <a:t>skrvala@gmail.com</a:t>
            </a:r>
          </a:p>
          <a:p>
            <a:r>
              <a:rPr lang="en-US" sz="1600" i="1" dirty="0">
                <a:latin typeface="Trebuchet MS" panose="020B0603020202020204" pitchFamily="34" charset="0"/>
              </a:rPr>
              <a:t>www.bvm.co.mz</a:t>
            </a:r>
          </a:p>
          <a:p>
            <a:r>
              <a:rPr lang="en-US" sz="1600" i="1" dirty="0" err="1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Linha</a:t>
            </a:r>
            <a:r>
              <a:rPr lang="en-US" sz="1600" i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 Verde: 800 4455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41121" y="4895936"/>
            <a:ext cx="2808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>
                <a:solidFill>
                  <a:srgbClr val="533C6A"/>
                </a:solidFill>
                <a:latin typeface="Century Gothic" panose="020B0502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0342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72595" y="1110245"/>
            <a:ext cx="8600535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C00000"/>
                </a:solidFill>
              </a:rPr>
              <a:t>O sistema financeiro em Moçambique é dominado pelo sistema </a:t>
            </a:r>
            <a:r>
              <a:rPr lang="pt-PT" sz="2000" dirty="0" smtClean="0">
                <a:solidFill>
                  <a:srgbClr val="C00000"/>
                </a:solidFill>
              </a:rPr>
              <a:t>bancário</a:t>
            </a:r>
          </a:p>
          <a:p>
            <a:pPr algn="just"/>
            <a:endParaRPr lang="pt-B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pt-BR" sz="20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Nos países com mercados de capitais fortes e desenvolvidos, a </a:t>
            </a:r>
            <a:r>
              <a:rPr lang="pt-BR" sz="2000" dirty="0">
                <a:solidFill>
                  <a:srgbClr val="C00000"/>
                </a:solidFill>
              </a:rPr>
              <a:t>principal fonte de financiamento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é o </a:t>
            </a:r>
            <a:r>
              <a:rPr lang="pt-BR" sz="2000" dirty="0" smtClean="0">
                <a:solidFill>
                  <a:srgbClr val="C00000"/>
                </a:solidFill>
              </a:rPr>
              <a:t>mercado </a:t>
            </a:r>
            <a:r>
              <a:rPr lang="pt-BR" sz="2000" dirty="0">
                <a:solidFill>
                  <a:srgbClr val="C00000"/>
                </a:solidFill>
              </a:rPr>
              <a:t>de </a:t>
            </a:r>
            <a:r>
              <a:rPr lang="pt-BR" sz="2000" dirty="0" smtClean="0">
                <a:solidFill>
                  <a:srgbClr val="C00000"/>
                </a:solidFill>
              </a:rPr>
              <a:t>capitais</a:t>
            </a:r>
            <a:endParaRPr lang="pt-BR" sz="20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Através do mercado de capitais e da Bolsa de Valores, as </a:t>
            </a:r>
            <a:r>
              <a:rPr lang="pt-BR" sz="2000" dirty="0">
                <a:solidFill>
                  <a:srgbClr val="C00000"/>
                </a:solidFill>
              </a:rPr>
              <a:t>opções de financiamento são mais diversificadas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 e o </a:t>
            </a:r>
            <a:r>
              <a:rPr lang="pt-BR" sz="2000" dirty="0">
                <a:solidFill>
                  <a:srgbClr val="C00000"/>
                </a:solidFill>
              </a:rPr>
              <a:t>custo de capital mais </a:t>
            </a:r>
            <a:r>
              <a:rPr lang="pt-BR" sz="2000" dirty="0" smtClean="0">
                <a:solidFill>
                  <a:srgbClr val="C00000"/>
                </a:solidFill>
              </a:rPr>
              <a:t>competitivo</a:t>
            </a:r>
            <a:endParaRPr lang="pt-BR" sz="20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pt-B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pt-BR" sz="20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O MC/BVM oferecem oportunidades ao sector empresarial, em termos de financiamento, investimento ou aplicação de poupanças, </a:t>
            </a:r>
            <a:r>
              <a:rPr lang="pt-BR" sz="2000" dirty="0" smtClean="0">
                <a:solidFill>
                  <a:srgbClr val="C00000"/>
                </a:solidFill>
              </a:rPr>
              <a:t>dinamizando assim a </a:t>
            </a:r>
            <a:r>
              <a:rPr lang="pt-BR" sz="2000" dirty="0">
                <a:solidFill>
                  <a:srgbClr val="C00000"/>
                </a:solidFill>
              </a:rPr>
              <a:t>economia </a:t>
            </a:r>
            <a:r>
              <a:rPr lang="pt-BR" sz="2000" dirty="0" smtClean="0">
                <a:solidFill>
                  <a:srgbClr val="C00000"/>
                </a:solidFill>
              </a:rPr>
              <a:t>moçambicana</a:t>
            </a:r>
            <a:endParaRPr lang="en-GB" sz="2000" dirty="0">
              <a:solidFill>
                <a:srgbClr val="C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pt-BR" sz="1600" dirty="0"/>
          </a:p>
        </p:txBody>
      </p:sp>
      <p:sp>
        <p:nvSpPr>
          <p:cNvPr id="7" name="Rectangle 6"/>
          <p:cNvSpPr/>
          <p:nvPr/>
        </p:nvSpPr>
        <p:spPr>
          <a:xfrm>
            <a:off x="5002166" y="96723"/>
            <a:ext cx="43413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16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INTRODUÇÃO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8" y="1639018"/>
            <a:ext cx="2236515" cy="351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32102" y="2533722"/>
            <a:ext cx="1492368" cy="761749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r>
              <a:rPr lang="en-US" sz="15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RESUMO</a:t>
            </a:r>
          </a:p>
          <a:p>
            <a:r>
              <a:rPr lang="en-US" sz="15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SISTEMA</a:t>
            </a:r>
          </a:p>
          <a:p>
            <a:r>
              <a:rPr lang="en-US" sz="15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FINANCEIRO</a:t>
            </a:r>
            <a:endParaRPr lang="en-US" sz="15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24794" y="1306917"/>
            <a:ext cx="1440000" cy="3215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0"/>
              </a:prstClr>
            </a:outerShdw>
            <a:reflection blurRad="6350" stA="0" endPos="92000" dist="101600" dir="5400000" sy="-100000" algn="bl" rotWithShape="0"/>
          </a:effectLst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endParaRPr lang="pt-PT" sz="105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t-PT" sz="105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SOCIEDADES FINANCEIRAS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PT" sz="1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1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pt-PT" sz="11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Soc.Gestora</a:t>
            </a:r>
            <a:r>
              <a:rPr lang="pt-PT" sz="1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Cartões Crédito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 Casas Câmbio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Prestadora de Serviços de Pagamento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 Instituições e 147.519 Agentes de Moeda </a:t>
            </a:r>
            <a:r>
              <a:rPr lang="pt-PT" sz="11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Electrónica</a:t>
            </a:r>
            <a:endParaRPr lang="pt-PT" sz="1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pt-PT" sz="11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Soc</a:t>
            </a:r>
            <a:r>
              <a:rPr lang="pt-PT" sz="1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Investimento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360" y="179623"/>
            <a:ext cx="9300980" cy="11336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43532" y="1104181"/>
            <a:ext cx="215933" cy="310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119247" y="1104180"/>
            <a:ext cx="215933" cy="310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744660" y="1104179"/>
            <a:ext cx="215933" cy="310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234857" y="1076919"/>
            <a:ext cx="215933" cy="310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880523" y="1076918"/>
            <a:ext cx="215933" cy="310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13359" y="1306917"/>
            <a:ext cx="1440000" cy="3215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0"/>
              </a:prstClr>
            </a:outerShdw>
            <a:reflection blurRad="6350" stA="0" endPos="92000" dist="101600" dir="5400000" sy="-100000" algn="bl" rotWithShape="0"/>
          </a:effectLst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endParaRPr lang="pt-PT" sz="11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t-PT" sz="11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INSTITUIÇÕES DE CRÉDITO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PT" sz="1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1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 Bancos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 </a:t>
            </a:r>
            <a:r>
              <a:rPr lang="pt-PT" sz="11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Microbancos</a:t>
            </a:r>
            <a:endParaRPr lang="pt-PT" sz="1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 </a:t>
            </a:r>
            <a:r>
              <a:rPr lang="pt-PT" sz="11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Coop</a:t>
            </a:r>
            <a:r>
              <a:rPr lang="pt-PT" sz="1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Crédito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1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654 </a:t>
            </a:r>
            <a:r>
              <a:rPr lang="pt-PT" sz="1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Agências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1.465 </a:t>
            </a:r>
            <a:r>
              <a:rPr lang="pt-PT" sz="11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ATMs</a:t>
            </a:r>
            <a:endParaRPr lang="pt-PT" sz="1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34.538 </a:t>
            </a:r>
            <a:r>
              <a:rPr lang="pt-PT" sz="1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POS</a:t>
            </a:r>
            <a:endParaRPr lang="en-GB" sz="1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36229" y="1306917"/>
            <a:ext cx="1440000" cy="3215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0"/>
              </a:prstClr>
            </a:outerShdw>
            <a:reflection blurRad="6350" stA="0" endPos="92000" dist="101600" dir="5400000" sy="-100000" algn="bl" rotWithShape="0"/>
          </a:effectLst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endParaRPr lang="pt-PT" sz="11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PT" sz="11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INSTITUIÇÕES 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t-PT" sz="11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</a:t>
            </a:r>
            <a:r>
              <a:rPr lang="pt-PT" sz="105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MICRO-FINANCIAMENTO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1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13 Organizações de Poupança e Empréstimo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2068 Operadores de Microcrédito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47664" y="1306917"/>
            <a:ext cx="1440000" cy="3215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0"/>
              </a:prstClr>
            </a:outerShdw>
            <a:reflection blurRad="6350" stA="0" endPos="92000" dist="101600" dir="5400000" sy="-100000" algn="bl" rotWithShape="0"/>
          </a:effectLst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endParaRPr lang="pt-PT" sz="11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t-PT" sz="11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INSTITUIÇÕES DE SEGUROS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PT" sz="1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1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19 Instituições Seguradoras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 </a:t>
            </a:r>
            <a:r>
              <a:rPr lang="pt-PT" sz="105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Microseguradoras</a:t>
            </a:r>
            <a:endParaRPr lang="pt-PT" sz="1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Resseguradora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155 </a:t>
            </a:r>
            <a:r>
              <a:rPr lang="pt-PT" sz="1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Corretores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32 </a:t>
            </a:r>
            <a:r>
              <a:rPr lang="pt-PT" sz="1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Agentes</a:t>
            </a:r>
            <a:endParaRPr lang="en-GB" sz="1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59099" y="1306917"/>
            <a:ext cx="1440000" cy="3215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0"/>
              </a:prstClr>
            </a:outerShdw>
            <a:reflection blurRad="6350" stA="0" endPos="92000" dist="101600" dir="5400000" sy="-100000" algn="bl" rotWithShape="0"/>
          </a:effectLst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endParaRPr lang="pt-PT" sz="11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t-PT" sz="11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SEGURANÇA SOCIAL E FUNDOS DE PENSÕES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1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Regimes obrigatórios 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 Regimes de Base</a:t>
            </a:r>
            <a:endParaRPr lang="pt-PT" sz="1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13 Fundos de Pensões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 Sociedades Gestoras de Fundos de Pensões</a:t>
            </a:r>
            <a:endParaRPr lang="en-GB" sz="1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70532" y="1306916"/>
            <a:ext cx="1440000" cy="3215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0"/>
              </a:prstClr>
            </a:outerShdw>
            <a:reflection blurRad="6350" stA="0" endPos="92000" dist="101600" dir="5400000" sy="-100000" algn="bl" rotWithShape="0"/>
          </a:effectLst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endParaRPr lang="pt-PT" sz="11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t-PT" sz="11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MERCADO DE CAPITAIS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PT" sz="1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Bolsa de Valores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 </a:t>
            </a:r>
            <a:r>
              <a:rPr lang="pt-PT" sz="11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Operadores de Bolsa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 </a:t>
            </a:r>
            <a:r>
              <a:rPr lang="pt-PT" sz="11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Custodiantes</a:t>
            </a:r>
            <a:r>
              <a:rPr lang="pt-PT" sz="11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Valores Mobiliários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18 </a:t>
            </a:r>
            <a:r>
              <a:rPr lang="pt-PT" sz="11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OEOT (</a:t>
            </a:r>
            <a:r>
              <a:rPr lang="pt-PT" sz="11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Primary</a:t>
            </a:r>
            <a:r>
              <a:rPr lang="pt-PT" sz="11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Dealers)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26.305 </a:t>
            </a:r>
            <a:r>
              <a:rPr lang="pt-PT" sz="11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investidores com títulos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1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Cap. bolsista de </a:t>
            </a:r>
            <a:r>
              <a:rPr lang="pt-PT" sz="11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28,5% </a:t>
            </a:r>
            <a:r>
              <a:rPr lang="pt-PT" sz="11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 PIB </a:t>
            </a:r>
            <a:endParaRPr lang="en-GB" sz="11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13359" y="2136472"/>
            <a:ext cx="1440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524794" y="2145100"/>
            <a:ext cx="1440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132496" y="2145101"/>
            <a:ext cx="1440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44660" y="2147976"/>
            <a:ext cx="1440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359099" y="2145101"/>
            <a:ext cx="1440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970532" y="2147976"/>
            <a:ext cx="1440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914274" y="6292400"/>
            <a:ext cx="4299133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1100" b="1" dirty="0">
                <a:solidFill>
                  <a:srgbClr val="000000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Fonte: </a:t>
            </a:r>
            <a:r>
              <a:rPr lang="en-GB" sz="1100" b="1" dirty="0" smtClean="0">
                <a:solidFill>
                  <a:srgbClr val="000000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BM 2024; ISSM 2024; INSS 2024; INCM 2024; BVM 2024</a:t>
            </a:r>
            <a:endParaRPr lang="en-GB" sz="1600" b="1" dirty="0">
              <a:effectLst/>
              <a:latin typeface="Agency FB" panose="020B05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724470" y="4848033"/>
            <a:ext cx="9282838" cy="690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2068</a:t>
            </a:r>
            <a:endParaRPr lang="en-GB" sz="1200" b="1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Oval 64"/>
          <p:cNvSpPr>
            <a:spLocks/>
          </p:cNvSpPr>
          <p:nvPr/>
        </p:nvSpPr>
        <p:spPr>
          <a:xfrm>
            <a:off x="1915166" y="4862894"/>
            <a:ext cx="1080000" cy="108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gency FB" panose="020B0503020202020204" pitchFamily="34" charset="0"/>
              </a:rPr>
              <a:t>TAXA DE BANCARIZAÇÃO</a:t>
            </a:r>
          </a:p>
        </p:txBody>
      </p:sp>
      <p:sp>
        <p:nvSpPr>
          <p:cNvPr id="66" name="Oval 65"/>
          <p:cNvSpPr>
            <a:spLocks/>
          </p:cNvSpPr>
          <p:nvPr/>
        </p:nvSpPr>
        <p:spPr>
          <a:xfrm>
            <a:off x="3133626" y="4862894"/>
            <a:ext cx="1080000" cy="108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gency FB" panose="020B0503020202020204" pitchFamily="34" charset="0"/>
              </a:rPr>
              <a:t>TAXA DE INCLUSÃO FINANCEIRA</a:t>
            </a:r>
          </a:p>
        </p:txBody>
      </p:sp>
      <p:sp>
        <p:nvSpPr>
          <p:cNvPr id="67" name="Oval 66"/>
          <p:cNvSpPr>
            <a:spLocks/>
          </p:cNvSpPr>
          <p:nvPr/>
        </p:nvSpPr>
        <p:spPr>
          <a:xfrm>
            <a:off x="4352085" y="4862894"/>
            <a:ext cx="1080000" cy="108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gency FB" panose="020B0503020202020204" pitchFamily="34" charset="0"/>
              </a:rPr>
              <a:t>PRÉMIOS DE SEGUROS</a:t>
            </a:r>
          </a:p>
        </p:txBody>
      </p:sp>
      <p:sp>
        <p:nvSpPr>
          <p:cNvPr id="68" name="Oval 67"/>
          <p:cNvSpPr>
            <a:spLocks/>
          </p:cNvSpPr>
          <p:nvPr/>
        </p:nvSpPr>
        <p:spPr>
          <a:xfrm>
            <a:off x="5570545" y="4862894"/>
            <a:ext cx="1080000" cy="108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gency FB" panose="020B0503020202020204" pitchFamily="34" charset="0"/>
              </a:rPr>
              <a:t>TAXA DE POUPANÇA DOMÉSTICA</a:t>
            </a:r>
          </a:p>
        </p:txBody>
      </p:sp>
      <p:sp>
        <p:nvSpPr>
          <p:cNvPr id="69" name="Oval 68"/>
          <p:cNvSpPr>
            <a:spLocks/>
          </p:cNvSpPr>
          <p:nvPr/>
        </p:nvSpPr>
        <p:spPr>
          <a:xfrm>
            <a:off x="6789004" y="4862894"/>
            <a:ext cx="1080000" cy="108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gency FB" panose="020B0503020202020204" pitchFamily="34" charset="0"/>
              </a:rPr>
              <a:t>COBERTURAENERGIA ELÉCTRICA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192113" y="5939517"/>
            <a:ext cx="526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kern="0" dirty="0">
                <a:solidFill>
                  <a:srgbClr val="7A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34,5%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459465" y="5939517"/>
            <a:ext cx="4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kern="0" dirty="0">
                <a:solidFill>
                  <a:srgbClr val="7A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48%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38112" y="5946006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kern="0" dirty="0">
                <a:solidFill>
                  <a:srgbClr val="7A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1,96% PIB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852496" y="5939517"/>
            <a:ext cx="631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kern="0" dirty="0">
                <a:solidFill>
                  <a:srgbClr val="7A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53% PIB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183434" y="5939517"/>
            <a:ext cx="426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kern="0" dirty="0">
                <a:solidFill>
                  <a:srgbClr val="7A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39%</a:t>
            </a:r>
          </a:p>
        </p:txBody>
      </p:sp>
      <p:sp>
        <p:nvSpPr>
          <p:cNvPr id="75" name="Oval 74"/>
          <p:cNvSpPr/>
          <p:nvPr/>
        </p:nvSpPr>
        <p:spPr>
          <a:xfrm>
            <a:off x="8053798" y="4842525"/>
            <a:ext cx="1080000" cy="108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gency FB" panose="020B0503020202020204" pitchFamily="34" charset="0"/>
              </a:rPr>
              <a:t>CLIENTES MCEL</a:t>
            </a:r>
          </a:p>
        </p:txBody>
      </p:sp>
      <p:sp>
        <p:nvSpPr>
          <p:cNvPr id="76" name="Oval 75"/>
          <p:cNvSpPr/>
          <p:nvPr/>
        </p:nvSpPr>
        <p:spPr>
          <a:xfrm>
            <a:off x="9218338" y="4842525"/>
            <a:ext cx="1080000" cy="108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gency FB" panose="020B0503020202020204" pitchFamily="34" charset="0"/>
              </a:rPr>
              <a:t>CLIENTES VODACOM</a:t>
            </a:r>
          </a:p>
        </p:txBody>
      </p:sp>
      <p:sp>
        <p:nvSpPr>
          <p:cNvPr id="77" name="Oval 76"/>
          <p:cNvSpPr/>
          <p:nvPr/>
        </p:nvSpPr>
        <p:spPr>
          <a:xfrm>
            <a:off x="10382887" y="4842525"/>
            <a:ext cx="1080000" cy="108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gency FB" panose="020B0503020202020204" pitchFamily="34" charset="0"/>
              </a:rPr>
              <a:t>CLIENTES MOVITEL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191527" y="5905013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kern="0" dirty="0">
                <a:solidFill>
                  <a:srgbClr val="7A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3,2 MILHÕES </a:t>
            </a:r>
          </a:p>
          <a:p>
            <a:pPr algn="ctr"/>
            <a:r>
              <a:rPr lang="en-US" sz="1200" b="1" dirty="0">
                <a:solidFill>
                  <a:srgbClr val="7A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21%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372095" y="5905013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kern="0" dirty="0">
                <a:solidFill>
                  <a:srgbClr val="7A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7,8 MILHÕES</a:t>
            </a:r>
          </a:p>
          <a:p>
            <a:pPr algn="ctr"/>
            <a:r>
              <a:rPr lang="en-US" sz="1200" b="1" dirty="0">
                <a:solidFill>
                  <a:srgbClr val="7A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52%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534242" y="5905013"/>
            <a:ext cx="84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kern="0" dirty="0">
                <a:solidFill>
                  <a:srgbClr val="7A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4,0 MILHÕES</a:t>
            </a:r>
          </a:p>
          <a:p>
            <a:pPr algn="ctr"/>
            <a:r>
              <a:rPr lang="en-US" sz="1200" b="1" kern="0" dirty="0">
                <a:solidFill>
                  <a:srgbClr val="7A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27%</a:t>
            </a:r>
            <a:endParaRPr lang="en-US" sz="1200" b="1" dirty="0">
              <a:solidFill>
                <a:srgbClr val="7A0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91527" y="4527787"/>
            <a:ext cx="2972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0" dirty="0">
                <a:solidFill>
                  <a:srgbClr val="7A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OPERADORES MÓVEIS : 15,0 MILHÕES DE CLIENTES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053798" y="4775107"/>
            <a:ext cx="3409089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2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90445" y="310551"/>
            <a:ext cx="10679502" cy="8367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450951"/>
            <a:ext cx="10972801" cy="7159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RAZÕES PARA UMA EMPRESA SE FINANCIAR NA BOLSA</a:t>
            </a:r>
          </a:p>
        </p:txBody>
      </p:sp>
      <p:sp>
        <p:nvSpPr>
          <p:cNvPr id="27" name="Oval 26"/>
          <p:cNvSpPr/>
          <p:nvPr/>
        </p:nvSpPr>
        <p:spPr>
          <a:xfrm>
            <a:off x="1904659" y="2430033"/>
            <a:ext cx="2561558" cy="25615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balanced" dir="t"/>
          </a:scene3d>
          <a:sp3d prstMaterial="powder">
            <a:bevelT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3" name="Donut 2"/>
          <p:cNvSpPr/>
          <p:nvPr/>
        </p:nvSpPr>
        <p:spPr>
          <a:xfrm>
            <a:off x="1434647" y="1972069"/>
            <a:ext cx="3519523" cy="3519523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9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sp>
        <p:nvSpPr>
          <p:cNvPr id="102" name="Donut 101"/>
          <p:cNvSpPr/>
          <p:nvPr/>
        </p:nvSpPr>
        <p:spPr>
          <a:xfrm>
            <a:off x="1243032" y="1796975"/>
            <a:ext cx="3871476" cy="3871476"/>
          </a:xfrm>
          <a:prstGeom prst="donut">
            <a:avLst>
              <a:gd name="adj" fmla="val 1514"/>
            </a:avLst>
          </a:prstGeom>
          <a:gradFill>
            <a:gsLst>
              <a:gs pos="16000">
                <a:schemeClr val="bg1">
                  <a:lumMod val="8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5037263" y="1454816"/>
            <a:ext cx="7107189" cy="1121796"/>
            <a:chOff x="4113734" y="1462930"/>
            <a:chExt cx="7109040" cy="1122088"/>
          </a:xfrm>
        </p:grpSpPr>
        <p:sp>
          <p:nvSpPr>
            <p:cNvPr id="4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1810002"/>
              <a:ext cx="5736374" cy="4616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399" b="1" dirty="0"/>
                <a:t>CUSTO MAIS BAIXO </a:t>
              </a: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4113734" y="1462930"/>
              <a:ext cx="1122088" cy="112208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372227" y="3260160"/>
            <a:ext cx="6464271" cy="1104199"/>
          </a:xfrm>
          <a:prstGeom prst="rect">
            <a:avLst/>
          </a:prstGeom>
          <a:gradFill>
            <a:gsLst>
              <a:gs pos="37000">
                <a:schemeClr val="bg1">
                  <a:lumMod val="75000"/>
                  <a:alpha val="31000"/>
                </a:schemeClr>
              </a:gs>
              <a:gs pos="5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1" name="TextBox 20"/>
          <p:cNvSpPr txBox="1"/>
          <p:nvPr/>
        </p:nvSpPr>
        <p:spPr>
          <a:xfrm>
            <a:off x="7073650" y="3413742"/>
            <a:ext cx="5118350" cy="8307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399" b="1" dirty="0" smtClean="0"/>
              <a:t>PROMOVE BOA GOVERNAÇÃO E ATRAI INVESTIDORES E MAIS NEGÓCIOS</a:t>
            </a:r>
            <a:endParaRPr lang="en-US" sz="2399" b="1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5803498" y="3235345"/>
            <a:ext cx="1121795" cy="112179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71981" tIns="91416" rIns="71981" bIns="91416" numCol="1" anchor="ctr" anchorCtr="1" compatLnSpc="1">
            <a:prstTxWarp prst="textNoShape">
              <a:avLst/>
            </a:prstTxWarp>
          </a:bodyPr>
          <a:lstStyle/>
          <a:p>
            <a:r>
              <a:rPr lang="en-US" sz="4399" ker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21945" y="5005567"/>
            <a:ext cx="7032998" cy="1125634"/>
            <a:chOff x="4097345" y="5014193"/>
            <a:chExt cx="7032998" cy="1125634"/>
          </a:xfrm>
        </p:grpSpPr>
        <p:sp>
          <p:nvSpPr>
            <p:cNvPr id="112" name="Rectangle 111"/>
            <p:cNvSpPr/>
            <p:nvPr/>
          </p:nvSpPr>
          <p:spPr>
            <a:xfrm>
              <a:off x="4666071" y="5035626"/>
              <a:ext cx="6464272" cy="1104201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592845" y="5189209"/>
              <a:ext cx="5277737" cy="8307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399" b="1" dirty="0" smtClean="0"/>
                <a:t>AMPLIA A VISIBILIDADE E O ESTADO CONCEDE BENEFÍCIOS</a:t>
              </a:r>
              <a:endParaRPr lang="en-US" sz="2399" dirty="0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4097345" y="5014193"/>
              <a:ext cx="1121795" cy="112179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998328" y="2837416"/>
            <a:ext cx="2307117" cy="1766192"/>
            <a:chOff x="5167677" y="2093888"/>
            <a:chExt cx="1859191" cy="1493784"/>
          </a:xfrm>
        </p:grpSpPr>
        <p:sp>
          <p:nvSpPr>
            <p:cNvPr id="106" name="TextBox 105"/>
            <p:cNvSpPr txBox="1"/>
            <p:nvPr/>
          </p:nvSpPr>
          <p:spPr>
            <a:xfrm>
              <a:off x="5167677" y="3145151"/>
              <a:ext cx="1859191" cy="4425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BVM, SA</a:t>
              </a:r>
            </a:p>
          </p:txBody>
        </p: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256" y="2093888"/>
              <a:ext cx="1294034" cy="1123766"/>
            </a:xfrm>
            <a:prstGeom prst="rect">
              <a:avLst/>
            </a:prstGeom>
          </p:spPr>
        </p:pic>
      </p:grpSp>
      <p:sp>
        <p:nvSpPr>
          <p:cNvPr id="109" name="Title 1"/>
          <p:cNvSpPr txBox="1">
            <a:spLocks/>
          </p:cNvSpPr>
          <p:nvPr/>
        </p:nvSpPr>
        <p:spPr>
          <a:xfrm>
            <a:off x="488012" y="0"/>
            <a:ext cx="513070" cy="715961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575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2"/>
          <p:cNvSpPr txBox="1">
            <a:spLocks/>
          </p:cNvSpPr>
          <p:nvPr/>
        </p:nvSpPr>
        <p:spPr>
          <a:xfrm>
            <a:off x="445886" y="2737111"/>
            <a:ext cx="1988572" cy="567929"/>
          </a:xfrm>
          <a:prstGeom prst="rect">
            <a:avLst/>
          </a:prstGeom>
        </p:spPr>
        <p:txBody>
          <a:bodyPr vert="horz" lIns="68580" tIns="34291" rIns="68580" bIns="34291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rgbClr val="C00000"/>
                </a:solidFill>
                <a:latin typeface="+mn-lt"/>
              </a:rPr>
              <a:t>INSTRUMENTOS FINANCEIROS</a:t>
            </a:r>
            <a:endParaRPr lang="pt-PT" sz="1051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458" y="261668"/>
            <a:ext cx="8464781" cy="55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421" y="470263"/>
            <a:ext cx="8427622" cy="54994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782" y="1738971"/>
            <a:ext cx="2202727" cy="992581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endParaRPr lang="en-US" sz="15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5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REQUISITOS</a:t>
            </a:r>
          </a:p>
          <a:p>
            <a:r>
              <a:rPr lang="en-US" sz="15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ADMISS</a:t>
            </a:r>
            <a:r>
              <a:rPr lang="pt-PT" sz="15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ÃO</a:t>
            </a:r>
          </a:p>
          <a:p>
            <a:r>
              <a:rPr lang="pt-PT" sz="15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À COTAÇÃO</a:t>
            </a:r>
            <a:endParaRPr lang="en-US" sz="15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6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nut 28"/>
          <p:cNvSpPr>
            <a:spLocks noChangeAspect="1"/>
          </p:cNvSpPr>
          <p:nvPr/>
        </p:nvSpPr>
        <p:spPr>
          <a:xfrm>
            <a:off x="5060351" y="2961679"/>
            <a:ext cx="2520000" cy="2520000"/>
          </a:xfrm>
          <a:prstGeom prst="donut">
            <a:avLst>
              <a:gd name="adj" fmla="val 1514"/>
            </a:avLst>
          </a:prstGeom>
          <a:gradFill>
            <a:gsLst>
              <a:gs pos="16000">
                <a:schemeClr val="bg1">
                  <a:lumMod val="8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sp>
        <p:nvSpPr>
          <p:cNvPr id="28" name="Donut 27"/>
          <p:cNvSpPr>
            <a:spLocks noChangeAspect="1"/>
          </p:cNvSpPr>
          <p:nvPr/>
        </p:nvSpPr>
        <p:spPr>
          <a:xfrm>
            <a:off x="5157839" y="3051679"/>
            <a:ext cx="2340000" cy="2340000"/>
          </a:xfrm>
          <a:prstGeom prst="donut">
            <a:avLst>
              <a:gd name="adj" fmla="val 106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98243" y="3398793"/>
            <a:ext cx="1859191" cy="1512928"/>
            <a:chOff x="5167677" y="2093888"/>
            <a:chExt cx="1859191" cy="1512928"/>
          </a:xfrm>
        </p:grpSpPr>
        <p:sp>
          <p:nvSpPr>
            <p:cNvPr id="2" name="TextBox 1"/>
            <p:cNvSpPr txBox="1"/>
            <p:nvPr/>
          </p:nvSpPr>
          <p:spPr>
            <a:xfrm>
              <a:off x="5167677" y="3145151"/>
              <a:ext cx="185919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BVM, SA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256" y="2093888"/>
              <a:ext cx="1294034" cy="1123766"/>
            </a:xfrm>
            <a:prstGeom prst="rect">
              <a:avLst/>
            </a:prstGeom>
          </p:spPr>
        </p:pic>
      </p:grpSp>
      <p:sp>
        <p:nvSpPr>
          <p:cNvPr id="16" name="Rounded Rectangle 15"/>
          <p:cNvSpPr/>
          <p:nvPr/>
        </p:nvSpPr>
        <p:spPr>
          <a:xfrm>
            <a:off x="3142715" y="2280815"/>
            <a:ext cx="1800000" cy="90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>
                <a:solidFill>
                  <a:schemeClr val="tx2">
                    <a:lumMod val="50000"/>
                  </a:schemeClr>
                </a:solidFill>
              </a:rPr>
              <a:t>VENDA DE ACÇÕES</a:t>
            </a:r>
          </a:p>
          <a:p>
            <a:pPr algn="ctr"/>
            <a:r>
              <a:rPr lang="pt-PT" sz="1400" b="1" dirty="0">
                <a:solidFill>
                  <a:schemeClr val="tx2">
                    <a:lumMod val="50000"/>
                  </a:schemeClr>
                </a:solidFill>
              </a:rPr>
              <a:t>EXISTENTES</a:t>
            </a:r>
            <a:endParaRPr lang="en-GB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62216" y="3746275"/>
            <a:ext cx="1800000" cy="90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2">
                    <a:lumMod val="50000"/>
                  </a:schemeClr>
                </a:solidFill>
              </a:rPr>
              <a:t>EMISSÃO DE NOVAS</a:t>
            </a:r>
          </a:p>
          <a:p>
            <a:pPr algn="ctr"/>
            <a:r>
              <a:rPr lang="pt-PT" sz="1400" b="1" dirty="0">
                <a:solidFill>
                  <a:schemeClr val="tx2">
                    <a:lumMod val="50000"/>
                  </a:schemeClr>
                </a:solidFill>
              </a:rPr>
              <a:t>ACÇÕES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62216" y="5211735"/>
            <a:ext cx="1800000" cy="90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2">
                    <a:lumMod val="50000"/>
                  </a:schemeClr>
                </a:solidFill>
              </a:rPr>
              <a:t>VALORIZAÇÃO</a:t>
            </a:r>
          </a:p>
          <a:p>
            <a:pPr algn="ctr"/>
            <a:r>
              <a:rPr lang="pt-PT" sz="1400" b="1" dirty="0">
                <a:solidFill>
                  <a:schemeClr val="tx2">
                    <a:lumMod val="50000"/>
                  </a:schemeClr>
                </a:solidFill>
              </a:rPr>
              <a:t>DE ACÇÕES COTADAS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76208" y="2280815"/>
            <a:ext cx="1800000" cy="90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2">
                    <a:lumMod val="50000"/>
                  </a:schemeClr>
                </a:solidFill>
              </a:rPr>
              <a:t>OBRIGAÇÕES DO TESOURO</a:t>
            </a:r>
            <a:endParaRPr lang="en-GB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676208" y="3746681"/>
            <a:ext cx="1800000" cy="90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2">
                    <a:lumMod val="50000"/>
                  </a:schemeClr>
                </a:solidFill>
              </a:rPr>
              <a:t>OBRIGAÇÕES CORPORATIVAS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70459" y="5212548"/>
            <a:ext cx="1800000" cy="8991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2">
                    <a:lumMod val="50000"/>
                  </a:schemeClr>
                </a:solidFill>
              </a:rPr>
              <a:t>PAPEL COMERCIAL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A59B22-79BB-4670-A30D-23C3F04304E2}"/>
              </a:ext>
            </a:extLst>
          </p:cNvPr>
          <p:cNvSpPr txBox="1"/>
          <p:nvPr/>
        </p:nvSpPr>
        <p:spPr>
          <a:xfrm>
            <a:off x="7662516" y="2040958"/>
            <a:ext cx="1688514" cy="213311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0"/>
              </a:prstClr>
            </a:outerShdw>
            <a:reflection blurRad="6350" stA="0" endPos="92000" dist="101600" dir="5400000" sy="-100000" algn="bl" rotWithShape="0"/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PT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ESTADO – EMISSÃO DE</a:t>
            </a:r>
            <a:endParaRPr lang="en-ZA" sz="11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A59B22-79BB-4670-A30D-23C3F04304E2}"/>
              </a:ext>
            </a:extLst>
          </p:cNvPr>
          <p:cNvSpPr txBox="1"/>
          <p:nvPr/>
        </p:nvSpPr>
        <p:spPr>
          <a:xfrm>
            <a:off x="7656837" y="3492639"/>
            <a:ext cx="1883985" cy="232123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0"/>
              </a:prstClr>
            </a:outerShdw>
            <a:reflection blurRad="6350" stA="0" endPos="92000" dist="101600" dir="5400000" sy="-100000" algn="bl" rotWithShape="0"/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PT" sz="11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EMPRESAS – EMISSÃO DE</a:t>
            </a:r>
            <a:endParaRPr lang="en-ZA" sz="11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A59B22-79BB-4670-A30D-23C3F04304E2}"/>
              </a:ext>
            </a:extLst>
          </p:cNvPr>
          <p:cNvSpPr txBox="1"/>
          <p:nvPr/>
        </p:nvSpPr>
        <p:spPr>
          <a:xfrm>
            <a:off x="7727499" y="4944089"/>
            <a:ext cx="1727976" cy="231621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0"/>
              </a:prstClr>
            </a:outerShdw>
            <a:reflection blurRad="6350" stA="0" endPos="92000" dist="101600" dir="5400000" sy="-100000" algn="bl" rotWithShape="0"/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PT" sz="11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EMPRESAS – EMISSÃO DE</a:t>
            </a:r>
            <a:endParaRPr lang="en-ZA" sz="11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A59B22-79BB-4670-A30D-23C3F04304E2}"/>
              </a:ext>
            </a:extLst>
          </p:cNvPr>
          <p:cNvSpPr txBox="1"/>
          <p:nvPr/>
        </p:nvSpPr>
        <p:spPr>
          <a:xfrm>
            <a:off x="3182972" y="2073643"/>
            <a:ext cx="1420529" cy="186033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0"/>
              </a:prstClr>
            </a:outerShdw>
            <a:reflection blurRad="6350" stA="0" endPos="92000" dist="101600" dir="5400000" sy="-100000" algn="bl" rotWithShape="0"/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PT" sz="11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OPV - EMPRESAS</a:t>
            </a:r>
            <a:endParaRPr lang="en-ZA" sz="11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A59B22-79BB-4670-A30D-23C3F04304E2}"/>
              </a:ext>
            </a:extLst>
          </p:cNvPr>
          <p:cNvSpPr txBox="1"/>
          <p:nvPr/>
        </p:nvSpPr>
        <p:spPr>
          <a:xfrm>
            <a:off x="3207230" y="3538117"/>
            <a:ext cx="1330137" cy="184983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0"/>
              </a:prstClr>
            </a:outerShdw>
            <a:reflection blurRad="6350" stA="0" endPos="92000" dist="101600" dir="5400000" sy="-100000" algn="bl" rotWithShape="0"/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PT" sz="11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OPS - EMPRESAS</a:t>
            </a:r>
            <a:endParaRPr lang="en-ZA" sz="11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A59B22-79BB-4670-A30D-23C3F04304E2}"/>
              </a:ext>
            </a:extLst>
          </p:cNvPr>
          <p:cNvSpPr txBox="1"/>
          <p:nvPr/>
        </p:nvSpPr>
        <p:spPr>
          <a:xfrm>
            <a:off x="3183292" y="5005992"/>
            <a:ext cx="1778923" cy="15877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0"/>
              </a:prstClr>
            </a:outerShdw>
            <a:reflection blurRad="6350" stA="0" endPos="92000" dist="101600" dir="5400000" sy="-100000" algn="bl" rotWithShape="0"/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PT" sz="11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EMPRESAS COTADAS</a:t>
            </a:r>
            <a:endParaRPr lang="en-ZA" sz="11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D307543-93E1-47D8-88B4-3E0027A92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92" y="3709281"/>
            <a:ext cx="1065944" cy="799459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>
            <a:off x="6323169" y="5555411"/>
            <a:ext cx="0" cy="636937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Companhia Moçambicana de Hidrocarbonetos, SA | Club of Mozambiq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05" y="5070869"/>
            <a:ext cx="1636391" cy="7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41" y="2131432"/>
            <a:ext cx="1633523" cy="658538"/>
          </a:xfrm>
          <a:prstGeom prst="rect">
            <a:avLst/>
          </a:prstGeom>
        </p:spPr>
      </p:pic>
      <p:pic>
        <p:nvPicPr>
          <p:cNvPr id="46" name="Picture 45" descr="Resultado de imagem para bayport mozambique">
            <a:extLst>
              <a:ext uri="{FF2B5EF4-FFF2-40B4-BE49-F238E27FC236}">
                <a16:creationId xmlns:a16="http://schemas.microsoft.com/office/drawing/2014/main" id="{5A24906C-3326-43FA-B530-C14952DCA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389" y="3773159"/>
            <a:ext cx="1309507" cy="66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884" y="3773159"/>
            <a:ext cx="57828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735" y="4460327"/>
            <a:ext cx="1261579" cy="45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Resultado de imagem para bayport mozambique">
            <a:extLst>
              <a:ext uri="{FF2B5EF4-FFF2-40B4-BE49-F238E27FC236}">
                <a16:creationId xmlns:a16="http://schemas.microsoft.com/office/drawing/2014/main" id="{5A24906C-3326-43FA-B530-C14952DCA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133" y="5368743"/>
            <a:ext cx="1404312" cy="71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480" y="5365461"/>
            <a:ext cx="707712" cy="707712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9628420" y="3481188"/>
            <a:ext cx="23191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MT </a:t>
            </a:r>
            <a:r>
              <a:rPr lang="en-GB" sz="1200" b="1" dirty="0" smtClean="0"/>
              <a:t>6.190 </a:t>
            </a:r>
            <a:r>
              <a:rPr lang="en-GB" sz="1200" b="1" dirty="0" err="1"/>
              <a:t>milhões</a:t>
            </a:r>
            <a:r>
              <a:rPr lang="en-GB" sz="1200" b="1" dirty="0"/>
              <a:t>, </a:t>
            </a:r>
            <a:r>
              <a:rPr lang="en-GB" sz="1200" b="1" dirty="0" err="1"/>
              <a:t>Tx</a:t>
            </a:r>
            <a:r>
              <a:rPr lang="en-GB" sz="1200" b="1" dirty="0"/>
              <a:t>. </a:t>
            </a:r>
            <a:r>
              <a:rPr lang="en-GB" sz="1200" b="1" dirty="0" err="1"/>
              <a:t>Juro</a:t>
            </a:r>
            <a:r>
              <a:rPr lang="en-GB" sz="1200" b="1" dirty="0"/>
              <a:t> </a:t>
            </a:r>
            <a:r>
              <a:rPr lang="en-GB" sz="1200" b="1" dirty="0" smtClean="0"/>
              <a:t>20,6%</a:t>
            </a:r>
            <a:endParaRPr lang="en-GB" sz="1200" b="1" dirty="0"/>
          </a:p>
        </p:txBody>
      </p:sp>
      <p:sp>
        <p:nvSpPr>
          <p:cNvPr id="59" name="Rectangle 58"/>
          <p:cNvSpPr/>
          <p:nvPr/>
        </p:nvSpPr>
        <p:spPr>
          <a:xfrm>
            <a:off x="9617607" y="5085892"/>
            <a:ext cx="25105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MT </a:t>
            </a:r>
            <a:r>
              <a:rPr lang="en-GB" sz="1200" b="1" dirty="0" smtClean="0"/>
              <a:t>3.171 </a:t>
            </a:r>
            <a:r>
              <a:rPr lang="en-GB" sz="1200" b="1" dirty="0" err="1"/>
              <a:t>milhões</a:t>
            </a:r>
            <a:r>
              <a:rPr lang="en-GB" sz="1200" b="1" dirty="0"/>
              <a:t>, </a:t>
            </a:r>
            <a:r>
              <a:rPr lang="en-GB" sz="1200" b="1" dirty="0" err="1"/>
              <a:t>Tx</a:t>
            </a:r>
            <a:r>
              <a:rPr lang="en-GB" sz="1200" b="1" dirty="0"/>
              <a:t>. </a:t>
            </a:r>
            <a:r>
              <a:rPr lang="en-GB" sz="1200" b="1" dirty="0" err="1"/>
              <a:t>Juro</a:t>
            </a:r>
            <a:r>
              <a:rPr lang="en-GB" sz="1200" b="1" dirty="0"/>
              <a:t> </a:t>
            </a:r>
            <a:r>
              <a:rPr lang="en-GB" sz="1200" b="1" dirty="0" smtClean="0"/>
              <a:t>16,9</a:t>
            </a:r>
            <a:r>
              <a:rPr lang="en-GB" sz="1200" b="1" dirty="0"/>
              <a:t>%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85957" y="3850393"/>
            <a:ext cx="1428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b="1" dirty="0"/>
              <a:t>MT 7.793 </a:t>
            </a:r>
            <a:r>
              <a:rPr lang="en-GB" sz="1200" b="1" dirty="0" err="1"/>
              <a:t>milhões</a:t>
            </a:r>
            <a:endParaRPr lang="en-GB" sz="1200" b="1" dirty="0"/>
          </a:p>
          <a:p>
            <a:pPr algn="r"/>
            <a:r>
              <a:rPr lang="en-GB" sz="1200" b="1" dirty="0"/>
              <a:t>US$ 124,5 </a:t>
            </a:r>
            <a:r>
              <a:rPr lang="en-GB" sz="1200" b="1" dirty="0" err="1"/>
              <a:t>milhões</a:t>
            </a:r>
            <a:endParaRPr lang="en-GB" sz="1200" b="1" dirty="0"/>
          </a:p>
          <a:p>
            <a:pPr algn="r"/>
            <a:r>
              <a:rPr lang="pt-PT" sz="1200" b="1" dirty="0">
                <a:solidFill>
                  <a:srgbClr val="C00000"/>
                </a:solidFill>
              </a:rPr>
              <a:t>Agosto 2019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16889" y="2736402"/>
            <a:ext cx="1428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b="1" dirty="0"/>
              <a:t>MT 3.300 </a:t>
            </a:r>
            <a:r>
              <a:rPr lang="en-GB" sz="1200" b="1" dirty="0" err="1"/>
              <a:t>milhões</a:t>
            </a:r>
            <a:endParaRPr lang="en-GB" sz="1200" b="1" dirty="0"/>
          </a:p>
          <a:p>
            <a:pPr algn="r"/>
            <a:r>
              <a:rPr lang="en-GB" sz="1200" b="1" dirty="0"/>
              <a:t>US$ 55 </a:t>
            </a:r>
            <a:r>
              <a:rPr lang="en-GB" sz="1200" b="1" dirty="0" err="1"/>
              <a:t>milhões</a:t>
            </a:r>
            <a:endParaRPr lang="en-GB" sz="1200" b="1" dirty="0"/>
          </a:p>
          <a:p>
            <a:pPr algn="r"/>
            <a:r>
              <a:rPr lang="pt-PT" sz="1200" b="1" dirty="0">
                <a:solidFill>
                  <a:srgbClr val="C00000"/>
                </a:solidFill>
              </a:rPr>
              <a:t>Julho 2019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-15577" y="4944089"/>
            <a:ext cx="1428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b="1" dirty="0"/>
              <a:t>2008:   275 MT</a:t>
            </a:r>
          </a:p>
          <a:p>
            <a:pPr algn="r"/>
            <a:r>
              <a:rPr lang="pt-PT" sz="1200" b="1" dirty="0" smtClean="0">
                <a:solidFill>
                  <a:srgbClr val="C00000"/>
                </a:solidFill>
              </a:rPr>
              <a:t>2024</a:t>
            </a:r>
            <a:r>
              <a:rPr lang="pt-PT" sz="1200" b="1" dirty="0" smtClean="0"/>
              <a:t>: 4000 </a:t>
            </a:r>
            <a:r>
              <a:rPr lang="pt-PT" sz="1200" b="1" dirty="0"/>
              <a:t>MT</a:t>
            </a:r>
            <a:endParaRPr lang="en-GB" sz="1200" b="1" dirty="0"/>
          </a:p>
          <a:p>
            <a:pPr algn="r"/>
            <a:r>
              <a:rPr lang="en-GB" sz="1200" b="1" dirty="0" err="1"/>
              <a:t>Valorização</a:t>
            </a:r>
            <a:r>
              <a:rPr lang="en-GB" sz="1200" b="1" dirty="0"/>
              <a:t>: </a:t>
            </a:r>
            <a:r>
              <a:rPr lang="en-GB" sz="1200" b="1" dirty="0" smtClean="0"/>
              <a:t>1350%</a:t>
            </a:r>
            <a:endParaRPr lang="en-GB" sz="1200" b="1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6319212" y="-8263"/>
            <a:ext cx="0" cy="2901745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9591041" y="0"/>
            <a:ext cx="0" cy="6620739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049355" y="-8263"/>
            <a:ext cx="0" cy="6626132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440154" y="42723"/>
            <a:ext cx="3023947" cy="734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>
                <a:solidFill>
                  <a:schemeClr val="bg1"/>
                </a:solidFill>
              </a:rPr>
              <a:t>DÍVIDA / DEBT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141483" y="42723"/>
            <a:ext cx="3031862" cy="734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>
                <a:solidFill>
                  <a:schemeClr val="bg1"/>
                </a:solidFill>
              </a:rPr>
              <a:t>CAPITAL SOCIAL / EQUITY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A59B22-79BB-4670-A30D-23C3F04304E2}"/>
              </a:ext>
            </a:extLst>
          </p:cNvPr>
          <p:cNvSpPr txBox="1"/>
          <p:nvPr/>
        </p:nvSpPr>
        <p:spPr>
          <a:xfrm>
            <a:off x="3228975" y="1335085"/>
            <a:ext cx="2558503" cy="14234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0"/>
              </a:prstClr>
            </a:outerShdw>
            <a:reflection blurRad="6350" stA="0" endPos="92000" dist="101600" dir="5400000" sy="-100000" algn="bl" rotWithShape="0"/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1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FINANCIAMENTO SEM JUROS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1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MODALIDADE EXCLUSIVA DO MC/BVM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1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MAIOR VISIBILIDADE DA EMPRESA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1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PARTILHA DE RISCO DO NEGÓCIO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1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HISTÓRICO DE CREDIBILIDADE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1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BENEFÍCIOS FISCAIS</a:t>
            </a:r>
            <a:endParaRPr lang="en-ZA" sz="1100" b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2A59B22-79BB-4670-A30D-23C3F04304E2}"/>
              </a:ext>
            </a:extLst>
          </p:cNvPr>
          <p:cNvSpPr txBox="1"/>
          <p:nvPr/>
        </p:nvSpPr>
        <p:spPr>
          <a:xfrm>
            <a:off x="6675852" y="1380817"/>
            <a:ext cx="2847406" cy="51633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0"/>
              </a:prstClr>
            </a:outerShdw>
            <a:reflection blurRad="6350" stA="0" endPos="92000" dist="101600" dir="5400000" sy="-100000" algn="bl" rotWithShape="0"/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CUSTO DE CAPITAL MAIS BAIXO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1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SUBSTITUI SUPRIMENTOS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1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CAPITAL E JUROS EXPATRIÁVEIS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1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PREFERÊNCIA DE ESTRANGEIROS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TRANSACIONÁVEIS EM BOLSA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USADOS COMO COLATERAIS</a:t>
            </a:r>
          </a:p>
        </p:txBody>
      </p:sp>
      <p:sp>
        <p:nvSpPr>
          <p:cNvPr id="54" name="Title 2"/>
          <p:cNvSpPr txBox="1">
            <a:spLocks/>
          </p:cNvSpPr>
          <p:nvPr/>
        </p:nvSpPr>
        <p:spPr>
          <a:xfrm>
            <a:off x="223646" y="336764"/>
            <a:ext cx="2343290" cy="757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 smtClean="0">
                <a:solidFill>
                  <a:srgbClr val="C00000"/>
                </a:solidFill>
                <a:latin typeface="+mn-lt"/>
              </a:rPr>
              <a:t>MECANISMOS DE FINANCIAMENTO</a:t>
            </a:r>
            <a:endParaRPr lang="en-ZA" sz="2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5" name="Picture 2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58" y="2359395"/>
            <a:ext cx="760102" cy="75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10570046" y="2315316"/>
            <a:ext cx="1583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rgbClr val="C00000"/>
                </a:solidFill>
              </a:rPr>
              <a:t>Jul. 2024</a:t>
            </a:r>
            <a:endParaRPr lang="en-GB" sz="1200" b="1" dirty="0">
              <a:solidFill>
                <a:srgbClr val="C00000"/>
              </a:solidFill>
            </a:endParaRPr>
          </a:p>
          <a:p>
            <a:r>
              <a:rPr lang="en-GB" sz="1200" b="1" dirty="0"/>
              <a:t>MT </a:t>
            </a:r>
            <a:r>
              <a:rPr lang="en-GB" sz="1200" b="1" dirty="0" smtClean="0"/>
              <a:t>286.457 </a:t>
            </a:r>
            <a:r>
              <a:rPr lang="en-GB" sz="1200" b="1" dirty="0" err="1"/>
              <a:t>milhões</a:t>
            </a:r>
            <a:endParaRPr lang="en-GB" sz="1200" b="1" dirty="0"/>
          </a:p>
          <a:p>
            <a:r>
              <a:rPr lang="en-GB" sz="1200" b="1" dirty="0" smtClean="0"/>
              <a:t>83,9% </a:t>
            </a:r>
            <a:r>
              <a:rPr lang="en-GB" sz="1200" b="1" dirty="0"/>
              <a:t>do total de </a:t>
            </a:r>
            <a:r>
              <a:rPr lang="en-GB" sz="1200" b="1" dirty="0" err="1"/>
              <a:t>financiamento</a:t>
            </a:r>
            <a:r>
              <a:rPr lang="en-GB" sz="1200" b="1" dirty="0"/>
              <a:t> BVM</a:t>
            </a:r>
          </a:p>
        </p:txBody>
      </p:sp>
      <p:sp>
        <p:nvSpPr>
          <p:cNvPr id="68" name="Rectangle 67"/>
          <p:cNvSpPr/>
          <p:nvPr/>
        </p:nvSpPr>
        <p:spPr>
          <a:xfrm>
            <a:off x="9626374" y="3307752"/>
            <a:ext cx="943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rgbClr val="C00000"/>
                </a:solidFill>
              </a:rPr>
              <a:t>Jul. 2024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626373" y="4930140"/>
            <a:ext cx="9633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rgbClr val="C00000"/>
                </a:solidFill>
              </a:rPr>
              <a:t>Jul. 2024</a:t>
            </a:r>
            <a:endParaRPr lang="en-GB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17" y="449004"/>
            <a:ext cx="9928645" cy="537604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717587" y="650005"/>
            <a:ext cx="1600200" cy="57708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050" dirty="0"/>
              <a:t>Em Novembro 2019 foi criado um novo mercado bolsista</a:t>
            </a:r>
            <a:endParaRPr lang="en-GB" sz="1050" dirty="0"/>
          </a:p>
        </p:txBody>
      </p:sp>
      <p:sp>
        <p:nvSpPr>
          <p:cNvPr id="34" name="TextBox 33"/>
          <p:cNvSpPr txBox="1"/>
          <p:nvPr/>
        </p:nvSpPr>
        <p:spPr>
          <a:xfrm>
            <a:off x="6650787" y="1335805"/>
            <a:ext cx="1600200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050" dirty="0"/>
              <a:t>Em Abril de 2015, redução do montante do requisito de capitalização bolsista</a:t>
            </a:r>
            <a:endParaRPr lang="en-GB" sz="1050" dirty="0"/>
          </a:p>
        </p:txBody>
      </p:sp>
      <p:sp>
        <p:nvSpPr>
          <p:cNvPr id="35" name="TextBox 34"/>
          <p:cNvSpPr txBox="1"/>
          <p:nvPr/>
        </p:nvSpPr>
        <p:spPr>
          <a:xfrm>
            <a:off x="4821987" y="1335805"/>
            <a:ext cx="1600200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050" dirty="0"/>
              <a:t>Em 2009 foi criado um novo mercado bolsista vocacionado para </a:t>
            </a:r>
            <a:r>
              <a:rPr lang="pt-PT" sz="1050" dirty="0" err="1"/>
              <a:t>PME’s</a:t>
            </a:r>
            <a:endParaRPr lang="en-GB" sz="1050" dirty="0"/>
          </a:p>
        </p:txBody>
      </p:sp>
      <p:sp>
        <p:nvSpPr>
          <p:cNvPr id="37" name="TextBox 36"/>
          <p:cNvSpPr txBox="1"/>
          <p:nvPr/>
        </p:nvSpPr>
        <p:spPr>
          <a:xfrm>
            <a:off x="3450387" y="2892324"/>
            <a:ext cx="1600200" cy="57708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050" dirty="0"/>
              <a:t>O primeiro mercado bolsista foi o mercado de cotações oficiais</a:t>
            </a:r>
            <a:endParaRPr lang="en-GB" sz="1050" dirty="0"/>
          </a:p>
        </p:txBody>
      </p:sp>
      <p:sp>
        <p:nvSpPr>
          <p:cNvPr id="39" name="TextBox 38"/>
          <p:cNvSpPr txBox="1"/>
          <p:nvPr/>
        </p:nvSpPr>
        <p:spPr>
          <a:xfrm>
            <a:off x="9317786" y="269005"/>
            <a:ext cx="1600201" cy="36000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PT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PANDEMIA COVID-19</a:t>
            </a:r>
            <a:endParaRPr lang="en-GB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5400000">
            <a:off x="10696734" y="295396"/>
            <a:ext cx="600164" cy="1096280"/>
          </a:xfrm>
          <a:prstGeom prst="rect">
            <a:avLst/>
          </a:prstGeom>
          <a:solidFill>
            <a:srgbClr val="C0000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pt-PT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CONFLITOS</a:t>
            </a:r>
          </a:p>
          <a:p>
            <a:pPr algn="ctr"/>
            <a:r>
              <a:rPr lang="pt-PT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RÚSSIA – UCRÂNIA</a:t>
            </a:r>
          </a:p>
          <a:p>
            <a:pPr algn="ctr"/>
            <a:r>
              <a:rPr lang="pt-PT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E MÉDIO ORIENTE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987" y="1144326"/>
            <a:ext cx="495733" cy="49573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572663" y="4356341"/>
            <a:ext cx="655607" cy="491099"/>
          </a:xfrm>
          <a:prstGeom prst="round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31946" y="4278702"/>
            <a:ext cx="638863" cy="568738"/>
          </a:xfrm>
          <a:prstGeom prst="round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3354" y="2412503"/>
            <a:ext cx="23918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16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PT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MERCADOS</a:t>
            </a:r>
          </a:p>
          <a:p>
            <a:r>
              <a:rPr lang="pt-PT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BOLSISTAS</a:t>
            </a:r>
            <a:endParaRPr lang="en-US" sz="16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34377" y="198408"/>
            <a:ext cx="1683409" cy="430597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spAutoFit/>
          </a:bodyPr>
          <a:lstStyle/>
          <a:p>
            <a:pPr algn="ctr"/>
            <a:endParaRPr lang="en-GB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Imagem 3"/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471" y="1469403"/>
            <a:ext cx="661165" cy="625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71" y="1919664"/>
            <a:ext cx="718486" cy="378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6471" y="2345913"/>
            <a:ext cx="718486" cy="3957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5844D6-099B-17D4-0B69-59B4E4F1743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042" y="3858743"/>
            <a:ext cx="572182" cy="46568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9445925" y="1751162"/>
            <a:ext cx="1380546" cy="204446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470731" y="1344726"/>
            <a:ext cx="355727" cy="325785"/>
          </a:xfrm>
          <a:prstGeom prst="rect">
            <a:avLst/>
          </a:prstGeom>
          <a:solidFill>
            <a:srgbClr val="E2EFDA"/>
          </a:solidFill>
          <a:effectLst>
            <a:outerShdw blurRad="76200" dist="12700" dir="2700000" sy="-23000" kx="-800400" algn="bl" rotWithShape="0">
              <a:prstClr val="black">
                <a:alpha val="0"/>
              </a:prstClr>
            </a:outerShdw>
            <a:reflection blurRad="6350" stA="0" endPos="92000" dist="101600" dir="5400000" sy="-100000" algn="bl" rotWithShape="0"/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7</a:t>
            </a:r>
          </a:p>
          <a:p>
            <a:pPr algn="ctr">
              <a:lnSpc>
                <a:spcPct val="100000"/>
              </a:lnSpc>
            </a:pPr>
            <a:r>
              <a:rPr lang="pt-PT" sz="1050" b="1" dirty="0">
                <a:latin typeface="Arial Narrow" panose="020B0606020202030204" pitchFamily="34" charset="0"/>
                <a:cs typeface="Arial" panose="020B0604020202020204" pitchFamily="34" charset="0"/>
              </a:rPr>
              <a:t>(-1)</a:t>
            </a:r>
            <a:endParaRPr lang="en-GB" sz="105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74911" y="4107542"/>
            <a:ext cx="355727" cy="325785"/>
          </a:xfrm>
          <a:prstGeom prst="rect">
            <a:avLst/>
          </a:prstGeom>
          <a:solidFill>
            <a:srgbClr val="E2EFDA"/>
          </a:solidFill>
          <a:effectLst>
            <a:outerShdw blurRad="76200" dist="12700" dir="2700000" sy="-23000" kx="-800400" algn="bl" rotWithShape="0">
              <a:prstClr val="black">
                <a:alpha val="0"/>
              </a:prstClr>
            </a:outerShdw>
            <a:reflection blurRad="6350" stA="0" endPos="92000" dist="101600" dir="5400000" sy="-100000" algn="bl" rotWithShape="0"/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11</a:t>
            </a:r>
            <a:endParaRPr lang="en-GB" sz="1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75104" y="5390314"/>
            <a:ext cx="355727" cy="325785"/>
          </a:xfrm>
          <a:prstGeom prst="rect">
            <a:avLst/>
          </a:prstGeom>
          <a:solidFill>
            <a:srgbClr val="C00000"/>
          </a:solidFill>
          <a:effectLst>
            <a:outerShdw blurRad="76200" dist="12700" dir="2700000" sy="-23000" kx="-800400" algn="bl" rotWithShape="0">
              <a:prstClr val="black">
                <a:alpha val="0"/>
              </a:prstClr>
            </a:outerShdw>
            <a:reflection blurRad="6350" stA="0" endPos="92000" dist="101600" dir="5400000" sy="-100000" algn="bl" rotWithShape="0"/>
          </a:effectLst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16</a:t>
            </a:r>
            <a:endParaRPr lang="en-GB" sz="1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661" y="215660"/>
            <a:ext cx="9177406" cy="59953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5639" y="2303254"/>
            <a:ext cx="24971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PT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FINANCIAMENTO PÚBLICO </a:t>
            </a:r>
            <a:r>
              <a:rPr lang="pt-PT" sz="1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</a:t>
            </a:r>
            <a:r>
              <a:rPr lang="pt-PT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PRIVADO </a:t>
            </a:r>
          </a:p>
          <a:p>
            <a:r>
              <a:rPr lang="pt-PT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via MC/BVM</a:t>
            </a:r>
            <a:endParaRPr lang="en-US" sz="1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0000" endA="295" endPos="92000" dist="101600" dir="5400000" sy="-100000" algn="bl" rotWithShape="0"/>
        </a:effectLst>
      </a:spPr>
      <a:bodyPr vert="horz" wrap="none" lIns="91440" tIns="45720" rIns="91440" bIns="45720" rtlCol="0" anchor="ctr">
        <a:noAutofit/>
      </a:bodyPr>
      <a:lstStyle>
        <a:defPPr algn="ctr">
          <a:lnSpc>
            <a:spcPct val="100000"/>
          </a:lnSpc>
          <a:defRPr sz="1100" b="1" dirty="0" smtClean="0">
            <a:latin typeface="Arial Narrow" panose="020B060602020203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50270</TotalTime>
  <Words>1050</Words>
  <Application>Microsoft Office PowerPoint</Application>
  <PresentationFormat>Widescreen</PresentationFormat>
  <Paragraphs>291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Agency FB</vt:lpstr>
      <vt:lpstr>Arial</vt:lpstr>
      <vt:lpstr>Arial Narrow</vt:lpstr>
      <vt:lpstr>Calibri</vt:lpstr>
      <vt:lpstr>Calibri Light</vt:lpstr>
      <vt:lpstr>Century Gothic</vt:lpstr>
      <vt:lpstr>Segoe UI</vt:lpstr>
      <vt:lpstr>Tahoma</vt:lpstr>
      <vt:lpstr>Times New Roman</vt:lpstr>
      <vt:lpstr>Trebuchet MS</vt:lpstr>
      <vt:lpstr>Tema do Office</vt:lpstr>
      <vt:lpstr>PowerPoint Presentation</vt:lpstr>
      <vt:lpstr>PowerPoint Presentation</vt:lpstr>
      <vt:lpstr>PowerPoint Presentation</vt:lpstr>
      <vt:lpstr>RAZÕES PARA UMA EMPRESA SE FINANCIAR NA BOLSA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JPR;HTP;CF</dc:creator>
  <cp:lastModifiedBy>Estagio 2023</cp:lastModifiedBy>
  <cp:revision>1154</cp:revision>
  <cp:lastPrinted>2024-07-24T20:43:40Z</cp:lastPrinted>
  <dcterms:created xsi:type="dcterms:W3CDTF">2022-08-21T20:44:32Z</dcterms:created>
  <dcterms:modified xsi:type="dcterms:W3CDTF">2024-07-25T12:37:38Z</dcterms:modified>
</cp:coreProperties>
</file>