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509" r:id="rId4"/>
    <p:sldId id="508" r:id="rId5"/>
    <p:sldId id="405" r:id="rId6"/>
    <p:sldId id="507" r:id="rId7"/>
    <p:sldId id="326" r:id="rId8"/>
    <p:sldId id="309" r:id="rId9"/>
    <p:sldId id="511" r:id="rId10"/>
    <p:sldId id="510" r:id="rId11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1" d="100"/>
          <a:sy n="91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928736-AA0B-442D-A1AF-8261F7034BF9}" type="datetime1">
              <a:rPr lang="pt-PT" smtClean="0"/>
              <a:t>23/07/2024</a:t>
            </a:fld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D4F8076-E201-4AD9-9292-9CDC6E4C499D}" type="datetime1">
              <a:rPr lang="pt-PT" smtClean="0"/>
              <a:t>23/07/2024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/>
              <a:t>Clique para editar os Estilos de texto do modelo global</a:t>
            </a:r>
            <a:endParaRPr lang="en-US"/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 estilo do título do Modelo Global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3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ED0CAB-5C98-4633-8227-766380E8BC6E}" type="datetime1">
              <a:rPr lang="pt-PT" smtClean="0"/>
              <a:t>23/07/2024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 estilo do título do Modelo Global</a:t>
            </a:r>
            <a:endParaRPr lang="en-US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 rtlCol="0"/>
          <a:lstStyle>
            <a:lvl1pPr>
              <a:defRPr/>
            </a:lvl1pPr>
          </a:lstStyle>
          <a:p>
            <a:pPr lvl="0" rtl="0"/>
            <a:r>
              <a:rPr lang="pt-pt" dirty="0"/>
              <a:t>Clique para editar os Estilos de 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22BAA2-AC6B-4746-8053-EDC8606E535A}" type="datetime1">
              <a:rPr lang="pt-PT" smtClean="0"/>
              <a:t>23/07/2024</a:t>
            </a:fld>
            <a:endParaRPr lang="en-US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 estilo do título do Modelo Global</a:t>
            </a:r>
            <a:endParaRPr lang="en-US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DC9CF0-46A2-4AC7-9FA2-8EC67FAC0032}" type="datetime1">
              <a:rPr lang="pt-PT" smtClean="0"/>
              <a:t>23/07/2024</a:t>
            </a:fld>
            <a:endParaRPr lang="en-US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Marcador de Posição do Número do Diapositivo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 estilo do título do Modelo Global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C3D2EF-A9F1-401A-8C02-1662D96CBA0D}" type="datetime1">
              <a:rPr lang="pt-PT" smtClean="0"/>
              <a:t>23/07/2024</a:t>
            </a:fld>
            <a:endParaRPr lang="en-US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 estilo do título do Modelo Global</a:t>
            </a:r>
            <a:endParaRPr lang="en-U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3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582FB0-8268-4450-AEFB-7C755E727544}" type="datetime1">
              <a:rPr lang="pt-PT" smtClean="0"/>
              <a:t>23/07/2024</a:t>
            </a:fld>
            <a:endParaRPr lang="en-US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Marcador de Posição do Número do Diapositivo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 estilo do título do Modelo Global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pt" dirty="0"/>
              <a:t>Clique para editar os Estilos de texto do 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pt" dirty="0"/>
              <a:t>Clique para editar os Estilos de texto do 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E0A07F-0364-433A-B636-12526FBF2765}" type="datetime1">
              <a:rPr lang="pt-PT" smtClean="0"/>
              <a:t>23/07/2024</a:t>
            </a:fld>
            <a:endParaRPr lang="en-US" dirty="0"/>
          </a:p>
        </p:txBody>
      </p:sp>
      <p:sp>
        <p:nvSpPr>
          <p:cNvPr id="9" name="Marcador de Posição do Rodapé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Marcador de Posição do Número do Diapositivo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 estilo do título do Modelo Global</a:t>
            </a:r>
            <a:endParaRPr lang="en-U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dirty="0"/>
              <a:t>Clique para editar os estilos de 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pt" dirty="0"/>
              <a:t>Clique para editar os Estilos de texto do 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dirty="0"/>
              <a:t>Clique para editar os estilos de 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pt" dirty="0"/>
              <a:t>Clique para editar os estilos de texto do 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5BCC9B-3D00-4038-B827-05429894F1D1}" type="datetime1">
              <a:rPr lang="pt-PT" smtClean="0"/>
              <a:t>23/07/2024</a:t>
            </a:fld>
            <a:endParaRPr lang="en-US" dirty="0"/>
          </a:p>
        </p:txBody>
      </p:sp>
      <p:sp>
        <p:nvSpPr>
          <p:cNvPr id="11" name="Marcador de Posição do Rodapé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Marcador de Posição do Número do Diapositivo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 estilo do título do Modelo Global</a:t>
            </a:r>
            <a:endParaRPr lang="en-US" dirty="0"/>
          </a:p>
        </p:txBody>
      </p:sp>
      <p:sp>
        <p:nvSpPr>
          <p:cNvPr id="6" name="Marcador de Posição d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5B8D0D-025A-4217-B697-16EEC070DDC8}" type="datetime1">
              <a:rPr lang="pt-PT" smtClean="0"/>
              <a:t>23/07/2024</a:t>
            </a:fld>
            <a:endParaRPr lang="en-US" dirty="0"/>
          </a:p>
        </p:txBody>
      </p:sp>
      <p:sp>
        <p:nvSpPr>
          <p:cNvPr id="7" name="Marcador de Posição do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763092-FB88-4F2E-B7A9-6AD9CA079CD0}" type="datetime1">
              <a:rPr lang="pt-PT" smtClean="0"/>
              <a:t>23/07/2024</a:t>
            </a:fld>
            <a:endParaRPr lang="en-US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dirty="0"/>
              <a:t>Clique para editar os estilos de 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E55777FD-C41C-4ED6-9788-E0BDB29FE28C}" type="datetime1">
              <a:rPr lang="pt-PT" smtClean="0"/>
              <a:t>23/07/2024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ção da Imagem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1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E2C937DC-1FD7-45E0-8375-82F139FBDB0A}" type="datetime1">
              <a:rPr lang="pt-PT" smtClean="0"/>
              <a:t>23/07/2024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pt" dirty="0"/>
              <a:t>Clique para editar o estilo do título do Modelo Global</a:t>
            </a:r>
            <a:endParaRPr lang="en-U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pt"/>
              <a:t>Clique para editar os Estilos de texto do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1F5BAF06-A1C3-41CD-B482-A3F55490B9C6}" type="datetime1">
              <a:rPr lang="pt-PT" smtClean="0"/>
              <a:t>23/07/2024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tângul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2970377"/>
          </a:xfrm>
        </p:spPr>
        <p:txBody>
          <a:bodyPr rtlCol="0">
            <a:normAutofit/>
          </a:bodyPr>
          <a:lstStyle/>
          <a:p>
            <a:pPr algn="ctr" rtl="0"/>
            <a:r>
              <a:rPr lang="pt-PT" sz="3200" b="1" dirty="0">
                <a:latin typeface="Comic Sans MS" panose="030F0702030302020204" pitchFamily="66" charset="0"/>
              </a:rPr>
              <a:t>Estrat</a:t>
            </a:r>
            <a:r>
              <a:rPr lang="pt-PT" sz="32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égia de desenvolvimento do turismo</a:t>
            </a:r>
            <a:endParaRPr lang="pt-pt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8"/>
            <a:ext cx="6437026" cy="160774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rtl="0"/>
            <a:r>
              <a:rPr lang="pt-P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pt-p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presentado ao forum </a:t>
            </a:r>
            <a:r>
              <a:rPr lang="pt-P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Árabe de promoÇÃo de investimentos em moÇambique</a:t>
            </a:r>
          </a:p>
          <a:p>
            <a:pPr algn="r" rtl="0"/>
            <a:r>
              <a:rPr lang="pt-p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Z</a:t>
            </a:r>
            <a:r>
              <a:rPr lang="pt-P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pt-p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carias sumbana</a:t>
            </a:r>
          </a:p>
        </p:txBody>
      </p:sp>
      <p:pic>
        <p:nvPicPr>
          <p:cNvPr id="5" name="Imagem 4" descr="Uma imagem com um edifício, espaço de repouso, banco, área lateral&#10;&#10;Descrição gerada automaticamente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3078" y="1"/>
            <a:ext cx="2477442" cy="6857999"/>
          </a:xfrm>
          <a:prstGeom prst="rect">
            <a:avLst/>
          </a:prstGeom>
        </p:spPr>
      </p:pic>
      <p:cxnSp>
        <p:nvCxnSpPr>
          <p:cNvPr id="24" name="Conexão Reta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Bazaruto Archipelago National Park in Mozambique Celebrates 50th Year ...">
            <a:extLst>
              <a:ext uri="{FF2B5EF4-FFF2-40B4-BE49-F238E27FC236}">
                <a16:creationId xmlns:a16="http://schemas.microsoft.com/office/drawing/2014/main" id="{89A1E1AF-AA17-A8D2-D920-79D8FA1D0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4617" y="-1"/>
            <a:ext cx="5812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399F9-3941-E7D2-8BD7-7F12A786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37393"/>
            <a:ext cx="10058400" cy="3347143"/>
          </a:xfrm>
        </p:spPr>
        <p:txBody>
          <a:bodyPr>
            <a:normAutofit/>
          </a:bodyPr>
          <a:lstStyle/>
          <a:p>
            <a:r>
              <a:rPr lang="pt-PT" sz="6000" dirty="0">
                <a:latin typeface="Comic Sans MS" panose="030F0702030302020204" pitchFamily="66" charset="0"/>
              </a:rPr>
              <a:t>Muito Obrigado </a:t>
            </a:r>
            <a:r>
              <a:rPr lang="pt-PT" sz="60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pt-PT" sz="6000" dirty="0">
              <a:latin typeface="Comic Sans MS" panose="030F0702030302020204" pitchFamily="66" charset="0"/>
            </a:endParaRP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5368037-789A-9C1C-3CBA-29B7B2C0C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5B8D0D-025A-4217-B697-16EEC070DDC8}" type="datetime1">
              <a:rPr lang="pt-PT" smtClean="0"/>
              <a:t>23/07/2024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3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C4111-B4B1-1D4F-A992-03D54693D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44632"/>
          </a:xfrm>
        </p:spPr>
        <p:txBody>
          <a:bodyPr>
            <a:normAutofit/>
          </a:bodyPr>
          <a:lstStyle/>
          <a:p>
            <a:r>
              <a:rPr lang="pt-PT" sz="4000" b="1" dirty="0">
                <a:latin typeface="Comic Sans MS" panose="030F0702030302020204" pitchFamily="66" charset="0"/>
              </a:rPr>
              <a:t>T</a:t>
            </a:r>
            <a:r>
              <a:rPr lang="pt-PT" sz="4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ópicos da apresenta</a:t>
            </a:r>
            <a:r>
              <a:rPr lang="pt-PT" sz="40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ção</a:t>
            </a:r>
            <a:endParaRPr lang="pt-PT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05F2EE-5DEC-B9DA-814F-464DDB16C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solidFill>
                  <a:schemeClr val="tx1"/>
                </a:solidFill>
              </a:rPr>
              <a:t>-</a:t>
            </a:r>
            <a:r>
              <a:rPr lang="pt-PT" dirty="0"/>
              <a:t> </a:t>
            </a:r>
            <a:r>
              <a:rPr lang="pt-PT" sz="2800" dirty="0">
                <a:latin typeface="Comic Sans MS" panose="030F0702030302020204" pitchFamily="66" charset="0"/>
              </a:rPr>
              <a:t>Porque turismo ?</a:t>
            </a:r>
          </a:p>
          <a:p>
            <a:r>
              <a:rPr lang="pt-PT" sz="2800" dirty="0">
                <a:latin typeface="Comic Sans MS" panose="030F0702030302020204" pitchFamily="66" charset="0"/>
              </a:rPr>
              <a:t>- PEDT 2016-2025</a:t>
            </a:r>
          </a:p>
          <a:p>
            <a:r>
              <a:rPr lang="pt-PT" sz="2800" dirty="0">
                <a:latin typeface="Comic Sans MS" panose="030F0702030302020204" pitchFamily="66" charset="0"/>
              </a:rPr>
              <a:t>- Projectos catal</a:t>
            </a:r>
            <a:r>
              <a:rPr lang="pt-P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pt-PT" sz="2800" dirty="0">
                <a:latin typeface="Comic Sans MS" panose="030F0702030302020204" pitchFamily="66" charset="0"/>
              </a:rPr>
              <a:t>ticos recomendados no PEDT 2016-2025</a:t>
            </a:r>
          </a:p>
          <a:p>
            <a:r>
              <a:rPr lang="pt-PT" sz="2800" dirty="0">
                <a:latin typeface="Comic Sans MS" panose="030F0702030302020204" pitchFamily="66" charset="0"/>
              </a:rPr>
              <a:t>- MICE como implementacao da recomendacoes do PEDT </a:t>
            </a:r>
          </a:p>
          <a:p>
            <a:r>
              <a:rPr lang="pt-PT" sz="2800" dirty="0">
                <a:latin typeface="Comic Sans MS" panose="030F0702030302020204" pitchFamily="66" charset="0"/>
              </a:rPr>
              <a:t>- Desafios e Oportunidades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A626FC-6DA5-5717-F875-F0E564AA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BC3D2EF-A9F1-401A-8C02-1662D96CBA0D}" type="datetime1">
              <a:rPr lang="pt-PT" smtClean="0"/>
              <a:t>23/07/2024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5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DD482-BBB8-CFC2-981C-02777F4F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9"/>
            <a:ext cx="10058400" cy="1450757"/>
          </a:xfrm>
        </p:spPr>
        <p:txBody>
          <a:bodyPr>
            <a:normAutofit/>
          </a:bodyPr>
          <a:lstStyle/>
          <a:p>
            <a:r>
              <a:rPr lang="pt-PT" sz="4400" dirty="0">
                <a:latin typeface="Comic Sans MS" panose="030F0702030302020204" pitchFamily="66" charset="0"/>
              </a:rPr>
              <a:t>A nivel global o turismo...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478807-9366-6A9E-9846-8EFD55176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Estimula</a:t>
            </a:r>
            <a:r>
              <a:rPr lang="en-US" sz="2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crescimento</a:t>
            </a:r>
            <a:r>
              <a:rPr lang="en-US" sz="2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do PIB </a:t>
            </a:r>
            <a:r>
              <a:rPr lang="en-US" sz="2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mundial</a:t>
            </a:r>
            <a:r>
              <a:rPr lang="en-US" sz="2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com receitas de USD 7,6 trili</a:t>
            </a:r>
            <a:r>
              <a:rPr lang="en-US" sz="2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õ</a:t>
            </a:r>
            <a:r>
              <a:rPr lang="en-US" sz="2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Contribui</a:t>
            </a:r>
            <a:r>
              <a:rPr lang="en-US" sz="2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com 11,6 % da </a:t>
            </a:r>
            <a:r>
              <a:rPr lang="en-US" sz="2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produ</a:t>
            </a:r>
            <a:r>
              <a:rPr lang="en-US" sz="2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ção</a:t>
            </a:r>
            <a:r>
              <a:rPr lang="en-US" sz="2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global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 err="1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Representa</a:t>
            </a:r>
            <a:r>
              <a:rPr lang="en-US" sz="26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7% do </a:t>
            </a:r>
            <a:r>
              <a:rPr lang="en-US" sz="2600" b="1" dirty="0" err="1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comércio</a:t>
            </a:r>
            <a:r>
              <a:rPr lang="en-US" sz="26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internacional</a:t>
            </a:r>
            <a:r>
              <a:rPr lang="en-US" sz="26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30% das </a:t>
            </a:r>
            <a:r>
              <a:rPr lang="en-US" sz="2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exporta</a:t>
            </a:r>
            <a:r>
              <a:rPr lang="en-US" sz="2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ções</a:t>
            </a:r>
            <a:r>
              <a:rPr lang="en-US" sz="2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serviços</a:t>
            </a:r>
            <a:r>
              <a:rPr lang="en-US" sz="2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com USD 1,4 triliões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Estimula</a:t>
            </a:r>
            <a:r>
              <a:rPr lang="en-US" sz="2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investimentos</a:t>
            </a:r>
            <a:r>
              <a:rPr lang="en-US" sz="2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internacionais</a:t>
            </a:r>
            <a:r>
              <a:rPr lang="en-US" sz="2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2</a:t>
            </a:r>
            <a:r>
              <a:rPr lang="en-US" sz="2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ᵃ actividade com </a:t>
            </a:r>
            <a:r>
              <a:rPr lang="en-US" sz="2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maior</a:t>
            </a:r>
            <a:r>
              <a:rPr lang="en-US" sz="2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crescimento</a:t>
            </a:r>
            <a:r>
              <a:rPr lang="en-US" sz="2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termo</a:t>
            </a:r>
            <a:r>
              <a:rPr lang="en-US" sz="2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de IDE</a:t>
            </a:r>
            <a:endParaRPr lang="en-US" sz="26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6BD476-8A39-C3B5-4A4B-121D932B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BC3D2EF-A9F1-401A-8C02-1662D96CBA0D}" type="datetime1">
              <a:rPr lang="pt-PT" smtClean="0"/>
              <a:t>23/07/2024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2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9403E-CEC8-3189-0FAC-E95A8B109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Turismo Alternativa para </a:t>
            </a:r>
            <a:r>
              <a:rPr lang="en-US" sz="3200" dirty="0" err="1">
                <a:latin typeface="Comic Sans MS" panose="030F0702030302020204" pitchFamily="66" charset="0"/>
              </a:rPr>
              <a:t>Diversificação</a:t>
            </a:r>
            <a:r>
              <a:rPr lang="en-US" sz="3200" dirty="0">
                <a:latin typeface="Comic Sans MS" panose="030F0702030302020204" pitchFamily="66" charset="0"/>
              </a:rPr>
              <a:t>  e </a:t>
            </a:r>
            <a:r>
              <a:rPr lang="en-US" sz="3200" dirty="0" err="1">
                <a:latin typeface="Comic Sans MS" panose="030F0702030302020204" pitchFamily="66" charset="0"/>
              </a:rPr>
              <a:t>Crescimento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Económico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Sustentável</a:t>
            </a:r>
            <a:r>
              <a:rPr lang="en-US" sz="3200" dirty="0"/>
              <a:t/>
            </a:r>
            <a:br>
              <a:rPr lang="en-US" sz="3200" dirty="0"/>
            </a:br>
            <a:endParaRPr lang="pt-PT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43ED0B-CBA1-4922-1B01-1769D6124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2400" b="0" dirty="0">
                <a:latin typeface="Comic Sans MS" panose="030F0702030302020204" pitchFamily="66" charset="0"/>
                <a:cs typeface="Calibri"/>
              </a:rPr>
              <a:t>Moçambique  </a:t>
            </a:r>
            <a:r>
              <a:rPr lang="en-US" sz="2400" b="0" dirty="0" err="1">
                <a:latin typeface="Comic Sans MS" panose="030F0702030302020204" pitchFamily="66" charset="0"/>
                <a:cs typeface="Calibri"/>
              </a:rPr>
              <a:t>precisa</a:t>
            </a:r>
            <a:r>
              <a:rPr lang="en-US" sz="2400" b="0" dirty="0">
                <a:latin typeface="Comic Sans MS" panose="030F0702030302020204" pitchFamily="66" charset="0"/>
                <a:cs typeface="Calibri"/>
              </a:rPr>
              <a:t>  de </a:t>
            </a:r>
            <a:r>
              <a:rPr lang="en-US" sz="2400" b="0" dirty="0" err="1">
                <a:latin typeface="Comic Sans MS" panose="030F0702030302020204" pitchFamily="66" charset="0"/>
                <a:cs typeface="Calibri"/>
              </a:rPr>
              <a:t>diversificar</a:t>
            </a:r>
            <a:r>
              <a:rPr lang="en-US" sz="2400" b="0" dirty="0">
                <a:latin typeface="Comic Sans MS" panose="030F0702030302020204" pitchFamily="66" charset="0"/>
                <a:cs typeface="Calibri"/>
              </a:rPr>
              <a:t> a </a:t>
            </a:r>
            <a:r>
              <a:rPr lang="en-US" sz="2400" b="0" dirty="0" err="1">
                <a:latin typeface="Comic Sans MS" panose="030F0702030302020204" pitchFamily="66" charset="0"/>
                <a:cs typeface="Calibri"/>
              </a:rPr>
              <a:t>sua</a:t>
            </a:r>
            <a:r>
              <a:rPr lang="en-US" sz="2400" b="0" dirty="0">
                <a:latin typeface="Comic Sans MS" panose="030F0702030302020204" pitchFamily="66" charset="0"/>
                <a:cs typeface="Calibri"/>
              </a:rPr>
              <a:t> </a:t>
            </a:r>
            <a:r>
              <a:rPr lang="en-US" sz="2400" b="0" dirty="0" err="1">
                <a:latin typeface="Comic Sans MS" panose="030F0702030302020204" pitchFamily="66" charset="0"/>
                <a:cs typeface="Calibri"/>
              </a:rPr>
              <a:t>economia</a:t>
            </a:r>
            <a:r>
              <a:rPr lang="en-US" sz="2400" b="0" dirty="0">
                <a:latin typeface="Comic Sans MS" panose="030F0702030302020204" pitchFamily="66" charset="0"/>
                <a:cs typeface="Calibri"/>
              </a:rPr>
              <a:t> </a:t>
            </a:r>
            <a:r>
              <a:rPr lang="en-US" sz="2400" b="0" dirty="0" err="1">
                <a:latin typeface="Comic Sans MS" panose="030F0702030302020204" pitchFamily="66" charset="0"/>
                <a:cs typeface="Calibri"/>
              </a:rPr>
              <a:t>como</a:t>
            </a:r>
            <a:r>
              <a:rPr lang="en-US" sz="2400" b="0" dirty="0">
                <a:latin typeface="Comic Sans MS" panose="030F0702030302020204" pitchFamily="66" charset="0"/>
                <a:cs typeface="Calibri"/>
              </a:rPr>
              <a:t> forma de se tornar </a:t>
            </a:r>
            <a:r>
              <a:rPr lang="en-US" sz="2400" b="0" dirty="0" err="1">
                <a:latin typeface="Comic Sans MS" panose="030F0702030302020204" pitchFamily="66" charset="0"/>
                <a:cs typeface="Calibri"/>
              </a:rPr>
              <a:t>mais</a:t>
            </a:r>
            <a:r>
              <a:rPr lang="en-US" sz="2400" b="0" dirty="0">
                <a:latin typeface="Comic Sans MS" panose="030F0702030302020204" pitchFamily="66" charset="0"/>
                <a:cs typeface="Calibri"/>
              </a:rPr>
              <a:t> </a:t>
            </a:r>
            <a:r>
              <a:rPr lang="en-US" sz="2400" b="0" dirty="0" err="1">
                <a:latin typeface="Comic Sans MS" panose="030F0702030302020204" pitchFamily="66" charset="0"/>
                <a:cs typeface="Calibri"/>
              </a:rPr>
              <a:t>sustentável</a:t>
            </a:r>
            <a:r>
              <a:rPr lang="en-US" sz="2400" b="0" dirty="0">
                <a:latin typeface="Comic Sans MS" panose="030F0702030302020204" pitchFamily="66" charset="0"/>
                <a:cs typeface="Calibri"/>
              </a:rPr>
              <a:t> e </a:t>
            </a:r>
            <a:r>
              <a:rPr lang="en-US" sz="2400" b="0" dirty="0" err="1">
                <a:latin typeface="Comic Sans MS" panose="030F0702030302020204" pitchFamily="66" charset="0"/>
                <a:cs typeface="Calibri"/>
              </a:rPr>
              <a:t>evitar</a:t>
            </a:r>
            <a:r>
              <a:rPr lang="en-US" sz="2400" b="0" dirty="0">
                <a:latin typeface="Comic Sans MS" panose="030F0702030302020204" pitchFamily="66" charset="0"/>
                <a:cs typeface="Calibri"/>
              </a:rPr>
              <a:t> a “</a:t>
            </a:r>
            <a:r>
              <a:rPr lang="en-US" sz="2400" b="0" dirty="0" err="1">
                <a:latin typeface="Comic Sans MS" panose="030F0702030302020204" pitchFamily="66" charset="0"/>
                <a:cs typeface="Calibri"/>
              </a:rPr>
              <a:t>maldição</a:t>
            </a:r>
            <a:r>
              <a:rPr lang="en-US" sz="2400" b="0" dirty="0">
                <a:latin typeface="Comic Sans MS" panose="030F0702030302020204" pitchFamily="66" charset="0"/>
                <a:cs typeface="Calibri"/>
              </a:rPr>
              <a:t> dos </a:t>
            </a:r>
            <a:r>
              <a:rPr lang="en-US" sz="2400" b="0" dirty="0" err="1">
                <a:latin typeface="Comic Sans MS" panose="030F0702030302020204" pitchFamily="66" charset="0"/>
                <a:cs typeface="Calibri"/>
              </a:rPr>
              <a:t>recurso</a:t>
            </a:r>
            <a:r>
              <a:rPr lang="en-US" sz="2400" b="0" dirty="0">
                <a:latin typeface="Comic Sans MS" panose="030F0702030302020204" pitchFamily="66" charset="0"/>
                <a:cs typeface="Calibri"/>
              </a:rPr>
              <a:t>”</a:t>
            </a:r>
          </a:p>
          <a:p>
            <a:pPr>
              <a:lnSpc>
                <a:spcPct val="120000"/>
              </a:lnSpc>
              <a:defRPr/>
            </a:pPr>
            <a:r>
              <a:rPr lang="en-US" sz="2400" b="0" dirty="0">
                <a:latin typeface="Comic Sans MS" panose="030F0702030302020204" pitchFamily="66" charset="0"/>
                <a:cs typeface="Calibri"/>
              </a:rPr>
              <a:t>A </a:t>
            </a:r>
            <a:r>
              <a:rPr lang="en-US" sz="2400" b="0" dirty="0" err="1">
                <a:latin typeface="Comic Sans MS" panose="030F0702030302020204" pitchFamily="66" charset="0"/>
                <a:cs typeface="Calibri"/>
              </a:rPr>
              <a:t>indústria</a:t>
            </a:r>
            <a:r>
              <a:rPr lang="en-US" sz="2400" b="0" dirty="0">
                <a:latin typeface="Comic Sans MS" panose="030F0702030302020204" pitchFamily="66" charset="0"/>
                <a:cs typeface="Calibri"/>
              </a:rPr>
              <a:t> de Turismo </a:t>
            </a:r>
            <a:r>
              <a:rPr lang="en-US" sz="2400" b="0" dirty="0" err="1">
                <a:latin typeface="Comic Sans MS" panose="030F0702030302020204" pitchFamily="66" charset="0"/>
                <a:cs typeface="Calibri"/>
              </a:rPr>
              <a:t>oferece</a:t>
            </a:r>
            <a:r>
              <a:rPr lang="en-US" sz="2400" b="0" dirty="0">
                <a:latin typeface="Comic Sans MS" panose="030F0702030302020204" pitchFamily="66" charset="0"/>
                <a:cs typeface="Calibri"/>
              </a:rPr>
              <a:t> </a:t>
            </a:r>
            <a:r>
              <a:rPr lang="en-US" sz="2400" b="0" dirty="0" err="1">
                <a:latin typeface="Comic Sans MS" panose="030F0702030302020204" pitchFamily="66" charset="0"/>
                <a:cs typeface="Calibri"/>
              </a:rPr>
              <a:t>essa</a:t>
            </a:r>
            <a:r>
              <a:rPr lang="en-US" sz="2400" b="0" dirty="0">
                <a:latin typeface="Comic Sans MS" panose="030F0702030302020204" pitchFamily="66" charset="0"/>
                <a:cs typeface="Calibri"/>
              </a:rPr>
              <a:t> </a:t>
            </a:r>
            <a:r>
              <a:rPr lang="en-US" sz="2400" b="0" dirty="0" err="1">
                <a:latin typeface="Comic Sans MS" panose="030F0702030302020204" pitchFamily="66" charset="0"/>
                <a:cs typeface="Calibri"/>
              </a:rPr>
              <a:t>possibilidade</a:t>
            </a:r>
            <a:r>
              <a:rPr lang="en-US" sz="2400" b="0" dirty="0">
                <a:latin typeface="Comic Sans MS" panose="030F0702030302020204" pitchFamily="66" charset="0"/>
                <a:cs typeface="Calibri"/>
              </a:rPr>
              <a:t>: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 err="1">
                <a:latin typeface="Comic Sans MS" panose="030F0702030302020204" pitchFamily="66" charset="0"/>
                <a:cs typeface="Calibri"/>
              </a:rPr>
              <a:t>Multiplica</a:t>
            </a:r>
            <a:r>
              <a:rPr lang="en-US" sz="2400" dirty="0">
                <a:latin typeface="Comic Sans MS" panose="030F0702030302020204" pitchFamily="66" charset="0"/>
                <a:cs typeface="Calibri"/>
              </a:rPr>
              <a:t> a actividade  económica e </a:t>
            </a:r>
            <a:r>
              <a:rPr lang="en-US" sz="2400" dirty="0" err="1">
                <a:latin typeface="Comic Sans MS" panose="030F0702030302020204" pitchFamily="66" charset="0"/>
                <a:cs typeface="Calibri"/>
              </a:rPr>
              <a:t>gera</a:t>
            </a:r>
            <a:r>
              <a:rPr lang="en-US" sz="2400" dirty="0">
                <a:latin typeface="Comic Sans MS" panose="030F0702030302020204" pitchFamily="66" charset="0"/>
                <a:cs typeface="Calibri"/>
              </a:rPr>
              <a:t> divisas: Por </a:t>
            </a:r>
            <a:r>
              <a:rPr lang="en-US" sz="2400" dirty="0" err="1">
                <a:latin typeface="Comic Sans MS" panose="030F0702030302020204" pitchFamily="66" charset="0"/>
                <a:cs typeface="Calibri"/>
              </a:rPr>
              <a:t>cada</a:t>
            </a:r>
            <a:r>
              <a:rPr lang="en-US" sz="2400" dirty="0">
                <a:latin typeface="Comic Sans MS" panose="030F0702030302020204" pitchFamily="66" charset="0"/>
                <a:cs typeface="Calibri"/>
              </a:rPr>
              <a:t>  US $1 </a:t>
            </a:r>
            <a:r>
              <a:rPr lang="en-US" sz="2400" dirty="0" err="1">
                <a:latin typeface="Comic Sans MS" panose="030F0702030302020204" pitchFamily="66" charset="0"/>
                <a:cs typeface="Calibri"/>
              </a:rPr>
              <a:t>gasto</a:t>
            </a:r>
            <a:r>
              <a:rPr lang="en-US" sz="2400" dirty="0">
                <a:latin typeface="Comic Sans MS" panose="030F0702030302020204" pitchFamily="66" charset="0"/>
                <a:cs typeface="Calibri"/>
              </a:rPr>
              <a:t>, US $3,2 é </a:t>
            </a:r>
            <a:r>
              <a:rPr lang="en-US" sz="2400" dirty="0" err="1">
                <a:latin typeface="Comic Sans MS" panose="030F0702030302020204" pitchFamily="66" charset="0"/>
                <a:cs typeface="Calibri"/>
              </a:rPr>
              <a:t>produzido</a:t>
            </a:r>
            <a:r>
              <a:rPr lang="en-US" sz="2400" dirty="0">
                <a:latin typeface="Comic Sans MS" panose="030F0702030302020204" pitchFamily="66" charset="0"/>
                <a:cs typeface="Calibri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cs typeface="Calibri"/>
              </a:rPr>
              <a:t>noutras</a:t>
            </a:r>
            <a:r>
              <a:rPr lang="en-US" sz="2400" dirty="0">
                <a:latin typeface="Comic Sans MS" panose="030F0702030302020204" pitchFamily="66" charset="0"/>
                <a:cs typeface="Calibri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cs typeface="Calibri"/>
              </a:rPr>
              <a:t>actividades</a:t>
            </a:r>
            <a:r>
              <a:rPr lang="en-US" sz="2400" dirty="0">
                <a:latin typeface="Comic Sans MS" panose="030F0702030302020204" pitchFamily="66" charset="0"/>
                <a:cs typeface="Calibri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cs typeface="Calibri"/>
              </a:rPr>
              <a:t>económicas</a:t>
            </a:r>
            <a:r>
              <a:rPr lang="en-US" sz="2400" dirty="0">
                <a:latin typeface="Comic Sans MS" panose="030F0702030302020204" pitchFamily="66" charset="0"/>
                <a:cs typeface="Calibri"/>
              </a:rPr>
              <a:t>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 err="1">
                <a:latin typeface="Comic Sans MS" panose="030F0702030302020204" pitchFamily="66" charset="0"/>
                <a:cs typeface="Calibri"/>
              </a:rPr>
              <a:t>Cria</a:t>
            </a:r>
            <a:r>
              <a:rPr lang="en-US" sz="2400" dirty="0">
                <a:latin typeface="Comic Sans MS" panose="030F0702030302020204" pitchFamily="66" charset="0"/>
                <a:cs typeface="Calibri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cs typeface="Calibri"/>
              </a:rPr>
              <a:t>emprego</a:t>
            </a:r>
            <a:r>
              <a:rPr lang="en-US" sz="2400" dirty="0">
                <a:latin typeface="Comic Sans MS" panose="030F0702030302020204" pitchFamily="66" charset="0"/>
                <a:cs typeface="Calibri"/>
              </a:rPr>
              <a:t> : 50 </a:t>
            </a:r>
            <a:r>
              <a:rPr lang="en-US" sz="2400" dirty="0" err="1">
                <a:latin typeface="Comic Sans MS" panose="030F0702030302020204" pitchFamily="66" charset="0"/>
                <a:cs typeface="Calibri"/>
              </a:rPr>
              <a:t>postos</a:t>
            </a:r>
            <a:r>
              <a:rPr lang="en-US" sz="2400" dirty="0">
                <a:latin typeface="Comic Sans MS" panose="030F0702030302020204" pitchFamily="66" charset="0"/>
                <a:cs typeface="Calibri"/>
              </a:rPr>
              <a:t> de </a:t>
            </a:r>
            <a:r>
              <a:rPr lang="en-US" sz="2400" dirty="0" err="1">
                <a:latin typeface="Comic Sans MS" panose="030F0702030302020204" pitchFamily="66" charset="0"/>
                <a:cs typeface="Calibri"/>
              </a:rPr>
              <a:t>trabalho</a:t>
            </a:r>
            <a:r>
              <a:rPr lang="en-US" sz="2400" dirty="0">
                <a:latin typeface="Comic Sans MS" panose="030F0702030302020204" pitchFamily="66" charset="0"/>
                <a:cs typeface="Calibri"/>
              </a:rPr>
              <a:t> por </a:t>
            </a:r>
            <a:r>
              <a:rPr lang="en-US" sz="2400" dirty="0" err="1">
                <a:latin typeface="Comic Sans MS" panose="030F0702030302020204" pitchFamily="66" charset="0"/>
                <a:cs typeface="Calibri"/>
              </a:rPr>
              <a:t>cada</a:t>
            </a:r>
            <a:r>
              <a:rPr lang="en-US" sz="2400" dirty="0">
                <a:latin typeface="Comic Sans MS" panose="030F0702030302020204" pitchFamily="66" charset="0"/>
                <a:cs typeface="Calibri"/>
              </a:rPr>
              <a:t> $1 </a:t>
            </a:r>
            <a:r>
              <a:rPr lang="en-US" sz="2400" dirty="0" err="1">
                <a:latin typeface="Comic Sans MS" panose="030F0702030302020204" pitchFamily="66" charset="0"/>
                <a:cs typeface="Calibri"/>
              </a:rPr>
              <a:t>milhão</a:t>
            </a:r>
            <a:r>
              <a:rPr lang="en-US" sz="2400" dirty="0">
                <a:latin typeface="Comic Sans MS" panose="030F0702030302020204" pitchFamily="66" charset="0"/>
                <a:cs typeface="Calibri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cs typeface="Calibri"/>
              </a:rPr>
              <a:t>investidos</a:t>
            </a:r>
            <a:endParaRPr lang="en-US" sz="2400" dirty="0">
              <a:latin typeface="Comic Sans MS" panose="030F0702030302020204" pitchFamily="66" charset="0"/>
              <a:cs typeface="Calibri"/>
            </a:endParaRPr>
          </a:p>
          <a:p>
            <a:pPr lvl="1">
              <a:lnSpc>
                <a:spcPct val="120000"/>
              </a:lnSpc>
              <a:defRPr/>
            </a:pPr>
            <a:r>
              <a:rPr lang="pt-PT" sz="2400" dirty="0">
                <a:latin typeface="Comic Sans MS" panose="030F0702030302020204" pitchFamily="66" charset="0"/>
                <a:cs typeface="Calibri"/>
              </a:rPr>
              <a:t>Redistribui a riqueza (redu</a:t>
            </a:r>
            <a:r>
              <a:rPr lang="pt-PT" sz="2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çã</a:t>
            </a:r>
            <a:r>
              <a:rPr lang="pt-PT" sz="2400" dirty="0">
                <a:latin typeface="Comic Sans MS" panose="030F0702030302020204" pitchFamily="66" charset="0"/>
                <a:cs typeface="Calibri"/>
              </a:rPr>
              <a:t>o  das assimetrias)</a:t>
            </a:r>
          </a:p>
          <a:p>
            <a:pPr lvl="1">
              <a:lnSpc>
                <a:spcPct val="120000"/>
              </a:lnSpc>
              <a:defRPr/>
            </a:pPr>
            <a:r>
              <a:rPr lang="pt-PT" sz="2400" dirty="0">
                <a:latin typeface="Comic Sans MS" panose="030F0702030302020204" pitchFamily="66" charset="0"/>
                <a:cs typeface="Calibri"/>
              </a:rPr>
              <a:t>Cria habilidades profissionais a todos os niveis;</a:t>
            </a:r>
          </a:p>
          <a:p>
            <a:endParaRPr lang="pt-PT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7F919A-E09E-DBF9-8EF7-370DA03B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BC3D2EF-A9F1-401A-8C02-1662D96CBA0D}" type="datetime1">
              <a:rPr lang="pt-PT" smtClean="0"/>
              <a:t>23/07/2024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1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234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omic Sans MS" panose="030F0702030302020204" pitchFamily="66" charset="0"/>
              </a:rPr>
              <a:t>Maiores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desafios</a:t>
            </a:r>
            <a:r>
              <a:rPr lang="en-US" sz="3600" dirty="0">
                <a:latin typeface="Comic Sans MS" panose="030F0702030302020204" pitchFamily="66" charset="0"/>
              </a:rPr>
              <a:t> por </a:t>
            </a:r>
            <a:r>
              <a:rPr lang="en-US" sz="3600" dirty="0" err="1">
                <a:latin typeface="Comic Sans MS" panose="030F0702030302020204" pitchFamily="66" charset="0"/>
              </a:rPr>
              <a:t>ultrapassar</a:t>
            </a:r>
            <a:r>
              <a:rPr lang="en-US" sz="3600" dirty="0">
                <a:latin typeface="Comic Sans MS" panose="030F0702030302020204" pitchFamily="66" charset="0"/>
              </a:rPr>
              <a:t> - ADICs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600" y="3187702"/>
            <a:ext cx="1968500" cy="316229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GB" sz="2400" dirty="0">
                <a:latin typeface="Comic Sans MS" panose="030F0702030302020204" pitchFamily="66" charset="0"/>
                <a:cs typeface="Calibri"/>
              </a:rPr>
              <a:t>ACCESSO</a:t>
            </a:r>
          </a:p>
          <a:p>
            <a:pPr>
              <a:spcBef>
                <a:spcPts val="600"/>
              </a:spcBef>
            </a:pPr>
            <a:r>
              <a:rPr lang="en-GB" sz="1600" dirty="0" err="1">
                <a:latin typeface="Comic Sans MS" panose="030F0702030302020204" pitchFamily="66" charset="0"/>
                <a:cs typeface="Calibri"/>
              </a:rPr>
              <a:t>Reduzir</a:t>
            </a:r>
            <a:r>
              <a:rPr lang="en-GB" sz="1600" dirty="0">
                <a:latin typeface="Comic Sans MS" panose="030F0702030302020204" pitchFamily="66" charset="0"/>
                <a:cs typeface="Calibri"/>
              </a:rPr>
              <a:t> </a:t>
            </a:r>
            <a:r>
              <a:rPr lang="en-GB" sz="1600" dirty="0" err="1">
                <a:latin typeface="Comic Sans MS" panose="030F0702030302020204" pitchFamily="66" charset="0"/>
                <a:cs typeface="Calibri"/>
              </a:rPr>
              <a:t>os</a:t>
            </a:r>
            <a:r>
              <a:rPr lang="en-GB" sz="1600" dirty="0">
                <a:latin typeface="Comic Sans MS" panose="030F0702030302020204" pitchFamily="66" charset="0"/>
                <a:cs typeface="Calibri"/>
              </a:rPr>
              <a:t> </a:t>
            </a:r>
            <a:r>
              <a:rPr lang="en-GB" sz="1600" dirty="0" err="1">
                <a:latin typeface="Comic Sans MS" panose="030F0702030302020204" pitchFamily="66" charset="0"/>
                <a:cs typeface="Calibri"/>
              </a:rPr>
              <a:t>cutos</a:t>
            </a:r>
            <a:r>
              <a:rPr lang="en-GB" sz="1600" dirty="0">
                <a:latin typeface="Comic Sans MS" panose="030F0702030302020204" pitchFamily="66" charset="0"/>
                <a:cs typeface="Calibri"/>
              </a:rPr>
              <a:t> de </a:t>
            </a:r>
            <a:r>
              <a:rPr lang="en-GB" sz="1600" dirty="0" err="1">
                <a:latin typeface="Comic Sans MS" panose="030F0702030302020204" pitchFamily="66" charset="0"/>
                <a:cs typeface="Calibri"/>
              </a:rPr>
              <a:t>viagens</a:t>
            </a:r>
            <a:r>
              <a:rPr lang="en-GB" sz="1600" dirty="0">
                <a:latin typeface="Comic Sans MS" panose="030F0702030302020204" pitchFamily="66" charset="0"/>
                <a:cs typeface="Calibri"/>
              </a:rPr>
              <a:t> </a:t>
            </a:r>
            <a:r>
              <a:rPr lang="en-GB" sz="1600" dirty="0" err="1">
                <a:latin typeface="Comic Sans MS" panose="030F0702030302020204" pitchFamily="66" charset="0"/>
                <a:cs typeface="Calibri"/>
              </a:rPr>
              <a:t>a</a:t>
            </a:r>
            <a:r>
              <a:rPr lang="en-GB" sz="1600" dirty="0" err="1">
                <a:latin typeface="Comic Sans MS" panose="030F0702030302020204" pitchFamily="66" charset="0"/>
                <a:ea typeface="Calibri" panose="020F0502020204030204" pitchFamily="34" charset="0"/>
                <a:cs typeface="Calibri"/>
              </a:rPr>
              <a:t>ére</a:t>
            </a:r>
            <a:r>
              <a:rPr lang="en-GB" sz="1600" dirty="0" err="1">
                <a:latin typeface="Comic Sans MS" panose="030F0702030302020204" pitchFamily="66" charset="0"/>
                <a:cs typeface="Calibri"/>
              </a:rPr>
              <a:t>ais</a:t>
            </a:r>
            <a:r>
              <a:rPr lang="en-GB" sz="1600" dirty="0">
                <a:latin typeface="Comic Sans MS" panose="030F0702030302020204" pitchFamily="66" charset="0"/>
                <a:cs typeface="Calibri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GB" sz="1600" dirty="0" err="1">
                <a:latin typeface="Comic Sans MS" panose="030F0702030302020204" pitchFamily="66" charset="0"/>
                <a:cs typeface="Calibri"/>
              </a:rPr>
              <a:t>Reduzir</a:t>
            </a:r>
            <a:r>
              <a:rPr lang="en-GB" sz="1600" dirty="0">
                <a:latin typeface="Comic Sans MS" panose="030F0702030302020204" pitchFamily="66" charset="0"/>
                <a:cs typeface="Calibri"/>
              </a:rPr>
              <a:t> as </a:t>
            </a:r>
            <a:r>
              <a:rPr lang="en-GB" sz="1600" dirty="0" err="1">
                <a:latin typeface="Comic Sans MS" panose="030F0702030302020204" pitchFamily="66" charset="0"/>
                <a:cs typeface="Calibri"/>
              </a:rPr>
              <a:t>restri</a:t>
            </a:r>
            <a:r>
              <a:rPr lang="en-GB" sz="16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çõe</a:t>
            </a:r>
            <a:r>
              <a:rPr lang="en-GB" sz="1600" dirty="0" err="1">
                <a:latin typeface="Comic Sans MS" panose="030F0702030302020204" pitchFamily="66" charset="0"/>
                <a:cs typeface="Calibri"/>
              </a:rPr>
              <a:t>s</a:t>
            </a:r>
            <a:r>
              <a:rPr lang="en-GB" sz="1600" dirty="0">
                <a:latin typeface="Comic Sans MS" panose="030F0702030302020204" pitchFamily="66" charset="0"/>
                <a:cs typeface="Calibri"/>
              </a:rPr>
              <a:t> e custos de vistos para </a:t>
            </a:r>
            <a:r>
              <a:rPr lang="en-GB" sz="1600" dirty="0" err="1">
                <a:latin typeface="Comic Sans MS" panose="030F0702030302020204" pitchFamily="66" charset="0"/>
                <a:cs typeface="Calibri"/>
              </a:rPr>
              <a:t>os</a:t>
            </a:r>
            <a:r>
              <a:rPr lang="en-GB" sz="1600" dirty="0">
                <a:latin typeface="Comic Sans MS" panose="030F0702030302020204" pitchFamily="66" charset="0"/>
                <a:cs typeface="Calibri"/>
              </a:rPr>
              <a:t> </a:t>
            </a:r>
            <a:r>
              <a:rPr lang="en-GB" sz="1600" dirty="0" err="1">
                <a:latin typeface="Comic Sans MS" panose="030F0702030302020204" pitchFamily="66" charset="0"/>
                <a:cs typeface="Calibri"/>
              </a:rPr>
              <a:t>turistas</a:t>
            </a:r>
            <a:endParaRPr lang="en-GB" sz="1600" dirty="0">
              <a:latin typeface="Comic Sans MS" panose="030F0702030302020204" pitchFamily="66" charset="0"/>
              <a:cs typeface="Calibri"/>
            </a:endParaRPr>
          </a:p>
          <a:p>
            <a:pPr>
              <a:spcBef>
                <a:spcPts val="600"/>
              </a:spcBef>
            </a:pPr>
            <a:r>
              <a:rPr lang="en-GB" sz="1600" dirty="0" err="1">
                <a:latin typeface="Comic Sans MS" panose="030F0702030302020204" pitchFamily="66" charset="0"/>
                <a:cs typeface="Calibri"/>
              </a:rPr>
              <a:t>Providenciar</a:t>
            </a:r>
            <a:r>
              <a:rPr lang="en-GB" sz="1600" dirty="0">
                <a:latin typeface="Comic Sans MS" panose="030F0702030302020204" pitchFamily="66" charset="0"/>
                <a:cs typeface="Calibri"/>
              </a:rPr>
              <a:t> </a:t>
            </a:r>
            <a:r>
              <a:rPr lang="en-GB" sz="1600" dirty="0" err="1">
                <a:latin typeface="Comic Sans MS" panose="030F0702030302020204" pitchFamily="66" charset="0"/>
                <a:cs typeface="Calibri"/>
              </a:rPr>
              <a:t>estradas</a:t>
            </a:r>
            <a:r>
              <a:rPr lang="en-GB" sz="1600" dirty="0">
                <a:latin typeface="Comic Sans MS" panose="030F0702030302020204" pitchFamily="66" charset="0"/>
                <a:cs typeface="Calibri"/>
              </a:rPr>
              <a:t> p/ zonas </a:t>
            </a:r>
            <a:r>
              <a:rPr lang="en-GB" sz="1600" dirty="0" err="1">
                <a:latin typeface="Comic Sans MS" panose="030F0702030302020204" pitchFamily="66" charset="0"/>
                <a:cs typeface="Calibri"/>
              </a:rPr>
              <a:t>turisticas</a:t>
            </a:r>
            <a:r>
              <a:rPr lang="en-GB" sz="1600" dirty="0">
                <a:latin typeface="Comic Sans MS" panose="030F0702030302020204" pitchFamily="66" charset="0"/>
                <a:cs typeface="Calibri"/>
              </a:rPr>
              <a:t> </a:t>
            </a:r>
            <a:r>
              <a:rPr lang="en-GB" sz="1600" dirty="0" err="1">
                <a:latin typeface="Comic Sans MS" panose="030F0702030302020204" pitchFamily="66" charset="0"/>
                <a:cs typeface="Calibri"/>
              </a:rPr>
              <a:t>prioritárias</a:t>
            </a:r>
            <a:endParaRPr lang="en-GB" sz="1600" dirty="0">
              <a:latin typeface="Comic Sans MS" panose="030F0702030302020204" pitchFamily="66" charset="0"/>
              <a:cs typeface="Calibri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GB" dirty="0">
              <a:latin typeface="Calibri"/>
              <a:cs typeface="Calibri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GB" dirty="0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981200" y="1739595"/>
            <a:ext cx="8229600" cy="1448105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  <a:cs typeface="Calibri"/>
              </a:rPr>
              <a:t>Receitas </a:t>
            </a:r>
            <a:r>
              <a:rPr lang="en-US" sz="2000" dirty="0" err="1">
                <a:latin typeface="Comic Sans MS" panose="030F0702030302020204" pitchFamily="66" charset="0"/>
                <a:cs typeface="Calibri"/>
              </a:rPr>
              <a:t>anuais</a:t>
            </a:r>
            <a:r>
              <a:rPr lang="en-US" sz="2000" dirty="0">
                <a:latin typeface="Comic Sans MS" panose="030F0702030302020204" pitchFamily="66" charset="0"/>
                <a:cs typeface="Calibri"/>
              </a:rPr>
              <a:t> de USD 6 </a:t>
            </a:r>
            <a:r>
              <a:rPr lang="en-US" sz="2000" dirty="0" err="1">
                <a:latin typeface="Comic Sans MS" panose="030F0702030302020204" pitchFamily="66" charset="0"/>
                <a:cs typeface="Calibri"/>
              </a:rPr>
              <a:t>billi</a:t>
            </a:r>
            <a:r>
              <a:rPr lang="en-US" sz="2000" dirty="0" err="1">
                <a:latin typeface="Comic Sans MS" panose="030F0702030302020204" pitchFamily="66" charset="0"/>
                <a:cs typeface="Arial" panose="020B0604020202020204" pitchFamily="34" charset="0"/>
              </a:rPr>
              <a:t>ões</a:t>
            </a:r>
            <a:endParaRPr lang="en-US" sz="2000" dirty="0">
              <a:latin typeface="Comic Sans MS" panose="030F0702030302020204" pitchFamily="66" charset="0"/>
              <a:cs typeface="Calibri"/>
            </a:endParaRPr>
          </a:p>
          <a:p>
            <a:pPr algn="ctr"/>
            <a:r>
              <a:rPr lang="en-US" sz="2000" dirty="0">
                <a:latin typeface="Comic Sans MS" panose="030F0702030302020204" pitchFamily="66" charset="0"/>
                <a:cs typeface="Calibri"/>
              </a:rPr>
              <a:t>250,000 novos </a:t>
            </a:r>
            <a:r>
              <a:rPr lang="en-US" sz="2000" dirty="0" err="1">
                <a:latin typeface="Comic Sans MS" panose="030F0702030302020204" pitchFamily="66" charset="0"/>
                <a:cs typeface="Calibri"/>
              </a:rPr>
              <a:t>empreegos</a:t>
            </a:r>
            <a:r>
              <a:rPr lang="en-US" sz="2000" dirty="0">
                <a:latin typeface="Comic Sans MS" panose="030F0702030302020204" pitchFamily="66" charset="0"/>
                <a:cs typeface="Calibri"/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63172" y="3187701"/>
            <a:ext cx="1968500" cy="31623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D</a:t>
            </a:r>
            <a:r>
              <a:rPr lang="en-GB" sz="14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EMANDA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Criar</a:t>
            </a:r>
            <a:r>
              <a:rPr lang="en-GB" sz="14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uma</a:t>
            </a:r>
            <a:r>
              <a:rPr lang="en-GB" sz="14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imagem</a:t>
            </a:r>
            <a:r>
              <a:rPr lang="en-GB" sz="14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proactive e </a:t>
            </a:r>
            <a:r>
              <a:rPr lang="en-GB" sz="14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mecaanismos</a:t>
            </a:r>
            <a:r>
              <a:rPr lang="en-GB" sz="14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de </a:t>
            </a:r>
            <a:r>
              <a:rPr lang="en-GB" sz="14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gest</a:t>
            </a:r>
            <a:r>
              <a:rPr lang="en-GB" sz="1400" b="0" dirty="0" err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ão</a:t>
            </a:r>
            <a:r>
              <a:rPr lang="en-GB" sz="1400" b="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de crises</a:t>
            </a:r>
            <a:endParaRPr lang="en-GB" sz="1400" b="0" dirty="0">
              <a:solidFill>
                <a:schemeClr val="tx1"/>
              </a:solidFill>
              <a:latin typeface="Comic Sans MS" panose="030F0702030302020204" pitchFamily="66" charset="0"/>
              <a:cs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Estabelecer</a:t>
            </a:r>
            <a:r>
              <a:rPr lang="en-GB" sz="14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plataformas</a:t>
            </a:r>
            <a:r>
              <a:rPr lang="en-GB" sz="14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integradas</a:t>
            </a:r>
            <a:r>
              <a:rPr lang="en-GB" sz="14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de marketing </a:t>
            </a:r>
            <a:r>
              <a:rPr lang="en-GB" sz="14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internacional</a:t>
            </a:r>
            <a:endParaRPr lang="en-GB" sz="1400" b="0" dirty="0">
              <a:solidFill>
                <a:schemeClr val="tx1"/>
              </a:solidFill>
              <a:latin typeface="Comic Sans MS" panose="030F0702030302020204" pitchFamily="66" charset="0"/>
              <a:cs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Incrementar</a:t>
            </a:r>
            <a:r>
              <a:rPr lang="en-GB" sz="14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o marketing </a:t>
            </a:r>
            <a:r>
              <a:rPr lang="en-GB" sz="14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dom</a:t>
            </a:r>
            <a:r>
              <a:rPr lang="en-GB" sz="1400" b="0" dirty="0" err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GB" sz="14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stico</a:t>
            </a:r>
            <a:r>
              <a:rPr lang="en-GB" sz="14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84900" y="3187702"/>
            <a:ext cx="1968500" cy="316229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30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I</a:t>
            </a:r>
            <a:r>
              <a:rPr lang="en-GB" sz="23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NVESTMENTO</a:t>
            </a:r>
          </a:p>
          <a:p>
            <a:r>
              <a:rPr lang="en-GB" sz="17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Investir</a:t>
            </a:r>
            <a:r>
              <a:rPr lang="en-GB" sz="17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</a:t>
            </a:r>
            <a:r>
              <a:rPr lang="en-GB" sz="17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em</a:t>
            </a:r>
            <a:r>
              <a:rPr lang="en-GB" sz="17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atrac</a:t>
            </a:r>
            <a:r>
              <a:rPr lang="en-GB" sz="1700" b="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ções e </a:t>
            </a:r>
            <a:r>
              <a:rPr lang="en-GB" sz="17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eventos </a:t>
            </a:r>
            <a:r>
              <a:rPr lang="en-GB" sz="17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turisticos</a:t>
            </a:r>
            <a:r>
              <a:rPr lang="en-GB" sz="17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</a:t>
            </a:r>
            <a:r>
              <a:rPr lang="en-GB" sz="17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culturais</a:t>
            </a:r>
            <a:r>
              <a:rPr lang="en-GB" sz="17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</a:t>
            </a:r>
          </a:p>
          <a:p>
            <a:r>
              <a:rPr lang="en-GB" sz="17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Reservar</a:t>
            </a:r>
            <a:r>
              <a:rPr lang="en-GB" sz="17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</a:t>
            </a:r>
            <a:r>
              <a:rPr lang="en-GB" sz="17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algumas</a:t>
            </a:r>
            <a:r>
              <a:rPr lang="en-GB" sz="17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zonas n costa p/ </a:t>
            </a:r>
            <a:r>
              <a:rPr lang="en-GB" sz="17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investimentos</a:t>
            </a:r>
            <a:r>
              <a:rPr lang="en-GB" sz="17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</a:t>
            </a:r>
            <a:r>
              <a:rPr lang="en-GB" sz="17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em</a:t>
            </a:r>
            <a:r>
              <a:rPr lang="en-GB" sz="17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resorts para </a:t>
            </a:r>
            <a:r>
              <a:rPr lang="en-GB" sz="17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vistantes</a:t>
            </a:r>
            <a:r>
              <a:rPr lang="en-GB" sz="17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de </a:t>
            </a:r>
            <a:r>
              <a:rPr lang="en-GB" sz="17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renda</a:t>
            </a:r>
            <a:r>
              <a:rPr lang="en-GB" sz="17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</a:t>
            </a:r>
            <a:r>
              <a:rPr lang="en-GB" sz="17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m</a:t>
            </a:r>
            <a:r>
              <a:rPr lang="en-GB" sz="1700" b="0" dirty="0" err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édia</a:t>
            </a:r>
            <a:endParaRPr lang="en-GB" sz="1700" b="0" dirty="0">
              <a:solidFill>
                <a:schemeClr val="tx1"/>
              </a:solidFill>
              <a:latin typeface="Comic Sans MS" panose="030F0702030302020204" pitchFamily="66" charset="0"/>
              <a:cs typeface="Calibri"/>
            </a:endParaRPr>
          </a:p>
          <a:p>
            <a:r>
              <a:rPr lang="en-GB" sz="17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Melhorar</a:t>
            </a:r>
            <a:r>
              <a:rPr lang="en-GB" sz="17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</a:t>
            </a:r>
            <a:r>
              <a:rPr lang="en-GB" sz="17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os</a:t>
            </a:r>
            <a:r>
              <a:rPr lang="en-GB" sz="17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</a:t>
            </a:r>
            <a:r>
              <a:rPr lang="en-GB" sz="17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pacotes</a:t>
            </a:r>
            <a:r>
              <a:rPr lang="en-GB" sz="17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</a:t>
            </a:r>
            <a:r>
              <a:rPr lang="en-GB" sz="17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turisticos</a:t>
            </a:r>
            <a:r>
              <a:rPr lang="en-GB" sz="17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p/ o turismo de </a:t>
            </a:r>
            <a:r>
              <a:rPr lang="en-GB" sz="17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natureza</a:t>
            </a:r>
            <a:endParaRPr lang="en-ZA" sz="1700" b="0" dirty="0">
              <a:solidFill>
                <a:schemeClr val="tx1"/>
              </a:solidFill>
              <a:latin typeface="Comic Sans MS" panose="030F0702030302020204" pitchFamily="66" charset="0"/>
              <a:cs typeface="Calibri"/>
            </a:endParaRPr>
          </a:p>
          <a:p>
            <a:pPr marL="0" indent="0" algn="ctr">
              <a:buNone/>
            </a:pPr>
            <a:endParaRPr lang="en-US" sz="2200" b="0" dirty="0">
              <a:latin typeface="Calibri"/>
              <a:cs typeface="Calibri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67700" y="3187702"/>
            <a:ext cx="1968500" cy="316229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C</a:t>
            </a:r>
            <a:r>
              <a:rPr lang="en-GB" sz="16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APACITA</a:t>
            </a:r>
            <a:r>
              <a:rPr lang="en-GB" sz="1600" b="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ÇÃO</a:t>
            </a:r>
            <a:endParaRPr lang="en-GB" sz="1600" b="0" dirty="0">
              <a:solidFill>
                <a:schemeClr val="tx1"/>
              </a:solidFill>
              <a:latin typeface="Comic Sans MS" panose="030F0702030302020204" pitchFamily="66" charset="0"/>
              <a:cs typeface="Calibri"/>
            </a:endParaRPr>
          </a:p>
          <a:p>
            <a:r>
              <a:rPr lang="en-US" sz="14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Melhorar</a:t>
            </a:r>
            <a:r>
              <a:rPr lang="en-US" sz="14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a qualidade e </a:t>
            </a:r>
            <a:r>
              <a:rPr lang="en-US" sz="14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os</a:t>
            </a:r>
            <a:r>
              <a:rPr lang="en-US" sz="14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n</a:t>
            </a:r>
            <a:r>
              <a:rPr lang="en-US" sz="1400" b="0" dirty="0" err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íveis</a:t>
            </a:r>
            <a:r>
              <a:rPr lang="en-US" sz="1400" b="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b="0" dirty="0" err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formação</a:t>
            </a:r>
            <a:r>
              <a:rPr lang="en-US" sz="1400" b="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técnico</a:t>
            </a:r>
            <a:r>
              <a:rPr lang="en-US" sz="1400" b="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400" b="0" dirty="0" err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profissional</a:t>
            </a:r>
            <a:r>
              <a:rPr lang="en-US" sz="14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</a:t>
            </a:r>
          </a:p>
          <a:p>
            <a:r>
              <a:rPr lang="en-US" sz="14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Refor</a:t>
            </a:r>
            <a:r>
              <a:rPr lang="en-US" sz="1400" b="0" dirty="0" err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çar</a:t>
            </a:r>
            <a:r>
              <a:rPr lang="en-US" sz="1400" b="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sz="1400" b="0" dirty="0" err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habilidades</a:t>
            </a:r>
            <a:r>
              <a:rPr lang="en-US" sz="1400" b="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e as </a:t>
            </a:r>
            <a:r>
              <a:rPr lang="en-US" sz="1400" b="0" dirty="0" err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instituições</a:t>
            </a:r>
            <a:r>
              <a:rPr lang="en-US" sz="1400" b="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do sector </a:t>
            </a:r>
            <a:r>
              <a:rPr lang="en-US" sz="1400" b="0" dirty="0" err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pú</a:t>
            </a:r>
            <a:r>
              <a:rPr lang="en-US" sz="14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blico</a:t>
            </a:r>
            <a:endParaRPr lang="en-US" sz="1400" b="0" dirty="0">
              <a:solidFill>
                <a:schemeClr val="tx1"/>
              </a:solidFill>
              <a:latin typeface="Comic Sans MS" panose="030F0702030302020204" pitchFamily="66" charset="0"/>
              <a:cs typeface="Calibri"/>
            </a:endParaRPr>
          </a:p>
          <a:p>
            <a:r>
              <a:rPr lang="en-US" sz="14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Melhorar</a:t>
            </a:r>
            <a:r>
              <a:rPr lang="en-US" sz="14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a </a:t>
            </a:r>
            <a:r>
              <a:rPr lang="en-US" sz="14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implementa</a:t>
            </a:r>
            <a:r>
              <a:rPr lang="en-US" sz="1400" b="0" dirty="0" err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çã</a:t>
            </a:r>
            <a:r>
              <a:rPr lang="en-US" sz="14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 e  </a:t>
            </a:r>
            <a:r>
              <a:rPr lang="en-US" sz="1400" b="0" dirty="0" err="1">
                <a:solidFill>
                  <a:schemeClr val="tx1"/>
                </a:solidFill>
                <a:latin typeface="Comic Sans MS" panose="030F0702030302020204" pitchFamily="66" charset="0"/>
                <a:cs typeface="Calibri"/>
              </a:rPr>
              <a:t>monitoria</a:t>
            </a:r>
            <a:endParaRPr lang="en-US" sz="1400" b="0" dirty="0">
              <a:solidFill>
                <a:schemeClr val="tx1"/>
              </a:solidFill>
              <a:latin typeface="Comic Sans MS" panose="030F0702030302020204" pitchFamily="66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25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38F7EC4-E34D-A75B-5AC8-6FF04C886092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pt-PT" alt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Factores de crescimento</a:t>
            </a:r>
            <a:endParaRPr lang="en-US" altLang="en-US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D4E6F-CE92-00C9-61DA-00E996950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pt-PT" sz="2200" dirty="0">
                <a:latin typeface="Comic Sans MS" panose="030F0702030302020204" pitchFamily="66" charset="0"/>
              </a:rPr>
              <a:t>Os diferentes cenários, baseiam-se nas condições especificas  de cada um dos factores:</a:t>
            </a:r>
          </a:p>
          <a:p>
            <a:pPr lvl="1">
              <a:buFont typeface="Arial" charset="0"/>
              <a:buChar char="•"/>
              <a:defRPr/>
            </a:pPr>
            <a:r>
              <a:rPr lang="pt-PT" sz="2400" dirty="0">
                <a:latin typeface="Comic Sans MS" panose="030F0702030302020204" pitchFamily="66" charset="0"/>
              </a:rPr>
              <a:t>Estabilidade Política e Macroeconómica</a:t>
            </a:r>
          </a:p>
          <a:p>
            <a:pPr lvl="1">
              <a:buFont typeface="Arial" charset="0"/>
              <a:buChar char="•"/>
              <a:defRPr/>
            </a:pPr>
            <a:r>
              <a:rPr lang="pt-PT" sz="2400" dirty="0">
                <a:latin typeface="Comic Sans MS" panose="030F0702030302020204" pitchFamily="66" charset="0"/>
              </a:rPr>
              <a:t>Imagem e Marca</a:t>
            </a:r>
          </a:p>
          <a:p>
            <a:pPr lvl="1">
              <a:buFont typeface="Arial" charset="0"/>
              <a:buChar char="•"/>
              <a:defRPr/>
            </a:pPr>
            <a:r>
              <a:rPr lang="pt-PT" sz="2400" dirty="0">
                <a:latin typeface="Comic Sans MS" panose="030F0702030302020204" pitchFamily="66" charset="0"/>
              </a:rPr>
              <a:t>Oferta de alojamento;</a:t>
            </a:r>
          </a:p>
          <a:p>
            <a:pPr lvl="1">
              <a:buFont typeface="Arial" charset="0"/>
              <a:buChar char="•"/>
              <a:defRPr/>
            </a:pPr>
            <a:r>
              <a:rPr lang="pt-PT" sz="2400" dirty="0">
                <a:latin typeface="Comic Sans MS" panose="030F0702030302020204" pitchFamily="66" charset="0"/>
              </a:rPr>
              <a:t>Investimento em infra-estruturas;</a:t>
            </a:r>
          </a:p>
          <a:p>
            <a:pPr lvl="1">
              <a:buFont typeface="Arial" charset="0"/>
              <a:buChar char="•"/>
              <a:defRPr/>
            </a:pPr>
            <a:r>
              <a:rPr lang="pt-PT" sz="2400" dirty="0">
                <a:latin typeface="Comic Sans MS" panose="030F0702030302020204" pitchFamily="66" charset="0"/>
              </a:rPr>
              <a:t>Marketing do destino;</a:t>
            </a:r>
          </a:p>
          <a:p>
            <a:pPr lvl="1">
              <a:buFont typeface="Arial" charset="0"/>
              <a:buChar char="•"/>
              <a:defRPr/>
            </a:pPr>
            <a:r>
              <a:rPr lang="pt-PT" sz="2400" dirty="0">
                <a:latin typeface="Comic Sans MS" panose="030F0702030302020204" pitchFamily="66" charset="0"/>
              </a:rPr>
              <a:t>Qualidade de serviços e satisfação do turista;</a:t>
            </a:r>
          </a:p>
          <a:p>
            <a:pPr lvl="1">
              <a:buFont typeface="Arial" charset="0"/>
              <a:buChar char="•"/>
              <a:defRPr/>
            </a:pPr>
            <a:r>
              <a:rPr lang="pt-PT" sz="2400" dirty="0">
                <a:latin typeface="Comic Sans MS" panose="030F0702030302020204" pitchFamily="66" charset="0"/>
              </a:rPr>
              <a:t>Capacidade institucional e sistemas de monitoria.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>
            <a:extLst>
              <a:ext uri="{FF2B5EF4-FFF2-40B4-BE49-F238E27FC236}">
                <a16:creationId xmlns:a16="http://schemas.microsoft.com/office/drawing/2014/main" id="{F7965C21-1353-D97A-CC3B-5DFD75943CD9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sz="3200" dirty="0" err="1">
                <a:latin typeface="Comic Sans MS" panose="030F0702030302020204" pitchFamily="66" charset="0"/>
              </a:rPr>
              <a:t>Áreas</a:t>
            </a:r>
            <a:r>
              <a:rPr lang="en-US" altLang="en-US" sz="3200" dirty="0">
                <a:latin typeface="Comic Sans MS" panose="030F0702030302020204" pitchFamily="66" charset="0"/>
              </a:rPr>
              <a:t> </a:t>
            </a:r>
            <a:r>
              <a:rPr lang="en-US" altLang="en-US" sz="3200" dirty="0" err="1">
                <a:latin typeface="Comic Sans MS" panose="030F0702030302020204" pitchFamily="66" charset="0"/>
              </a:rPr>
              <a:t>Prioritárias</a:t>
            </a:r>
            <a:r>
              <a:rPr lang="en-US" altLang="en-US" sz="3200" dirty="0">
                <a:latin typeface="Comic Sans MS" panose="030F0702030302020204" pitchFamily="66" charset="0"/>
              </a:rPr>
              <a:t> de </a:t>
            </a:r>
            <a:r>
              <a:rPr lang="en-US" altLang="en-US" sz="3200" dirty="0" err="1">
                <a:latin typeface="Comic Sans MS" panose="030F0702030302020204" pitchFamily="66" charset="0"/>
              </a:rPr>
              <a:t>Investimento</a:t>
            </a:r>
            <a:r>
              <a:rPr lang="en-US" altLang="en-US" sz="3200" dirty="0">
                <a:latin typeface="Comic Sans MS" panose="030F0702030302020204" pitchFamily="66" charset="0"/>
              </a:rPr>
              <a:t>  </a:t>
            </a:r>
            <a:br>
              <a:rPr lang="en-US" altLang="en-US" sz="3200" dirty="0">
                <a:latin typeface="Comic Sans MS" panose="030F0702030302020204" pitchFamily="66" charset="0"/>
              </a:rPr>
            </a:br>
            <a:r>
              <a:rPr lang="en-US" altLang="en-US" sz="3200" dirty="0">
                <a:latin typeface="Comic Sans MS" panose="030F0702030302020204" pitchFamily="66" charset="0"/>
              </a:rPr>
              <a:t>Polos de </a:t>
            </a:r>
            <a:r>
              <a:rPr lang="en-US" altLang="en-US" sz="3200" dirty="0" err="1">
                <a:latin typeface="Comic Sans MS" panose="030F0702030302020204" pitchFamily="66" charset="0"/>
              </a:rPr>
              <a:t>Desenvolvimento</a:t>
            </a:r>
            <a:r>
              <a:rPr lang="en-US" altLang="en-US" sz="3200" dirty="0">
                <a:latin typeface="Comic Sans MS" panose="030F0702030302020204" pitchFamily="66" charset="0"/>
              </a:rPr>
              <a:t> do </a:t>
            </a:r>
            <a:r>
              <a:rPr lang="en-US" altLang="en-US" sz="3200" dirty="0" err="1">
                <a:latin typeface="Comic Sans MS" panose="030F0702030302020204" pitchFamily="66" charset="0"/>
              </a:rPr>
              <a:t>Turismo</a:t>
            </a:r>
            <a:endParaRPr lang="en-US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20483" name="Content Placeholder 11">
            <a:extLst>
              <a:ext uri="{FF2B5EF4-FFF2-40B4-BE49-F238E27FC236}">
                <a16:creationId xmlns:a16="http://schemas.microsoft.com/office/drawing/2014/main" id="{11A75AAB-415D-FBC2-FFC7-F290E2AD3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208" y="1928591"/>
            <a:ext cx="4740871" cy="416219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latin typeface="Comic Sans MS" panose="030F0702030302020204" pitchFamily="66" charset="0"/>
                <a:cs typeface="Calibri" panose="020F0502020204030204" pitchFamily="34" charset="0"/>
              </a:rPr>
              <a:t>- Pemba-Quirimbas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omic Sans MS" panose="030F0702030302020204" pitchFamily="66" charset="0"/>
                <a:cs typeface="Calibri" panose="020F0502020204030204" pitchFamily="34" charset="0"/>
              </a:rPr>
              <a:t> - </a:t>
            </a:r>
            <a:r>
              <a:rPr lang="en-US" altLang="en-US" sz="2400" dirty="0" err="1">
                <a:latin typeface="Comic Sans MS" panose="030F0702030302020204" pitchFamily="66" charset="0"/>
                <a:cs typeface="Calibri" panose="020F0502020204030204" pitchFamily="34" charset="0"/>
              </a:rPr>
              <a:t>Nacala-Ilha</a:t>
            </a:r>
            <a:r>
              <a:rPr lang="en-US" altLang="en-US" sz="2400" dirty="0">
                <a:latin typeface="Comic Sans MS" panose="030F0702030302020204" pitchFamily="66" charset="0"/>
                <a:cs typeface="Calibri" panose="020F0502020204030204" pitchFamily="34" charset="0"/>
              </a:rPr>
              <a:t> de Moçambique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Comic Sans MS" panose="030F0702030302020204" pitchFamily="66" charset="0"/>
                <a:cs typeface="Calibri" panose="020F0502020204030204" pitchFamily="34" charset="0"/>
              </a:rPr>
              <a:t> -  </a:t>
            </a:r>
            <a:r>
              <a:rPr lang="en-US" altLang="en-US" sz="2400" dirty="0" err="1">
                <a:latin typeface="Comic Sans MS" panose="030F0702030302020204" pitchFamily="66" charset="0"/>
                <a:cs typeface="Calibri" panose="020F0502020204030204" pitchFamily="34" charset="0"/>
              </a:rPr>
              <a:t>Vilankulo-Bazaruto</a:t>
            </a:r>
            <a:endParaRPr lang="en-US" altLang="en-US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omic Sans MS" panose="030F0702030302020204" pitchFamily="66" charset="0"/>
                <a:cs typeface="Calibri" panose="020F0502020204030204" pitchFamily="34" charset="0"/>
              </a:rPr>
              <a:t> - </a:t>
            </a:r>
            <a:r>
              <a:rPr lang="en-US" altLang="en-US" sz="2400" dirty="0" err="1">
                <a:latin typeface="Comic Sans MS" panose="030F0702030302020204" pitchFamily="66" charset="0"/>
                <a:cs typeface="Calibri" panose="020F0502020204030204" pitchFamily="34" charset="0"/>
              </a:rPr>
              <a:t>Gorongosa</a:t>
            </a:r>
            <a:r>
              <a:rPr lang="en-US" altLang="en-US" sz="2400" dirty="0">
                <a:latin typeface="Comic Sans MS" panose="030F0702030302020204" pitchFamily="66" charset="0"/>
                <a:cs typeface="Calibri" panose="020F0502020204030204" pitchFamily="34" charset="0"/>
              </a:rPr>
              <a:t>-Chimanimani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omic Sans MS" panose="030F0702030302020204" pitchFamily="66" charset="0"/>
                <a:cs typeface="Calibri" panose="020F0502020204030204" pitchFamily="34" charset="0"/>
              </a:rPr>
              <a:t> - </a:t>
            </a:r>
            <a:r>
              <a:rPr lang="en-US" altLang="en-US" sz="2400" dirty="0" err="1">
                <a:latin typeface="Comic Sans MS" panose="030F0702030302020204" pitchFamily="66" charset="0"/>
                <a:cs typeface="Calibri" panose="020F0502020204030204" pitchFamily="34" charset="0"/>
              </a:rPr>
              <a:t>Cidade</a:t>
            </a:r>
            <a:r>
              <a:rPr lang="en-US" altLang="en-US" sz="2400" dirty="0">
                <a:latin typeface="Comic Sans MS" panose="030F0702030302020204" pitchFamily="66" charset="0"/>
                <a:cs typeface="Calibri" panose="020F0502020204030204" pitchFamily="34" charset="0"/>
              </a:rPr>
              <a:t> de Maputo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omic Sans MS" panose="030F0702030302020204" pitchFamily="66" charset="0"/>
                <a:cs typeface="Calibri" panose="020F0502020204030204" pitchFamily="34" charset="0"/>
              </a:rPr>
              <a:t> - PNM-Ponta do </a:t>
            </a:r>
            <a:r>
              <a:rPr lang="en-US" altLang="en-US" sz="2400" dirty="0" err="1">
                <a:latin typeface="Comic Sans MS" panose="030F0702030302020204" pitchFamily="66" charset="0"/>
                <a:cs typeface="Calibri" panose="020F0502020204030204" pitchFamily="34" charset="0"/>
              </a:rPr>
              <a:t>Ouro</a:t>
            </a:r>
            <a:endParaRPr lang="en-US" altLang="en-US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aphicFrame>
        <p:nvGraphicFramePr>
          <p:cNvPr id="20484" name="Object 1">
            <a:extLst>
              <a:ext uri="{FF2B5EF4-FFF2-40B4-BE49-F238E27FC236}">
                <a16:creationId xmlns:a16="http://schemas.microsoft.com/office/drawing/2014/main" id="{B58029E0-AE7C-68E1-145D-D31B3F79B0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845880"/>
              </p:ext>
            </p:extLst>
          </p:nvPr>
        </p:nvGraphicFramePr>
        <p:xfrm>
          <a:off x="1283380" y="1614514"/>
          <a:ext cx="4270418" cy="472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667037" imgH="8019948" progId="">
                  <p:embed/>
                </p:oleObj>
              </mc:Choice>
              <mc:Fallback>
                <p:oleObj name="Acrobat Document" r:id="rId3" imgW="5667037" imgH="8019948" progId="">
                  <p:embed/>
                  <p:pic>
                    <p:nvPicPr>
                      <p:cNvPr id="20484" name="Object 1">
                        <a:extLst>
                          <a:ext uri="{FF2B5EF4-FFF2-40B4-BE49-F238E27FC236}">
                            <a16:creationId xmlns:a16="http://schemas.microsoft.com/office/drawing/2014/main" id="{B58029E0-AE7C-68E1-145D-D31B3F79B0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3380" y="1614514"/>
                        <a:ext cx="4270418" cy="4722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">
            <a:extLst>
              <a:ext uri="{FF2B5EF4-FFF2-40B4-BE49-F238E27FC236}">
                <a16:creationId xmlns:a16="http://schemas.microsoft.com/office/drawing/2014/main" id="{0977A3AC-6FB5-2508-5DD1-7D9CDE750214}"/>
              </a:ext>
            </a:extLst>
          </p:cNvPr>
          <p:cNvGrpSpPr>
            <a:grpSpLocks/>
          </p:cNvGrpSpPr>
          <p:nvPr/>
        </p:nvGrpSpPr>
        <p:grpSpPr bwMode="auto">
          <a:xfrm>
            <a:off x="983311" y="2007152"/>
            <a:ext cx="8523288" cy="4147158"/>
            <a:chOff x="56553" y="387972"/>
            <a:chExt cx="9328788" cy="6489377"/>
          </a:xfrm>
        </p:grpSpPr>
        <p:grpSp>
          <p:nvGrpSpPr>
            <p:cNvPr id="21509" name="Group 13">
              <a:extLst>
                <a:ext uri="{FF2B5EF4-FFF2-40B4-BE49-F238E27FC236}">
                  <a16:creationId xmlns:a16="http://schemas.microsoft.com/office/drawing/2014/main" id="{61FE2E66-CAE6-A97E-F41C-EAE0EFD242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0640" y="1108105"/>
              <a:ext cx="8317547" cy="5767055"/>
              <a:chOff x="810640" y="1108105"/>
              <a:chExt cx="8317547" cy="5767055"/>
            </a:xfrm>
          </p:grpSpPr>
          <p:cxnSp>
            <p:nvCxnSpPr>
              <p:cNvPr id="12" name="Curved Connector 11">
                <a:extLst>
                  <a:ext uri="{FF2B5EF4-FFF2-40B4-BE49-F238E27FC236}">
                    <a16:creationId xmlns:a16="http://schemas.microsoft.com/office/drawing/2014/main" id="{99E279B8-ECCF-5934-314B-1814A52C3909}"/>
                  </a:ext>
                </a:extLst>
              </p:cNvPr>
              <p:cNvCxnSpPr/>
              <p:nvPr/>
            </p:nvCxnSpPr>
            <p:spPr>
              <a:xfrm rot="10641453" flipV="1">
                <a:off x="810640" y="1108105"/>
                <a:ext cx="8317547" cy="3249783"/>
              </a:xfrm>
              <a:prstGeom prst="curvedConnector3">
                <a:avLst>
                  <a:gd name="adj1" fmla="val 47186"/>
                </a:avLst>
              </a:prstGeom>
              <a:ln w="38100">
                <a:solidFill>
                  <a:schemeClr val="accent1">
                    <a:lumMod val="60000"/>
                    <a:lumOff val="40000"/>
                    <a:alpha val="63000"/>
                  </a:schemeClr>
                </a:solidFill>
                <a:headEnd type="triangle" w="lg" len="lg"/>
                <a:tailEnd type="non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32536BE-9203-054B-6554-2EB31C4B1238}"/>
                  </a:ext>
                </a:extLst>
              </p:cNvPr>
              <p:cNvCxnSpPr/>
              <p:nvPr/>
            </p:nvCxnSpPr>
            <p:spPr>
              <a:xfrm>
                <a:off x="4134532" y="6707503"/>
                <a:ext cx="962591" cy="3674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38BAD7-1104-8350-5CB9-A5D30DCD89EB}"/>
                  </a:ext>
                </a:extLst>
              </p:cNvPr>
              <p:cNvSpPr txBox="1"/>
              <p:nvPr/>
            </p:nvSpPr>
            <p:spPr>
              <a:xfrm>
                <a:off x="5135348" y="6483381"/>
                <a:ext cx="1567250" cy="3917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alibri"/>
                    <a:cs typeface="Calibri"/>
                  </a:rPr>
                  <a:t>Turismo</a:t>
                </a:r>
              </a:p>
            </p:txBody>
          </p:sp>
        </p:grpSp>
        <p:grpSp>
          <p:nvGrpSpPr>
            <p:cNvPr id="21510" name="Group 9">
              <a:extLst>
                <a:ext uri="{FF2B5EF4-FFF2-40B4-BE49-F238E27FC236}">
                  <a16:creationId xmlns:a16="http://schemas.microsoft.com/office/drawing/2014/main" id="{09DF9BCA-5192-9B59-0E48-BAC6804EAF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744" y="1407548"/>
              <a:ext cx="8887454" cy="5469801"/>
              <a:chOff x="273744" y="1407548"/>
              <a:chExt cx="8887454" cy="5469801"/>
            </a:xfrm>
          </p:grpSpPr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77E36C20-7617-3ABA-522E-690125782141}"/>
                  </a:ext>
                </a:extLst>
              </p:cNvPr>
              <p:cNvSpPr/>
              <p:nvPr/>
            </p:nvSpPr>
            <p:spPr>
              <a:xfrm rot="20394215">
                <a:off x="273744" y="1407548"/>
                <a:ext cx="8887454" cy="1636831"/>
              </a:xfrm>
              <a:custGeom>
                <a:avLst/>
                <a:gdLst>
                  <a:gd name="connsiteX0" fmla="*/ 0 w 8260522"/>
                  <a:gd name="connsiteY0" fmla="*/ 3721038 h 3721038"/>
                  <a:gd name="connsiteX1" fmla="*/ 3202609 w 8260522"/>
                  <a:gd name="connsiteY1" fmla="*/ 21473 h 3721038"/>
                  <a:gd name="connsiteX2" fmla="*/ 8260522 w 8260522"/>
                  <a:gd name="connsiteY2" fmla="*/ 2197038 h 372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60522" h="3721038">
                    <a:moveTo>
                      <a:pt x="0" y="3721038"/>
                    </a:moveTo>
                    <a:cubicBezTo>
                      <a:pt x="912928" y="1998255"/>
                      <a:pt x="1825856" y="275473"/>
                      <a:pt x="3202609" y="21473"/>
                    </a:cubicBezTo>
                    <a:cubicBezTo>
                      <a:pt x="4579362" y="-232527"/>
                      <a:pt x="7428580" y="1843647"/>
                      <a:pt x="8260522" y="2197038"/>
                    </a:cubicBezTo>
                  </a:path>
                </a:pathLst>
              </a:custGeom>
              <a:ln w="38100">
                <a:solidFill>
                  <a:schemeClr val="accent2">
                    <a:lumMod val="75000"/>
                    <a:alpha val="30000"/>
                  </a:schemeClr>
                </a:solidFill>
                <a:headEnd type="none"/>
                <a:tailEnd type="triangle" w="lg" len="lg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E4A079B-905D-2EB3-7B8D-E2ADEB65FEC8}"/>
                  </a:ext>
                </a:extLst>
              </p:cNvPr>
              <p:cNvCxnSpPr/>
              <p:nvPr/>
            </p:nvCxnSpPr>
            <p:spPr>
              <a:xfrm flipV="1">
                <a:off x="1133820" y="6698318"/>
                <a:ext cx="945215" cy="0"/>
              </a:xfrm>
              <a:prstGeom prst="line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38" name="TextBox 79">
                <a:extLst>
                  <a:ext uri="{FF2B5EF4-FFF2-40B4-BE49-F238E27FC236}">
                    <a16:creationId xmlns:a16="http://schemas.microsoft.com/office/drawing/2014/main" id="{30A6D197-FBF7-D047-8E2A-1377A3158D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8867" y="6485570"/>
                <a:ext cx="1964453" cy="391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b="1">
                    <a:solidFill>
                      <a:srgbClr val="376092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rgbClr val="376092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376092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376092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rgbClr val="376092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376092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376092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376092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376092"/>
                    </a:solidFill>
                    <a:latin typeface="Garamond" panose="020204040303010108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17375E"/>
                    </a:solidFill>
                    <a:latin typeface="Calibri" panose="020F0502020204030204" pitchFamily="34" charset="0"/>
                  </a:rPr>
                  <a:t>Recurso Minerais 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58825F9-7729-A8A3-7682-DC70DB12F3B0}"/>
                </a:ext>
              </a:extLst>
            </p:cNvPr>
            <p:cNvCxnSpPr/>
            <p:nvPr/>
          </p:nvCxnSpPr>
          <p:spPr>
            <a:xfrm>
              <a:off x="3781813" y="553309"/>
              <a:ext cx="12163" cy="5233822"/>
            </a:xfrm>
            <a:prstGeom prst="line">
              <a:avLst/>
            </a:prstGeom>
            <a:ln w="12700">
              <a:solidFill>
                <a:schemeClr val="accent1">
                  <a:alpha val="4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3EDC97C-824F-9830-FC0A-9BD2A8847304}"/>
                </a:ext>
              </a:extLst>
            </p:cNvPr>
            <p:cNvCxnSpPr/>
            <p:nvPr/>
          </p:nvCxnSpPr>
          <p:spPr>
            <a:xfrm flipH="1">
              <a:off x="6511470" y="575353"/>
              <a:ext cx="64288" cy="5257703"/>
            </a:xfrm>
            <a:prstGeom prst="line">
              <a:avLst/>
            </a:prstGeom>
            <a:ln w="12700">
              <a:solidFill>
                <a:schemeClr val="accent1">
                  <a:alpha val="4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13" name="Group 6">
              <a:extLst>
                <a:ext uri="{FF2B5EF4-FFF2-40B4-BE49-F238E27FC236}">
                  <a16:creationId xmlns:a16="http://schemas.microsoft.com/office/drawing/2014/main" id="{FEBAA04A-0EA6-0BF2-69F0-81978AFA7D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3310" y="387973"/>
              <a:ext cx="2764164" cy="4337016"/>
              <a:chOff x="798708" y="387973"/>
              <a:chExt cx="2764164" cy="4337016"/>
            </a:xfrm>
          </p:grpSpPr>
          <p:sp>
            <p:nvSpPr>
              <p:cNvPr id="21534" name="Text Box 9">
                <a:extLst>
                  <a:ext uri="{FF2B5EF4-FFF2-40B4-BE49-F238E27FC236}">
                    <a16:creationId xmlns:a16="http://schemas.microsoft.com/office/drawing/2014/main" id="{372EC489-104E-5B0F-CC21-CCB3706C7F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8708" y="3894878"/>
                <a:ext cx="2764164" cy="830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rIns="36000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b="1">
                    <a:solidFill>
                      <a:srgbClr val="376092"/>
                    </a:solidFill>
                    <a:latin typeface="Garamond" panose="02020404030301010803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rgbClr val="376092"/>
                    </a:solidFill>
                    <a:latin typeface="Garamond" panose="02020404030301010803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376092"/>
                    </a:solidFill>
                    <a:latin typeface="Garamond" panose="02020404030301010803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376092"/>
                    </a:solidFill>
                    <a:latin typeface="Garamond" panose="02020404030301010803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rgbClr val="376092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376092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376092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376092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376092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600">
                    <a:solidFill>
                      <a:srgbClr val="17375E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Fase 1: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600">
                    <a:solidFill>
                      <a:srgbClr val="17375E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Consolidação Focalizada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en-US" sz="2000">
                  <a:solidFill>
                    <a:srgbClr val="FF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ounded Rectangular Callout 25">
                <a:extLst>
                  <a:ext uri="{FF2B5EF4-FFF2-40B4-BE49-F238E27FC236}">
                    <a16:creationId xmlns:a16="http://schemas.microsoft.com/office/drawing/2014/main" id="{19506C3B-F5D8-2A50-D298-3D99E0FA7009}"/>
                  </a:ext>
                </a:extLst>
              </p:cNvPr>
              <p:cNvSpPr/>
              <p:nvPr/>
            </p:nvSpPr>
            <p:spPr>
              <a:xfrm>
                <a:off x="940993" y="387972"/>
                <a:ext cx="2606291" cy="3110165"/>
              </a:xfrm>
              <a:prstGeom prst="wedgeRoundRectCallout">
                <a:avLst>
                  <a:gd name="adj1" fmla="val -19984"/>
                  <a:gd name="adj2" fmla="val 65897"/>
                  <a:gd name="adj3" fmla="val 16667"/>
                </a:avLst>
              </a:prstGeom>
              <a:noFill/>
              <a:ln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en-US" sz="1600" b="1" dirty="0" err="1">
                    <a:solidFill>
                      <a:srgbClr val="FF0000"/>
                    </a:solidFill>
                    <a:latin typeface="Calibri"/>
                    <a:cs typeface="Calibri"/>
                  </a:rPr>
                  <a:t>Melhorar</a:t>
                </a:r>
                <a:r>
                  <a:rPr lang="en-US" sz="1600" b="1" dirty="0">
                    <a:solidFill>
                      <a:srgbClr val="FF0000"/>
                    </a:solidFill>
                    <a:latin typeface="Calibri"/>
                    <a:cs typeface="Calibri"/>
                  </a:rPr>
                  <a:t> o 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Calibri"/>
                    <a:cs typeface="Calibri"/>
                  </a:rPr>
                  <a:t>acesso</a:t>
                </a:r>
                <a:endParaRPr lang="en-US" sz="1600" b="1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en-US" sz="1400" b="1" dirty="0" err="1">
                    <a:solidFill>
                      <a:srgbClr val="FF0000"/>
                    </a:solidFill>
                    <a:latin typeface="Calibri"/>
                    <a:cs typeface="Calibri"/>
                  </a:rPr>
                  <a:t>Desloquear</a:t>
                </a:r>
                <a:r>
                  <a:rPr lang="en-US" sz="1400" b="1" dirty="0">
                    <a:solidFill>
                      <a:srgbClr val="FF0000"/>
                    </a:solidFill>
                    <a:latin typeface="Calibri"/>
                    <a:cs typeface="Calibri"/>
                  </a:rPr>
                  <a:t> o </a:t>
                </a:r>
                <a:r>
                  <a:rPr lang="en-US" sz="1400" b="1" dirty="0" err="1">
                    <a:solidFill>
                      <a:srgbClr val="FF0000"/>
                    </a:solidFill>
                    <a:latin typeface="Calibri"/>
                    <a:cs typeface="Calibri"/>
                  </a:rPr>
                  <a:t>desenvolvimemto</a:t>
                </a:r>
                <a:r>
                  <a:rPr lang="en-US" sz="1400" b="1" dirty="0">
                    <a:solidFill>
                      <a:srgbClr val="FF0000"/>
                    </a:solidFill>
                    <a:latin typeface="Calibri"/>
                    <a:cs typeface="Calibri"/>
                  </a:rPr>
                  <a:t> dos </a:t>
                </a:r>
                <a:r>
                  <a:rPr lang="en-US" sz="1400" b="1" dirty="0" err="1">
                    <a:solidFill>
                      <a:srgbClr val="FF0000"/>
                    </a:solidFill>
                    <a:latin typeface="Calibri"/>
                    <a:cs typeface="Calibri"/>
                  </a:rPr>
                  <a:t>destinos</a:t>
                </a:r>
                <a:r>
                  <a:rPr lang="en-US" sz="1400" b="1" dirty="0">
                    <a:solidFill>
                      <a:srgbClr val="FF0000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1400" b="1" dirty="0" err="1">
                    <a:solidFill>
                      <a:srgbClr val="FF0000"/>
                    </a:solidFill>
                    <a:latin typeface="Calibri"/>
                    <a:cs typeface="Calibri"/>
                  </a:rPr>
                  <a:t>prioritários</a:t>
                </a:r>
                <a:endParaRPr lang="en-US" sz="1400" b="1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en-US" sz="1400" b="1" dirty="0">
                    <a:solidFill>
                      <a:srgbClr val="FF0000"/>
                    </a:solidFill>
                    <a:latin typeface="Calibri"/>
                    <a:cs typeface="Calibri"/>
                  </a:rPr>
                  <a:t>Melhorar a imagem de Marca, seu valor e qualidade</a:t>
                </a:r>
              </a:p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en-US" sz="1400" b="1" dirty="0">
                    <a:solidFill>
                      <a:srgbClr val="FF0000"/>
                    </a:solidFill>
                    <a:latin typeface="Calibri"/>
                    <a:cs typeface="Calibri"/>
                  </a:rPr>
                  <a:t>Reforçar as capacidades</a:t>
                </a:r>
              </a:p>
            </p:txBody>
          </p:sp>
        </p:grpSp>
        <p:grpSp>
          <p:nvGrpSpPr>
            <p:cNvPr id="21514" name="Group 12">
              <a:extLst>
                <a:ext uri="{FF2B5EF4-FFF2-40B4-BE49-F238E27FC236}">
                  <a16:creationId xmlns:a16="http://schemas.microsoft.com/office/drawing/2014/main" id="{6726766A-0616-0A51-B8E3-E5E7403FF3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1813" y="474204"/>
              <a:ext cx="2745294" cy="4135361"/>
              <a:chOff x="3693469" y="474204"/>
              <a:chExt cx="2745294" cy="4135361"/>
            </a:xfrm>
          </p:grpSpPr>
          <p:sp>
            <p:nvSpPr>
              <p:cNvPr id="33811" name="Text Box 19">
                <a:extLst>
                  <a:ext uri="{FF2B5EF4-FFF2-40B4-BE49-F238E27FC236}">
                    <a16:creationId xmlns:a16="http://schemas.microsoft.com/office/drawing/2014/main" id="{E2EC1EE2-43D1-AE9F-E807-EAF73C1E83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3469" y="3865551"/>
                <a:ext cx="2745294" cy="7440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en-GB" sz="1600" b="1" dirty="0" err="1">
                    <a:solidFill>
                      <a:srgbClr val="17375E"/>
                    </a:solidFill>
                  </a:rPr>
                  <a:t>Fase</a:t>
                </a:r>
                <a:r>
                  <a:rPr lang="en-GB" sz="1600" b="1" dirty="0">
                    <a:solidFill>
                      <a:srgbClr val="17375E"/>
                    </a:solidFill>
                  </a:rPr>
                  <a:t> 2: </a:t>
                </a:r>
              </a:p>
              <a:p>
                <a:pPr algn="ctr">
                  <a:defRPr/>
                </a:pPr>
                <a:r>
                  <a:rPr lang="en-GB" sz="1600" b="1" dirty="0">
                    <a:solidFill>
                      <a:srgbClr val="17375E"/>
                    </a:solidFill>
                  </a:rPr>
                  <a:t>Expansão Diversificada</a:t>
                </a:r>
              </a:p>
              <a:p>
                <a:pPr algn="ctr">
                  <a:defRPr/>
                </a:pPr>
                <a:endParaRPr lang="en-GB" sz="2000" b="1" dirty="0">
                  <a:solidFill>
                    <a:schemeClr val="accent2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9" name="Rounded Rectangular Callout 48">
                <a:extLst>
                  <a:ext uri="{FF2B5EF4-FFF2-40B4-BE49-F238E27FC236}">
                    <a16:creationId xmlns:a16="http://schemas.microsoft.com/office/drawing/2014/main" id="{BFFCFB08-8CB4-48FE-721F-1041A0005608}"/>
                  </a:ext>
                </a:extLst>
              </p:cNvPr>
              <p:cNvSpPr/>
              <p:nvPr/>
            </p:nvSpPr>
            <p:spPr>
              <a:xfrm>
                <a:off x="3769970" y="474204"/>
                <a:ext cx="2606292" cy="3110166"/>
              </a:xfrm>
              <a:prstGeom prst="wedgeRoundRectCallout">
                <a:avLst>
                  <a:gd name="adj1" fmla="val 7514"/>
                  <a:gd name="adj2" fmla="val 66605"/>
                  <a:gd name="adj3" fmla="val 16667"/>
                </a:avLst>
              </a:prstGeom>
              <a:noFill/>
              <a:ln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en-US" sz="1400" b="1" dirty="0">
                    <a:solidFill>
                      <a:schemeClr val="accent2">
                        <a:lumMod val="75000"/>
                      </a:schemeClr>
                    </a:solidFill>
                    <a:latin typeface="Calibri"/>
                    <a:cs typeface="Calibri"/>
                  </a:rPr>
                  <a:t>Levar a cabo acções </a:t>
                </a:r>
                <a:r>
                  <a:rPr lang="en-US" sz="14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/>
                    <a:cs typeface="Calibri"/>
                  </a:rPr>
                  <a:t>vigorosas</a:t>
                </a:r>
                <a:r>
                  <a:rPr lang="en-US" sz="1400" b="1" dirty="0">
                    <a:solidFill>
                      <a:schemeClr val="accent2">
                        <a:lumMod val="75000"/>
                      </a:schemeClr>
                    </a:solidFill>
                    <a:latin typeface="Calibri"/>
                    <a:cs typeface="Calibri"/>
                  </a:rPr>
                  <a:t> de marketing</a:t>
                </a:r>
              </a:p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en-US" sz="1400" b="1" dirty="0">
                    <a:solidFill>
                      <a:schemeClr val="accent2">
                        <a:lumMod val="75000"/>
                      </a:schemeClr>
                    </a:solidFill>
                    <a:latin typeface="Calibri"/>
                    <a:cs typeface="Calibri"/>
                  </a:rPr>
                  <a:t>Atrair investimentos para vários destinos</a:t>
                </a:r>
              </a:p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en-US" sz="1400" b="1" dirty="0">
                    <a:solidFill>
                      <a:schemeClr val="accent2">
                        <a:lumMod val="75000"/>
                      </a:schemeClr>
                    </a:solidFill>
                    <a:latin typeface="Calibri"/>
                    <a:cs typeface="Calibri"/>
                  </a:rPr>
                  <a:t>Promover uma Marca de grande valor </a:t>
                </a:r>
              </a:p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en-US" sz="1400" b="1" dirty="0">
                    <a:solidFill>
                      <a:schemeClr val="accent2">
                        <a:lumMod val="75000"/>
                      </a:schemeClr>
                    </a:solidFill>
                    <a:latin typeface="Calibri"/>
                    <a:cs typeface="Calibri"/>
                  </a:rPr>
                  <a:t>Melhorar as habilidades e parcerias</a:t>
                </a:r>
              </a:p>
            </p:txBody>
          </p:sp>
        </p:grpSp>
        <p:grpSp>
          <p:nvGrpSpPr>
            <p:cNvPr id="21515" name="Group 8">
              <a:extLst>
                <a:ext uri="{FF2B5EF4-FFF2-40B4-BE49-F238E27FC236}">
                  <a16:creationId xmlns:a16="http://schemas.microsoft.com/office/drawing/2014/main" id="{935C60A5-C649-012E-5E9C-54601D1B54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8200" y="387972"/>
              <a:ext cx="2777141" cy="4148203"/>
              <a:chOff x="6564028" y="387972"/>
              <a:chExt cx="2777141" cy="4148203"/>
            </a:xfrm>
          </p:grpSpPr>
          <p:sp>
            <p:nvSpPr>
              <p:cNvPr id="33805" name="Text Box 13">
                <a:extLst>
                  <a:ext uri="{FF2B5EF4-FFF2-40B4-BE49-F238E27FC236}">
                    <a16:creationId xmlns:a16="http://schemas.microsoft.com/office/drawing/2014/main" id="{EBBA85C8-EAEE-1D22-0EF0-E8B5BCAD47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4599" y="3904129"/>
                <a:ext cx="2592392" cy="6319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defRPr/>
                </a:pPr>
                <a:endParaRPr lang="en-GB" sz="2000" b="1" dirty="0">
                  <a:solidFill>
                    <a:schemeClr val="accent3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2" name="Rounded Rectangular Callout 51">
                <a:extLst>
                  <a:ext uri="{FF2B5EF4-FFF2-40B4-BE49-F238E27FC236}">
                    <a16:creationId xmlns:a16="http://schemas.microsoft.com/office/drawing/2014/main" id="{BF888C76-D372-8410-64BC-A0E512ABB13E}"/>
                  </a:ext>
                </a:extLst>
              </p:cNvPr>
              <p:cNvSpPr/>
              <p:nvPr/>
            </p:nvSpPr>
            <p:spPr>
              <a:xfrm>
                <a:off x="6590662" y="387972"/>
                <a:ext cx="2750507" cy="3110165"/>
              </a:xfrm>
              <a:prstGeom prst="wedgeRoundRectCallout">
                <a:avLst>
                  <a:gd name="adj1" fmla="val -12038"/>
                  <a:gd name="adj2" fmla="val 68036"/>
                  <a:gd name="adj3" fmla="val 16667"/>
                </a:avLst>
              </a:prstGeom>
              <a:noFill/>
              <a:ln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en-US" sz="1400" b="1" dirty="0" err="1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Atingir</a:t>
                </a:r>
                <a:r>
                  <a:rPr lang="en-US" sz="1400" b="1" dirty="0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 o</a:t>
                </a:r>
                <a:r>
                  <a:rPr lang="en-US" sz="1600" b="1" dirty="0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lang="en-US" sz="1400" b="1" dirty="0" err="1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crescimento</a:t>
                </a:r>
                <a:r>
                  <a:rPr lang="en-US" sz="1400" b="1" dirty="0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lang="en-US" sz="1400" b="1" dirty="0" err="1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constante</a:t>
                </a:r>
                <a:r>
                  <a:rPr lang="en-US" sz="1400" b="1" dirty="0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 </a:t>
                </a:r>
              </a:p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en-US" sz="1400" b="1" dirty="0" err="1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Atrair</a:t>
                </a:r>
                <a:r>
                  <a:rPr lang="en-US" sz="1400" b="1" dirty="0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lang="en-US" sz="1400" b="1" dirty="0" err="1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investimentos</a:t>
                </a:r>
                <a:r>
                  <a:rPr lang="en-US" sz="1400" b="1" dirty="0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lang="en-US" sz="1400" b="1" dirty="0" err="1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significantes</a:t>
                </a:r>
                <a:r>
                  <a:rPr lang="en-US" sz="1400" b="1" dirty="0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, </a:t>
                </a:r>
                <a:r>
                  <a:rPr lang="en-US" sz="1400" b="1" dirty="0" err="1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contínuos</a:t>
                </a:r>
                <a:r>
                  <a:rPr lang="en-US" sz="1400" b="1" dirty="0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 em </a:t>
                </a:r>
                <a:r>
                  <a:rPr lang="en-US" sz="1400" b="1" dirty="0" err="1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todo</a:t>
                </a:r>
                <a:r>
                  <a:rPr lang="en-US" sz="1400" b="1" dirty="0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 o País</a:t>
                </a:r>
              </a:p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en-US" sz="1400" b="1" dirty="0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Alta </a:t>
                </a:r>
                <a:r>
                  <a:rPr lang="en-US" sz="1400" b="1" dirty="0" err="1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procura</a:t>
                </a:r>
                <a:r>
                  <a:rPr lang="en-US" sz="1400" b="1" dirty="0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 e </a:t>
                </a:r>
                <a:r>
                  <a:rPr lang="en-US" sz="1400" b="1" dirty="0" err="1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reconhecimento</a:t>
                </a:r>
                <a:r>
                  <a:rPr lang="en-US" sz="1400" b="1" dirty="0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 da </a:t>
                </a:r>
                <a:r>
                  <a:rPr lang="en-US" sz="1400" b="1" dirty="0" err="1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marca</a:t>
                </a:r>
                <a:r>
                  <a:rPr lang="en-US" sz="1400" b="1" dirty="0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 </a:t>
                </a:r>
              </a:p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en-US" sz="1400" b="1" dirty="0" err="1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Instiuições</a:t>
                </a:r>
                <a:r>
                  <a:rPr lang="en-US" sz="1400" b="1" dirty="0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 do </a:t>
                </a:r>
                <a:r>
                  <a:rPr lang="en-US" sz="1400" b="1" dirty="0" err="1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turismo</a:t>
                </a:r>
                <a:r>
                  <a:rPr lang="en-US" sz="1400" b="1" dirty="0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lang="en-US" sz="1400" b="1" dirty="0" err="1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altamente</a:t>
                </a:r>
                <a:r>
                  <a:rPr lang="en-US" sz="1400" b="1" dirty="0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  </a:t>
                </a:r>
                <a:r>
                  <a:rPr lang="en-US" sz="1400" b="1" dirty="0" err="1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Calibri"/>
                  </a:rPr>
                  <a:t>efectivas</a:t>
                </a:r>
                <a:endParaRPr lang="en-US" sz="1400" b="1" dirty="0">
                  <a:solidFill>
                    <a:schemeClr val="accent3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21516" name="Text Box 17">
              <a:extLst>
                <a:ext uri="{FF2B5EF4-FFF2-40B4-BE49-F238E27FC236}">
                  <a16:creationId xmlns:a16="http://schemas.microsoft.com/office/drawing/2014/main" id="{CE97F4AD-A70A-B5B2-AEB8-333CB1AB0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-1368960" y="2402702"/>
              <a:ext cx="4135371" cy="27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rgbClr val="376092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6092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6092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6092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6092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6092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6092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6092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6092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1200" b="0">
                <a:solidFill>
                  <a:srgbClr val="25406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endParaRPr>
            </a:p>
          </p:txBody>
        </p:sp>
        <p:grpSp>
          <p:nvGrpSpPr>
            <p:cNvPr id="21517" name="Group 44">
              <a:extLst>
                <a:ext uri="{FF2B5EF4-FFF2-40B4-BE49-F238E27FC236}">
                  <a16:creationId xmlns:a16="http://schemas.microsoft.com/office/drawing/2014/main" id="{32CF7DB3-7DCC-7F73-F7FF-24EE4E5948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553" y="387972"/>
              <a:ext cx="8977012" cy="6095432"/>
              <a:chOff x="56553" y="387972"/>
              <a:chExt cx="8977012" cy="6095432"/>
            </a:xfrm>
          </p:grpSpPr>
          <p:grpSp>
            <p:nvGrpSpPr>
              <p:cNvPr id="21518" name="Group 10">
                <a:extLst>
                  <a:ext uri="{FF2B5EF4-FFF2-40B4-BE49-F238E27FC236}">
                    <a16:creationId xmlns:a16="http://schemas.microsoft.com/office/drawing/2014/main" id="{200E2D7E-E671-B6D9-8EF4-6C0459767F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553" y="387972"/>
                <a:ext cx="8977012" cy="6095432"/>
                <a:chOff x="56553" y="387972"/>
                <a:chExt cx="8977012" cy="6095432"/>
              </a:xfrm>
            </p:grpSpPr>
            <p:sp>
              <p:nvSpPr>
                <p:cNvPr id="21521" name="Line 2">
                  <a:extLst>
                    <a:ext uri="{FF2B5EF4-FFF2-40B4-BE49-F238E27FC236}">
                      <a16:creationId xmlns:a16="http://schemas.microsoft.com/office/drawing/2014/main" id="{114C46EB-2155-421B-FB05-A691D019E5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23774" y="387972"/>
                  <a:ext cx="19387" cy="5469041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1522" name="Line 3">
                  <a:extLst>
                    <a:ext uri="{FF2B5EF4-FFF2-40B4-BE49-F238E27FC236}">
                      <a16:creationId xmlns:a16="http://schemas.microsoft.com/office/drawing/2014/main" id="{AC72D75B-20E6-076D-6AE9-95BEDB0CBA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3564" y="5833180"/>
                  <a:ext cx="8230001" cy="1960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33800" name="Text Box 8">
                  <a:extLst>
                    <a:ext uri="{FF2B5EF4-FFF2-40B4-BE49-F238E27FC236}">
                      <a16:creationId xmlns:a16="http://schemas.microsoft.com/office/drawing/2014/main" id="{EDD4DD0A-4E78-EE4D-79C0-B1562C66D7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00000">
                  <a:off x="-893118" y="3022239"/>
                  <a:ext cx="2312874" cy="4135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r>
                    <a:rPr lang="en-GB" sz="16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cs typeface="Calibri"/>
                    </a:rPr>
                    <a:t>Crescimento</a:t>
                  </a:r>
                  <a:endParaRPr lang="en-GB" sz="1600" b="1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1524" name="Text Box 17">
                  <a:extLst>
                    <a:ext uri="{FF2B5EF4-FFF2-40B4-BE49-F238E27FC236}">
                      <a16:creationId xmlns:a16="http://schemas.microsoft.com/office/drawing/2014/main" id="{02DACF9F-1DDF-7BE8-5981-111D889FCE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04265" y="6133614"/>
                  <a:ext cx="3467033" cy="3497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b="1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800">
                      <a:solidFill>
                        <a:srgbClr val="25406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rPr>
                    <a:t>Período</a:t>
                  </a:r>
                </a:p>
              </p:txBody>
            </p:sp>
            <p:sp>
              <p:nvSpPr>
                <p:cNvPr id="21525" name="Text Box 17">
                  <a:extLst>
                    <a:ext uri="{FF2B5EF4-FFF2-40B4-BE49-F238E27FC236}">
                      <a16:creationId xmlns:a16="http://schemas.microsoft.com/office/drawing/2014/main" id="{E9001B61-F7FB-F040-3127-BAF4A95D85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46538" y="5852788"/>
                  <a:ext cx="1557727" cy="2797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b="1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300" b="0" dirty="0">
                      <a:solidFill>
                        <a:srgbClr val="25406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rPr>
                    <a:t>2016 - 2020</a:t>
                  </a:r>
                </a:p>
              </p:txBody>
            </p:sp>
            <p:sp>
              <p:nvSpPr>
                <p:cNvPr id="21526" name="Text Box 17">
                  <a:extLst>
                    <a:ext uri="{FF2B5EF4-FFF2-40B4-BE49-F238E27FC236}">
                      <a16:creationId xmlns:a16="http://schemas.microsoft.com/office/drawing/2014/main" id="{C9DE8B07-3264-ACB8-716D-685DFA4BA9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43319" y="5857013"/>
                  <a:ext cx="1557727" cy="2557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b="1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300" b="0" dirty="0">
                      <a:solidFill>
                        <a:srgbClr val="25406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rPr>
                    <a:t>2021 - 2025</a:t>
                  </a:r>
                </a:p>
              </p:txBody>
            </p:sp>
            <p:sp>
              <p:nvSpPr>
                <p:cNvPr id="21527" name="Text Box 17">
                  <a:extLst>
                    <a:ext uri="{FF2B5EF4-FFF2-40B4-BE49-F238E27FC236}">
                      <a16:creationId xmlns:a16="http://schemas.microsoft.com/office/drawing/2014/main" id="{8A526BA3-59C0-1B63-840B-0AF6E77FA3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74259" y="5867193"/>
                  <a:ext cx="1557727" cy="266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b="1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300" b="0" dirty="0">
                      <a:solidFill>
                        <a:srgbClr val="25406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rPr>
                    <a:t>2026 </a:t>
                  </a:r>
                  <a:r>
                    <a:rPr lang="en-GB" altLang="en-US" sz="1300" b="0" dirty="0" err="1">
                      <a:solidFill>
                        <a:srgbClr val="25406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rPr>
                    <a:t>em</a:t>
                  </a:r>
                  <a:r>
                    <a:rPr lang="en-GB" altLang="en-US" sz="1300" b="0" dirty="0">
                      <a:solidFill>
                        <a:srgbClr val="25406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rPr>
                    <a:t> </a:t>
                  </a:r>
                  <a:r>
                    <a:rPr lang="en-GB" altLang="en-US" sz="1300" b="0" dirty="0" err="1">
                      <a:solidFill>
                        <a:srgbClr val="25406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rPr>
                    <a:t>diante</a:t>
                  </a:r>
                  <a:r>
                    <a:rPr lang="en-GB" altLang="en-US" sz="1300" b="0" dirty="0">
                      <a:solidFill>
                        <a:srgbClr val="25406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rPr>
                    <a:t> -</a:t>
                  </a:r>
                </a:p>
              </p:txBody>
            </p:sp>
            <p:sp>
              <p:nvSpPr>
                <p:cNvPr id="21528" name="Text Box 17">
                  <a:extLst>
                    <a:ext uri="{FF2B5EF4-FFF2-40B4-BE49-F238E27FC236}">
                      <a16:creationId xmlns:a16="http://schemas.microsoft.com/office/drawing/2014/main" id="{A4E0F28C-248E-1184-0D7A-91AA46D0FE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00000">
                  <a:off x="39803" y="5072054"/>
                  <a:ext cx="1242545" cy="2797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b="1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300" b="0" dirty="0">
                      <a:solidFill>
                        <a:srgbClr val="25406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rPr>
                    <a:t>2014 </a:t>
                  </a:r>
                  <a:r>
                    <a:rPr lang="en-GB" altLang="en-US" sz="1300" b="0" dirty="0" err="1">
                      <a:solidFill>
                        <a:srgbClr val="25406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rPr>
                    <a:t>situação</a:t>
                  </a:r>
                  <a:endParaRPr lang="en-GB" altLang="en-US" sz="1300" b="0" dirty="0">
                    <a:solidFill>
                      <a:srgbClr val="25406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529" name="Text Box 17">
                  <a:extLst>
                    <a:ext uri="{FF2B5EF4-FFF2-40B4-BE49-F238E27FC236}">
                      <a16:creationId xmlns:a16="http://schemas.microsoft.com/office/drawing/2014/main" id="{C362A7A5-EC56-BE30-2F83-AA5EF22CFB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00000">
                  <a:off x="-1346876" y="2358530"/>
                  <a:ext cx="4047027" cy="2797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b="1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rgbClr val="376092"/>
                      </a:solidFill>
                      <a:latin typeface="Garamond" panose="02020404030301010803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300" b="0" dirty="0" err="1">
                      <a:solidFill>
                        <a:srgbClr val="25406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rPr>
                    <a:t>Esratégia</a:t>
                  </a:r>
                  <a:r>
                    <a:rPr lang="en-GB" altLang="en-US" sz="1300" b="0" dirty="0">
                      <a:solidFill>
                        <a:srgbClr val="25406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rPr>
                    <a:t> 2016-2025</a:t>
                  </a:r>
                </a:p>
              </p:txBody>
            </p:sp>
          </p:grpSp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4C7C345C-5DED-689D-9892-3446B139DB2E}"/>
                  </a:ext>
                </a:extLst>
              </p:cNvPr>
              <p:cNvSpPr/>
              <p:nvPr/>
            </p:nvSpPr>
            <p:spPr>
              <a:xfrm rot="5400000">
                <a:off x="331319" y="5110480"/>
                <a:ext cx="1241861" cy="203290"/>
              </a:xfrm>
              <a:prstGeom prst="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87" name="Isosceles Triangle 86">
                <a:extLst>
                  <a:ext uri="{FF2B5EF4-FFF2-40B4-BE49-F238E27FC236}">
                    <a16:creationId xmlns:a16="http://schemas.microsoft.com/office/drawing/2014/main" id="{7CC90AB3-B69A-9EE2-209B-6B40F6704D28}"/>
                  </a:ext>
                </a:extLst>
              </p:cNvPr>
              <p:cNvSpPr/>
              <p:nvPr/>
            </p:nvSpPr>
            <p:spPr>
              <a:xfrm rot="5400000">
                <a:off x="-1021165" y="2359984"/>
                <a:ext cx="3960729" cy="189390"/>
              </a:xfrm>
              <a:prstGeom prst="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21507" name="Title 2">
            <a:extLst>
              <a:ext uri="{FF2B5EF4-FFF2-40B4-BE49-F238E27FC236}">
                <a16:creationId xmlns:a16="http://schemas.microsoft.com/office/drawing/2014/main" id="{35221121-5261-6977-CDF8-FC8B5ED6FD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28909" y="367680"/>
            <a:ext cx="8229600" cy="6286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 err="1">
                <a:latin typeface="Comic Sans MS" panose="030F0702030302020204" pitchFamily="66" charset="0"/>
              </a:rPr>
              <a:t>Implementação</a:t>
            </a:r>
            <a:r>
              <a:rPr lang="en-US" altLang="en-US" sz="3200" dirty="0">
                <a:latin typeface="Comic Sans MS" panose="030F0702030302020204" pitchFamily="66" charset="0"/>
              </a:rPr>
              <a:t> </a:t>
            </a:r>
            <a:r>
              <a:rPr lang="en-US" altLang="en-US" sz="3200" dirty="0" err="1">
                <a:latin typeface="Comic Sans MS" panose="030F0702030302020204" pitchFamily="66" charset="0"/>
              </a:rPr>
              <a:t>faseada</a:t>
            </a:r>
            <a:r>
              <a:rPr lang="en-US" altLang="en-US" sz="3200" dirty="0">
                <a:latin typeface="Comic Sans MS" panose="030F0702030302020204" pitchFamily="66" charset="0"/>
              </a:rPr>
              <a:t> do PEDT II</a:t>
            </a:r>
          </a:p>
        </p:txBody>
      </p:sp>
      <p:sp>
        <p:nvSpPr>
          <p:cNvPr id="21508" name="Rectangle 38">
            <a:extLst>
              <a:ext uri="{FF2B5EF4-FFF2-40B4-BE49-F238E27FC236}">
                <a16:creationId xmlns:a16="http://schemas.microsoft.com/office/drawing/2014/main" id="{99AA421B-CE31-79AC-CC9C-AC9E3D8C7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723" y="4189705"/>
            <a:ext cx="307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376092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err="1">
                <a:solidFill>
                  <a:srgbClr val="17375E"/>
                </a:solidFill>
                <a:latin typeface="Calibri" panose="020F0502020204030204" pitchFamily="34" charset="0"/>
              </a:rPr>
              <a:t>Fase</a:t>
            </a:r>
            <a:r>
              <a:rPr lang="en-GB" altLang="en-US" sz="1800" dirty="0">
                <a:solidFill>
                  <a:srgbClr val="17375E"/>
                </a:solidFill>
                <a:latin typeface="Calibri" panose="020F0502020204030204" pitchFamily="34" charset="0"/>
              </a:rPr>
              <a:t> 3: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err="1">
                <a:solidFill>
                  <a:srgbClr val="17375E"/>
                </a:solidFill>
                <a:latin typeface="Calibri" panose="020F0502020204030204" pitchFamily="34" charset="0"/>
              </a:rPr>
              <a:t>Crescimento</a:t>
            </a:r>
            <a:r>
              <a:rPr lang="en-GB" altLang="en-US" sz="1800" dirty="0">
                <a:solidFill>
                  <a:srgbClr val="17375E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800" dirty="0" err="1">
                <a:solidFill>
                  <a:srgbClr val="17375E"/>
                </a:solidFill>
                <a:latin typeface="Calibri" panose="020F0502020204030204" pitchFamily="34" charset="0"/>
              </a:rPr>
              <a:t>Sustentável</a:t>
            </a:r>
            <a:endParaRPr lang="en-GB" altLang="en-US" sz="1800" dirty="0">
              <a:solidFill>
                <a:srgbClr val="17375E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24C15-B1CE-2EC3-30E2-73E1BFCB0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800" dirty="0">
                <a:latin typeface="Comic Sans MS" panose="030F0702030302020204" pitchFamily="66" charset="0"/>
              </a:rPr>
              <a:t>Desafios e oportunidades</a:t>
            </a:r>
            <a:endParaRPr lang="pt-PT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EDE909-0A20-E23B-27F1-EDFDBA454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6F9AD3-4EE1-AF73-EC00-5EA2A11B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BC3D2EF-A9F1-401A-8C02-1662D96CBA0D}" type="datetime1">
              <a:rPr lang="pt-PT" smtClean="0"/>
              <a:t>23/07/2024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3805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65_TF56160789" id="{81F3A797-2DB1-43D6-A0DF-052D6582437D}" vid="{63A9F976-DBE9-4804-AF5A-308C077DB90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{75446213-D130-4017-9521-9E6D8DE04204}tf56160789_win32</Template>
  <TotalTime>232</TotalTime>
  <Words>507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Arial</vt:lpstr>
      <vt:lpstr>Bookman Old Style</vt:lpstr>
      <vt:lpstr>Calibri</vt:lpstr>
      <vt:lpstr>Comic Sans MS</vt:lpstr>
      <vt:lpstr>Franklin Gothic Book</vt:lpstr>
      <vt:lpstr>Times New Roman</vt:lpstr>
      <vt:lpstr>Wingdings</vt:lpstr>
      <vt:lpstr>1_RetrospectVTI</vt:lpstr>
      <vt:lpstr>Acrobat Document</vt:lpstr>
      <vt:lpstr>Estratégia de desenvolvimento do turismo</vt:lpstr>
      <vt:lpstr>Tópicos da apresentação</vt:lpstr>
      <vt:lpstr>A nivel global o turismo...</vt:lpstr>
      <vt:lpstr>Turismo Alternativa para Diversificação  e Crescimento Económico Sustentável </vt:lpstr>
      <vt:lpstr>Maiores desafios por ultrapassar - ADICs</vt:lpstr>
      <vt:lpstr>Factores de crescimento</vt:lpstr>
      <vt:lpstr>Áreas Prioritárias de Investimento   Polos de Desenvolvimento do Turismo</vt:lpstr>
      <vt:lpstr>Implementação faseada do PEDT II</vt:lpstr>
      <vt:lpstr>Desafios e oportunidades</vt:lpstr>
      <vt:lpstr>Muito Obrigado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Estratégia de desenvolvimento do turismo</dc:title>
  <dc:creator>Zacarias Sumbana</dc:creator>
  <cp:lastModifiedBy>vanessa</cp:lastModifiedBy>
  <cp:revision>3</cp:revision>
  <dcterms:created xsi:type="dcterms:W3CDTF">2024-07-23T17:13:19Z</dcterms:created>
  <dcterms:modified xsi:type="dcterms:W3CDTF">2024-07-23T21:23:55Z</dcterms:modified>
</cp:coreProperties>
</file>